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841" r:id="rId1"/>
  </p:sldMasterIdLst>
  <p:notesMasterIdLst>
    <p:notesMasterId r:id="rId19"/>
  </p:notesMasterIdLst>
  <p:sldIdLst>
    <p:sldId id="422" r:id="rId2"/>
    <p:sldId id="411" r:id="rId3"/>
    <p:sldId id="412" r:id="rId4"/>
    <p:sldId id="403" r:id="rId5"/>
    <p:sldId id="386" r:id="rId6"/>
    <p:sldId id="413" r:id="rId7"/>
    <p:sldId id="414" r:id="rId8"/>
    <p:sldId id="390" r:id="rId9"/>
    <p:sldId id="418" r:id="rId10"/>
    <p:sldId id="374" r:id="rId11"/>
    <p:sldId id="400" r:id="rId12"/>
    <p:sldId id="381" r:id="rId13"/>
    <p:sldId id="397" r:id="rId14"/>
    <p:sldId id="416" r:id="rId15"/>
    <p:sldId id="415" r:id="rId16"/>
    <p:sldId id="419" r:id="rId17"/>
    <p:sldId id="421" r:id="rId18"/>
  </p:sldIdLst>
  <p:sldSz cx="9144000" cy="6858000" type="screen4x3"/>
  <p:notesSz cx="6858000" cy="9144000"/>
  <p:embeddedFontLst>
    <p:embeddedFont>
      <p:font typeface="HP001 4H" panose="020B0604020202020204" charset="-127"/>
      <p:regular r:id="rId20"/>
      <p:bold r:id="rId21"/>
    </p:embeddedFont>
    <p:embeddedFont>
      <p:font typeface="HP001 5H" panose="020B0604020202020204" charset="-127"/>
      <p:regular r:id="rId22"/>
      <p:bold r:id="rId23"/>
    </p:embeddedFont>
    <p:embeddedFont>
      <p:font typeface=".VnAristote" panose="020B7200000000000000" pitchFamily="34" charset="0"/>
      <p:regular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HP001" panose="020B0604020202020204" charset="0"/>
      <p:regular r:id="rId29"/>
    </p:embeddedFont>
    <p:embeddedFont>
      <p:font typeface="HP001 4 hàng" panose="020B0604020202020204" charset="0"/>
      <p:regular r:id="rId30"/>
      <p:bold r:id="rId31"/>
    </p:embeddedFont>
    <p:embeddedFont>
      <p:font typeface="HP001 5 hàng 1 ô ly" panose="020B0604020202020204" charset="0"/>
      <p:bold r:id="rId32"/>
    </p:embeddedFont>
    <p:embeddedFont>
      <p:font typeface="VNI-Times" pitchFamily="2" charset="0"/>
      <p:regular r:id="rId33"/>
      <p:bold r:id="rId34"/>
      <p:italic r:id="rId35"/>
      <p:boldItalic r:id="rId36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6FF"/>
    <a:srgbClr val="005696"/>
    <a:srgbClr val="FF0000"/>
    <a:srgbClr val="FF0066"/>
    <a:srgbClr val="990099"/>
    <a:srgbClr val="FFFF99"/>
    <a:srgbClr val="006600"/>
    <a:srgbClr val="FFCC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47" autoAdjust="0"/>
    <p:restoredTop sz="91313" autoAdjust="0"/>
  </p:normalViewPr>
  <p:slideViewPr>
    <p:cSldViewPr>
      <p:cViewPr varScale="1">
        <p:scale>
          <a:sx n="66" d="100"/>
          <a:sy n="66" d="100"/>
        </p:scale>
        <p:origin x="61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Đầ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Nơi giữ chỗ cho Ngày thá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A17F829F-A3E9-4440-94A6-0A8C70D21960}" type="datetimeFigureOut">
              <a:rPr lang="en-US"/>
              <a:pPr>
                <a:defRPr/>
              </a:pPr>
              <a:t>4/25/2022</a:t>
            </a:fld>
            <a:endParaRPr lang="en-US"/>
          </a:p>
        </p:txBody>
      </p:sp>
      <p:sp>
        <p:nvSpPr>
          <p:cNvPr id="4" name="Nơi giữ chỗ cho Hình ảnh của Bản chiế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ơi giữ chỗ cho Ghi ch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vi-VN" noProof="0"/>
              <a:t>Bấm &amp; sửa kiểu tiêu đề</a:t>
            </a:r>
          </a:p>
          <a:p>
            <a:pPr lvl="1"/>
            <a:r>
              <a:rPr lang="vi-VN" noProof="0"/>
              <a:t>Mức hai</a:t>
            </a:r>
          </a:p>
          <a:p>
            <a:pPr lvl="2"/>
            <a:r>
              <a:rPr lang="vi-VN" noProof="0"/>
              <a:t>Mức ba</a:t>
            </a:r>
          </a:p>
          <a:p>
            <a:pPr lvl="3"/>
            <a:r>
              <a:rPr lang="vi-VN" noProof="0"/>
              <a:t>Mức bốn</a:t>
            </a:r>
          </a:p>
          <a:p>
            <a:pPr lvl="4"/>
            <a:r>
              <a:rPr lang="vi-VN" noProof="0"/>
              <a:t>Mức năm</a:t>
            </a:r>
            <a:endParaRPr lang="en-US" noProof="0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4F56F91D-935B-49BD-B146-8702E0FB09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5978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56F91D-935B-49BD-B146-8702E0FB09D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318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/>
          </a:p>
        </p:txBody>
      </p:sp>
      <p:sp>
        <p:nvSpPr>
          <p:cNvPr id="1331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EDACE217-A5CA-4166-9639-BC4788651A99}" type="slidenum">
              <a:rPr lang="en-US" sz="1200">
                <a:latin typeface=".VnAristote" pitchFamily="34" charset="0"/>
              </a:rPr>
              <a:pPr algn="r"/>
              <a:t>14</a:t>
            </a:fld>
            <a:endParaRPr lang="en-US" sz="1200">
              <a:latin typeface=".VnAristote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BFD33-4D49-4C9F-A434-61F629CE32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444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231E2-13D5-4335-90D2-9E7D5076A8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205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D423C-32E3-4AB1-8FFC-5ABE0268D7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704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F6771-5617-488B-8EF8-038F5470AB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165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47B5A-8B47-4767-86D7-E035C230D6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571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F953D-6796-41F2-8AB6-1D0E67FA25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475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37E72C-3BDF-48B3-932B-21167C78CD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915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D348C-D12D-4486-9D2F-8F5F43A09A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923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5E72A-882D-44CA-8123-F40FB52DBD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100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E29C4-B87C-4ACB-8589-9622A85DFA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567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5D9AE-6DF9-40BD-AD43-4DB744C7A6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000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CCA00-A111-40AE-8E01-2F8784A44A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381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0C8C7-88E5-431A-A56A-1D58E3EA71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008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Nơi giữ chỗ cho Tiêu đề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1027" name="Nơi giữ chỗ cho Văn bản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555F1CD-7C7C-4380-A892-50302B9F76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  <p:sldLayoutId id="2147483853" r:id="rId12"/>
    <p:sldLayoutId id="2147483854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upils awards poster background mater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19"/>
          <p:cNvSpPr txBox="1">
            <a:spLocks noChangeArrowheads="1"/>
          </p:cNvSpPr>
          <p:nvPr/>
        </p:nvSpPr>
        <p:spPr>
          <a:xfrm>
            <a:off x="755576" y="2780928"/>
            <a:ext cx="7086600" cy="7350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" charset="0"/>
                <a:ea typeface="HP001" charset="0"/>
                <a:cs typeface="+mj-cs"/>
              </a:rPr>
              <a:t>Tập viết 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vi-VN" altLang="en-US" sz="4800" b="1" dirty="0">
                <a:solidFill>
                  <a:srgbClr val="FF0000"/>
                </a:solidFill>
                <a:latin typeface="HP001" charset="0"/>
                <a:ea typeface="HP001" charset="0"/>
              </a:rPr>
              <a:t>Tiết 31 : Ôn </a:t>
            </a:r>
            <a:r>
              <a:rPr kumimoji="0" lang="vi-V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" charset="0"/>
                <a:ea typeface="HP001" charset="0"/>
                <a:cs typeface="+mj-cs"/>
              </a:rPr>
              <a:t>chữ hoa V</a:t>
            </a:r>
            <a:endParaRPr kumimoji="0" lang="en-US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" charset="0"/>
              <a:ea typeface="HP001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55681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03" name="Group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2261288"/>
              </p:ext>
            </p:extLst>
          </p:nvPr>
        </p:nvGraphicFramePr>
        <p:xfrm>
          <a:off x="2209800" y="2180010"/>
          <a:ext cx="5224463" cy="2165352"/>
        </p:xfrm>
        <a:graphic>
          <a:graphicData uri="http://schemas.openxmlformats.org/drawingml/2006/table">
            <a:tbl>
              <a:tblPr/>
              <a:tblGrid>
                <a:gridCol w="7440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19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33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58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94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58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40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275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0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38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20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20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20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20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38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47240" name="Rectangle 104"/>
          <p:cNvSpPr>
            <a:spLocks noChangeArrowheads="1"/>
          </p:cNvSpPr>
          <p:nvPr/>
        </p:nvSpPr>
        <p:spPr bwMode="auto">
          <a:xfrm>
            <a:off x="2438400" y="2226048"/>
            <a:ext cx="4191000" cy="1588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80000"/>
              </a:lnSpc>
              <a:spcBef>
                <a:spcPct val="50000"/>
              </a:spcBef>
            </a:pPr>
            <a:r>
              <a:rPr lang="en-US" sz="5400" dirty="0">
                <a:solidFill>
                  <a:schemeClr val="hlink"/>
                </a:solidFill>
                <a:latin typeface="HP001 4 hàng" charset="0"/>
              </a:rPr>
              <a:t> </a:t>
            </a:r>
            <a:r>
              <a:rPr lang="en-US" sz="5400" dirty="0" err="1">
                <a:solidFill>
                  <a:schemeClr val="hlink"/>
                </a:solidFill>
                <a:latin typeface="HP001 5 hàng 1 ô ly" pitchFamily="34" charset="0"/>
              </a:rPr>
              <a:t>Văn</a:t>
            </a:r>
            <a:r>
              <a:rPr lang="en-US" sz="5400" dirty="0">
                <a:solidFill>
                  <a:schemeClr val="hlink"/>
                </a:solidFill>
                <a:latin typeface="HP001 5 hàng 1 ô ly" pitchFamily="34" charset="0"/>
              </a:rPr>
              <a:t> Lang</a:t>
            </a:r>
          </a:p>
        </p:txBody>
      </p:sp>
      <p:sp>
        <p:nvSpPr>
          <p:cNvPr id="12367" name="Text Box 7"/>
          <p:cNvSpPr txBox="1">
            <a:spLocks noChangeArrowheads="1"/>
          </p:cNvSpPr>
          <p:nvPr/>
        </p:nvSpPr>
        <p:spPr bwMode="auto">
          <a:xfrm>
            <a:off x="228600" y="1548081"/>
            <a:ext cx="5562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000099"/>
                </a:solidFill>
                <a:latin typeface="VNI-Times" pitchFamily="2" charset="0"/>
              </a:rPr>
              <a:t>b) </a:t>
            </a:r>
            <a:r>
              <a:rPr lang="en-US" sz="3200" b="1" dirty="0" err="1">
                <a:solidFill>
                  <a:srgbClr val="000099"/>
                </a:solidFill>
                <a:latin typeface="VNI-Times" pitchFamily="2" charset="0"/>
              </a:rPr>
              <a:t>Vieát</a:t>
            </a:r>
            <a:r>
              <a:rPr lang="en-US" sz="3200" b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VNI-Times" pitchFamily="2" charset="0"/>
              </a:rPr>
              <a:t>töø</a:t>
            </a:r>
            <a:r>
              <a:rPr lang="en-US" sz="3200" b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VNI-Times" pitchFamily="2" charset="0"/>
              </a:rPr>
              <a:t>öùng</a:t>
            </a:r>
            <a:r>
              <a:rPr lang="en-US" sz="3200" b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VNI-Times" pitchFamily="2" charset="0"/>
              </a:rPr>
              <a:t>duïng</a:t>
            </a:r>
            <a:endParaRPr lang="en-US" sz="3200" b="1" dirty="0">
              <a:solidFill>
                <a:srgbClr val="000099"/>
              </a:solidFill>
              <a:latin typeface="VNI-Times" pitchFamily="2" charset="0"/>
            </a:endParaRPr>
          </a:p>
        </p:txBody>
      </p:sp>
      <p:sp>
        <p:nvSpPr>
          <p:cNvPr id="20" name="Text Box 94"/>
          <p:cNvSpPr txBox="1">
            <a:spLocks noChangeArrowheads="1"/>
          </p:cNvSpPr>
          <p:nvPr/>
        </p:nvSpPr>
        <p:spPr bwMode="auto">
          <a:xfrm>
            <a:off x="-36512" y="5069758"/>
            <a:ext cx="918051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indent="457200" algn="just" eaLnBrk="1" hangingPunct="1">
              <a:spcBef>
                <a:spcPct val="50000"/>
              </a:spcBef>
            </a:pPr>
            <a:r>
              <a:rPr lang="en-US" sz="28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8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8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1" name="Rectangle 87"/>
          <p:cNvSpPr>
            <a:spLocks noChangeArrowheads="1"/>
          </p:cNvSpPr>
          <p:nvPr/>
        </p:nvSpPr>
        <p:spPr bwMode="auto">
          <a:xfrm>
            <a:off x="-2" y="4550645"/>
            <a:ext cx="914400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indent="457200" algn="just" eaLnBrk="1" hangingPunct="1">
              <a:spcBef>
                <a:spcPct val="50000"/>
              </a:spcBef>
            </a:pPr>
            <a:r>
              <a:rPr lang="en-US" sz="28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8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2" name="Text Box 1725"/>
          <p:cNvSpPr txBox="1">
            <a:spLocks noChangeArrowheads="1"/>
          </p:cNvSpPr>
          <p:nvPr/>
        </p:nvSpPr>
        <p:spPr bwMode="auto">
          <a:xfrm>
            <a:off x="0" y="5795218"/>
            <a:ext cx="9144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indent="457200" algn="just" eaLnBrk="1" hangingPunct="1">
              <a:spcBef>
                <a:spcPct val="50000"/>
              </a:spcBef>
            </a:pPr>
            <a:r>
              <a:rPr lang="en-US" sz="28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Lang?</a:t>
            </a:r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2411760" y="1052736"/>
            <a:ext cx="457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HP001 4 hàng" charset="0"/>
              </a:rPr>
              <a:t>V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472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7240" grpId="0" autoUpdateAnimBg="0"/>
      <p:bldP spid="20" grpId="0"/>
      <p:bldP spid="21" grpId="0"/>
      <p:bldP spid="2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03" name="Group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6075267"/>
              </p:ext>
            </p:extLst>
          </p:nvPr>
        </p:nvGraphicFramePr>
        <p:xfrm>
          <a:off x="2209800" y="2271760"/>
          <a:ext cx="5224463" cy="2165352"/>
        </p:xfrm>
        <a:graphic>
          <a:graphicData uri="http://schemas.openxmlformats.org/drawingml/2006/table">
            <a:tbl>
              <a:tblPr/>
              <a:tblGrid>
                <a:gridCol w="7440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19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33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58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94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58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40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275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0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38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20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20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20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20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38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47240" name="Rectangle 104"/>
          <p:cNvSpPr>
            <a:spLocks noChangeArrowheads="1"/>
          </p:cNvSpPr>
          <p:nvPr/>
        </p:nvSpPr>
        <p:spPr bwMode="auto">
          <a:xfrm>
            <a:off x="2438400" y="2317798"/>
            <a:ext cx="4191000" cy="1588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80000"/>
              </a:lnSpc>
              <a:spcBef>
                <a:spcPct val="50000"/>
              </a:spcBef>
            </a:pPr>
            <a:r>
              <a:rPr lang="en-US" sz="5400" dirty="0">
                <a:solidFill>
                  <a:schemeClr val="hlink"/>
                </a:solidFill>
                <a:latin typeface="HP001 4 hàng" charset="0"/>
              </a:rPr>
              <a:t> </a:t>
            </a:r>
            <a:r>
              <a:rPr lang="en-US" sz="5400" dirty="0" err="1">
                <a:solidFill>
                  <a:schemeClr val="hlink"/>
                </a:solidFill>
                <a:latin typeface="HP001 5 hàng 1 ô ly" pitchFamily="34" charset="0"/>
              </a:rPr>
              <a:t>Văn</a:t>
            </a:r>
            <a:r>
              <a:rPr lang="en-US" sz="5400" dirty="0">
                <a:solidFill>
                  <a:schemeClr val="hlink"/>
                </a:solidFill>
                <a:latin typeface="HP001 5 hàng 1 ô ly" pitchFamily="34" charset="0"/>
              </a:rPr>
              <a:t> Lang</a:t>
            </a:r>
          </a:p>
        </p:txBody>
      </p:sp>
      <p:sp>
        <p:nvSpPr>
          <p:cNvPr id="15437" name="Text Box 7"/>
          <p:cNvSpPr txBox="1">
            <a:spLocks noChangeArrowheads="1"/>
          </p:cNvSpPr>
          <p:nvPr/>
        </p:nvSpPr>
        <p:spPr bwMode="auto">
          <a:xfrm>
            <a:off x="228600" y="1412776"/>
            <a:ext cx="5562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000099"/>
                </a:solidFill>
                <a:latin typeface="VNI-Times" pitchFamily="2" charset="0"/>
              </a:rPr>
              <a:t>b) </a:t>
            </a:r>
            <a:r>
              <a:rPr lang="en-US" sz="3600" b="1" u="sng" dirty="0" err="1">
                <a:solidFill>
                  <a:srgbClr val="000099"/>
                </a:solidFill>
                <a:latin typeface="VNI-Times" pitchFamily="2" charset="0"/>
              </a:rPr>
              <a:t>Vieát</a:t>
            </a:r>
            <a:r>
              <a:rPr lang="en-US" sz="3600" b="1" u="sng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sz="3600" b="1" u="sng" dirty="0" err="1">
                <a:solidFill>
                  <a:srgbClr val="000099"/>
                </a:solidFill>
                <a:latin typeface="VNI-Times" pitchFamily="2" charset="0"/>
              </a:rPr>
              <a:t>töø</a:t>
            </a:r>
            <a:r>
              <a:rPr lang="en-US" sz="3600" b="1" u="sng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sz="3600" b="1" u="sng" dirty="0" err="1">
                <a:solidFill>
                  <a:srgbClr val="000099"/>
                </a:solidFill>
                <a:latin typeface="VNI-Times" pitchFamily="2" charset="0"/>
              </a:rPr>
              <a:t>öùng</a:t>
            </a:r>
            <a:r>
              <a:rPr lang="en-US" sz="3600" b="1" u="sng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sz="3600" b="1" u="sng" dirty="0" err="1">
                <a:solidFill>
                  <a:srgbClr val="000099"/>
                </a:solidFill>
                <a:latin typeface="VNI-Times" pitchFamily="2" charset="0"/>
              </a:rPr>
              <a:t>duïng</a:t>
            </a:r>
            <a:endParaRPr lang="en-US" sz="3600" b="1" u="sng" dirty="0">
              <a:solidFill>
                <a:srgbClr val="000099"/>
              </a:solidFill>
              <a:latin typeface="VNI-Times" pitchFamily="2" charset="0"/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2411760" y="1052736"/>
            <a:ext cx="457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HP001 4 hàng" charset="0"/>
              </a:rPr>
              <a:t>V</a:t>
            </a:r>
          </a:p>
        </p:txBody>
      </p:sp>
      <p:sp>
        <p:nvSpPr>
          <p:cNvPr id="16" name="Rectangle 87"/>
          <p:cNvSpPr>
            <a:spLocks noChangeArrowheads="1"/>
          </p:cNvSpPr>
          <p:nvPr/>
        </p:nvSpPr>
        <p:spPr bwMode="auto">
          <a:xfrm>
            <a:off x="0" y="4725144"/>
            <a:ext cx="91440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indent="457200" algn="just" eaLnBrk="1" hangingPunct="1">
              <a:spcBef>
                <a:spcPct val="50000"/>
              </a:spcBef>
            </a:pP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b="1" dirty="0" err="1">
                <a:solidFill>
                  <a:srgbClr val="FF0000"/>
                </a:solidFill>
                <a:latin typeface="HP001 5H" charset="-127"/>
              </a:rPr>
              <a:t>Em</a:t>
            </a:r>
            <a:r>
              <a:rPr lang="en-US" sz="3000" b="1" dirty="0">
                <a:solidFill>
                  <a:srgbClr val="FF0000"/>
                </a:solidFill>
                <a:latin typeface="HP001 5H" charset="-127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5H" charset="-127"/>
              </a:rPr>
              <a:t>có</a:t>
            </a:r>
            <a:r>
              <a:rPr lang="en-US" sz="3000" b="1" dirty="0">
                <a:solidFill>
                  <a:srgbClr val="FF0000"/>
                </a:solidFill>
                <a:latin typeface="HP001 5H" charset="-127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5H" charset="-127"/>
              </a:rPr>
              <a:t>hiểu</a:t>
            </a:r>
            <a:r>
              <a:rPr lang="en-US" sz="3000" b="1" dirty="0">
                <a:solidFill>
                  <a:srgbClr val="FF0000"/>
                </a:solidFill>
                <a:latin typeface="HP001 5H" charset="-127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5H" charset="-127"/>
              </a:rPr>
              <a:t>biết</a:t>
            </a:r>
            <a:r>
              <a:rPr lang="en-US" sz="3000" b="1" dirty="0">
                <a:solidFill>
                  <a:srgbClr val="FF0000"/>
                </a:solidFill>
                <a:latin typeface="HP001 5H" charset="-127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5H" charset="-127"/>
              </a:rPr>
              <a:t>gì</a:t>
            </a:r>
            <a:r>
              <a:rPr lang="en-US" sz="3000" b="1" dirty="0">
                <a:solidFill>
                  <a:srgbClr val="FF0000"/>
                </a:solidFill>
                <a:latin typeface="HP001 5H" charset="-127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5H" charset="-127"/>
              </a:rPr>
              <a:t>về</a:t>
            </a:r>
            <a:r>
              <a:rPr lang="en-US" sz="3000" b="1" dirty="0">
                <a:solidFill>
                  <a:srgbClr val="FF0000"/>
                </a:solidFill>
                <a:latin typeface="HP001 5H" charset="-127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5H" charset="-127"/>
              </a:rPr>
              <a:t>Văn</a:t>
            </a:r>
            <a:r>
              <a:rPr lang="en-US" sz="3000" b="1" dirty="0">
                <a:solidFill>
                  <a:srgbClr val="FF0000"/>
                </a:solidFill>
                <a:latin typeface="HP001 5H" charset="-127"/>
              </a:rPr>
              <a:t> Lang ?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87"/>
          <p:cNvSpPr>
            <a:spLocks noChangeArrowheads="1"/>
          </p:cNvSpPr>
          <p:nvPr/>
        </p:nvSpPr>
        <p:spPr bwMode="auto">
          <a:xfrm>
            <a:off x="0" y="5279142"/>
            <a:ext cx="9144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indent="457200" algn="just" eaLnBrk="1" hangingPunct="1">
              <a:spcBef>
                <a:spcPct val="50000"/>
              </a:spcBef>
            </a:pP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b="1" dirty="0" err="1">
                <a:solidFill>
                  <a:srgbClr val="FF0000"/>
                </a:solidFill>
                <a:latin typeface="HP001 5H" charset="-127"/>
              </a:rPr>
              <a:t>Văn</a:t>
            </a:r>
            <a:r>
              <a:rPr lang="en-US" sz="3000" b="1" dirty="0">
                <a:solidFill>
                  <a:srgbClr val="FF0000"/>
                </a:solidFill>
                <a:latin typeface="HP001 5H" charset="-127"/>
              </a:rPr>
              <a:t> Lang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Nam.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472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7240" grpId="0" autoUpdateAnimBg="0"/>
      <p:bldP spid="16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03" name="Group 11"/>
          <p:cNvGraphicFramePr>
            <a:graphicFrameLocks noGrp="1"/>
          </p:cNvGraphicFramePr>
          <p:nvPr/>
        </p:nvGraphicFramePr>
        <p:xfrm>
          <a:off x="168275" y="2532063"/>
          <a:ext cx="8807446" cy="1511300"/>
        </p:xfrm>
        <a:graphic>
          <a:graphicData uri="http://schemas.openxmlformats.org/drawingml/2006/table">
            <a:tbl>
              <a:tblPr/>
              <a:tblGrid>
                <a:gridCol w="586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10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72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77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05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77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63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863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863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863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863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863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863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863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863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6532" name="Rectangle 104"/>
          <p:cNvSpPr>
            <a:spLocks noChangeArrowheads="1"/>
          </p:cNvSpPr>
          <p:nvPr/>
        </p:nvSpPr>
        <p:spPr bwMode="auto">
          <a:xfrm>
            <a:off x="1691365" y="2636912"/>
            <a:ext cx="4536819" cy="929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80000"/>
              </a:lnSpc>
              <a:spcBef>
                <a:spcPct val="50000"/>
              </a:spcBef>
            </a:pPr>
            <a:r>
              <a:rPr lang="en-US" sz="3400" b="1" dirty="0" err="1">
                <a:solidFill>
                  <a:srgbClr val="FF0000"/>
                </a:solidFill>
                <a:latin typeface="HP001 4 hàng" charset="0"/>
              </a:rPr>
              <a:t>Vỗ</a:t>
            </a:r>
            <a:r>
              <a:rPr lang="en-US" sz="3400" b="1" dirty="0">
                <a:solidFill>
                  <a:srgbClr val="FF0000"/>
                </a:solidFill>
                <a:latin typeface="HP001 4 hàng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HP001 4 hàng" charset="0"/>
              </a:rPr>
              <a:t>tay</a:t>
            </a:r>
            <a:r>
              <a:rPr lang="en-US" sz="3400" b="1" dirty="0">
                <a:solidFill>
                  <a:srgbClr val="FF0000"/>
                </a:solidFill>
                <a:latin typeface="HP001 4 hàng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HP001 4 hàng" charset="0"/>
              </a:rPr>
              <a:t>cần</a:t>
            </a:r>
            <a:r>
              <a:rPr lang="en-US" sz="3400" b="1" dirty="0">
                <a:solidFill>
                  <a:srgbClr val="FF0000"/>
                </a:solidFill>
                <a:latin typeface="HP001 4 hàng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HP001 4 hàng" charset="0"/>
              </a:rPr>
              <a:t>nhiều</a:t>
            </a:r>
            <a:r>
              <a:rPr lang="en-US" sz="3400" b="1" dirty="0">
                <a:solidFill>
                  <a:srgbClr val="FF0000"/>
                </a:solidFill>
                <a:latin typeface="HP001 4 hàng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HP001 4 hàng" charset="0"/>
              </a:rPr>
              <a:t>ngón</a:t>
            </a:r>
            <a:endParaRPr lang="en-US" sz="3400" b="1" dirty="0">
              <a:solidFill>
                <a:srgbClr val="FF0000"/>
              </a:solidFill>
              <a:latin typeface="HP001 4 hàng" charset="0"/>
            </a:endParaRPr>
          </a:p>
        </p:txBody>
      </p:sp>
      <p:sp>
        <p:nvSpPr>
          <p:cNvPr id="16533" name="Rectangle 104"/>
          <p:cNvSpPr>
            <a:spLocks noChangeArrowheads="1"/>
          </p:cNvSpPr>
          <p:nvPr/>
        </p:nvSpPr>
        <p:spPr bwMode="auto">
          <a:xfrm>
            <a:off x="1619672" y="3387725"/>
            <a:ext cx="7215187" cy="880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80000"/>
              </a:lnSpc>
              <a:spcBef>
                <a:spcPct val="50000"/>
              </a:spcBef>
            </a:pPr>
            <a:r>
              <a:rPr lang="en-US" sz="3200" b="1" dirty="0" err="1">
                <a:solidFill>
                  <a:srgbClr val="FF0000"/>
                </a:solidFill>
                <a:latin typeface="HP001 4 hàng" charset="0"/>
              </a:rPr>
              <a:t>Bàn</a:t>
            </a:r>
            <a:r>
              <a:rPr lang="en-US" sz="3200" b="1" dirty="0">
                <a:solidFill>
                  <a:srgbClr val="FF0000"/>
                </a:solidFill>
                <a:latin typeface="HP001 4 hàng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charset="0"/>
              </a:rPr>
              <a:t>kĩ</a:t>
            </a:r>
            <a:r>
              <a:rPr lang="en-US" sz="3200" b="1" dirty="0">
                <a:solidFill>
                  <a:srgbClr val="FF0000"/>
                </a:solidFill>
                <a:latin typeface="HP001 4 hàng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charset="0"/>
              </a:rPr>
              <a:t>cần</a:t>
            </a:r>
            <a:r>
              <a:rPr lang="en-US" sz="3200" b="1" dirty="0">
                <a:solidFill>
                  <a:srgbClr val="FF0000"/>
                </a:solidFill>
                <a:latin typeface="HP001 4 hàng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charset="0"/>
              </a:rPr>
              <a:t>nhiều</a:t>
            </a:r>
            <a:r>
              <a:rPr lang="en-US" sz="3200" b="1" dirty="0">
                <a:solidFill>
                  <a:srgbClr val="FF0000"/>
                </a:solidFill>
                <a:latin typeface="HP001 4 hàng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charset="0"/>
              </a:rPr>
              <a:t>người</a:t>
            </a:r>
            <a:endParaRPr lang="en-US" sz="3200" b="1" dirty="0">
              <a:solidFill>
                <a:srgbClr val="FF0000"/>
              </a:solidFill>
              <a:latin typeface="HP001 4 hàng" charset="0"/>
            </a:endParaRP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0" y="4581128"/>
            <a:ext cx="9144000" cy="130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457200"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dung: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Vỗ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vỗ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ngón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vỗ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;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hay,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bạc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0" y="4656038"/>
            <a:ext cx="9144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457200" algn="just" eaLnBrk="1" hangingPunct="1"/>
            <a:r>
              <a:rPr lang="en-US" sz="3200" b="1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b="1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b="1" dirty="0" err="1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200" b="1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b="1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b="1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b="1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6536" name="Text Box 2"/>
          <p:cNvSpPr txBox="1">
            <a:spLocks noChangeArrowheads="1"/>
          </p:cNvSpPr>
          <p:nvPr/>
        </p:nvSpPr>
        <p:spPr bwMode="auto">
          <a:xfrm>
            <a:off x="0" y="1546225"/>
            <a:ext cx="6781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000099"/>
                </a:solidFill>
                <a:latin typeface="VNI-Times" pitchFamily="2" charset="0"/>
              </a:rPr>
              <a:t>c) </a:t>
            </a:r>
            <a:r>
              <a:rPr lang="en-US" sz="3600" b="1" dirty="0" err="1">
                <a:solidFill>
                  <a:srgbClr val="000099"/>
                </a:solidFill>
                <a:latin typeface="VNI-Times" pitchFamily="2" charset="0"/>
              </a:rPr>
              <a:t>Vieát</a:t>
            </a:r>
            <a:r>
              <a:rPr lang="en-US" sz="3600" b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VNI-Times" pitchFamily="2" charset="0"/>
              </a:rPr>
              <a:t>caâu</a:t>
            </a:r>
            <a:r>
              <a:rPr lang="en-US" sz="3600" b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VNI-Times" pitchFamily="2" charset="0"/>
              </a:rPr>
              <a:t>öùng</a:t>
            </a:r>
            <a:r>
              <a:rPr lang="en-US" sz="3600" b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VNI-Times" pitchFamily="2" charset="0"/>
              </a:rPr>
              <a:t>duïng</a:t>
            </a:r>
            <a:r>
              <a:rPr lang="en-US" sz="3600" b="1" dirty="0">
                <a:solidFill>
                  <a:srgbClr val="000099"/>
                </a:solidFill>
                <a:latin typeface="VNI-Times" pitchFamily="2" charset="0"/>
              </a:rPr>
              <a:t> :</a:t>
            </a: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2411760" y="1052736"/>
            <a:ext cx="457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HP001 4 hàng" charset="0"/>
              </a:rPr>
              <a:t>V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-19050" y="3658344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457200" algn="just" eaLnBrk="1" hangingPunct="1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1" name="Text Box 1725"/>
          <p:cNvSpPr txBox="1">
            <a:spLocks noChangeArrowheads="1"/>
          </p:cNvSpPr>
          <p:nvPr/>
        </p:nvSpPr>
        <p:spPr bwMode="auto">
          <a:xfrm>
            <a:off x="33297" y="3586336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2604" y="3717032"/>
            <a:ext cx="91059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VNI-Times" pitchFamily="2" charset="0"/>
              </a:rPr>
              <a:t>      - </a:t>
            </a:r>
            <a:r>
              <a:rPr lang="en-US" sz="2800" b="1" dirty="0" err="1">
                <a:solidFill>
                  <a:srgbClr val="FF0000"/>
                </a:solidFill>
                <a:latin typeface="VNI-Times" pitchFamily="2" charset="0"/>
              </a:rPr>
              <a:t>Chữ</a:t>
            </a:r>
            <a:r>
              <a:rPr lang="en-US" sz="2800" b="1" dirty="0">
                <a:solidFill>
                  <a:srgbClr val="FF0000"/>
                </a:solidFill>
                <a:latin typeface="VNI-Times" pitchFamily="2" charset="0"/>
              </a:rPr>
              <a:t> V, B, h, g, k  </a:t>
            </a:r>
            <a:r>
              <a:rPr lang="en-US" sz="2800" b="1" dirty="0" err="1">
                <a:solidFill>
                  <a:srgbClr val="FF0000"/>
                </a:solidFill>
                <a:latin typeface="VNI-Times" pitchFamily="2" charset="0"/>
              </a:rPr>
              <a:t>cao</a:t>
            </a:r>
            <a:r>
              <a:rPr lang="en-US" sz="2800" b="1" dirty="0">
                <a:solidFill>
                  <a:srgbClr val="FF0000"/>
                </a:solidFill>
                <a:latin typeface="VNI-Times" pitchFamily="2" charset="0"/>
              </a:rPr>
              <a:t> 2 </a:t>
            </a:r>
            <a:r>
              <a:rPr lang="en-US" sz="2800" b="1" dirty="0">
                <a:solidFill>
                  <a:srgbClr val="FF0000"/>
                </a:solidFill>
                <a:cs typeface="Arial" charset="0"/>
              </a:rPr>
              <a:t>ô</a:t>
            </a:r>
            <a:r>
              <a:rPr lang="en-US" sz="2800" b="1" dirty="0">
                <a:solidFill>
                  <a:srgbClr val="FF0000"/>
                </a:solidFill>
                <a:latin typeface="VNI-Times" pitchFamily="2" charset="0"/>
              </a:rPr>
              <a:t> li </a:t>
            </a:r>
            <a:r>
              <a:rPr lang="en-US" sz="2800" b="1" dirty="0" err="1">
                <a:solidFill>
                  <a:srgbClr val="FF0000"/>
                </a:solidFill>
                <a:latin typeface="VNI-Times" pitchFamily="2" charset="0"/>
              </a:rPr>
              <a:t>röôõi</a:t>
            </a:r>
            <a:r>
              <a:rPr lang="en-US" sz="2800" b="1" dirty="0">
                <a:solidFill>
                  <a:srgbClr val="FF0000"/>
                </a:solidFill>
                <a:latin typeface="VNI-Times" pitchFamily="2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VNI-Times" pitchFamily="2" charset="0"/>
              </a:rPr>
              <a:t>chữ</a:t>
            </a:r>
            <a:r>
              <a:rPr lang="en-US" sz="2800" b="1" dirty="0">
                <a:solidFill>
                  <a:srgbClr val="FF0000"/>
                </a:solidFill>
                <a:latin typeface="VNI-Times" pitchFamily="2" charset="0"/>
              </a:rPr>
              <a:t> t </a:t>
            </a:r>
            <a:r>
              <a:rPr lang="en-US" sz="2800" b="1" dirty="0" err="1">
                <a:solidFill>
                  <a:srgbClr val="FF0000"/>
                </a:solidFill>
                <a:latin typeface="VNI-Times" pitchFamily="2" charset="0"/>
              </a:rPr>
              <a:t>cao</a:t>
            </a:r>
            <a:r>
              <a:rPr lang="en-US" sz="2800" b="1" dirty="0">
                <a:solidFill>
                  <a:srgbClr val="FF0000"/>
                </a:solidFill>
                <a:latin typeface="VNI-Times" pitchFamily="2" charset="0"/>
              </a:rPr>
              <a:t> 1 </a:t>
            </a:r>
            <a:r>
              <a:rPr lang="en-US" sz="2800" b="1" dirty="0">
                <a:solidFill>
                  <a:srgbClr val="FF0000"/>
                </a:solidFill>
                <a:cs typeface="Arial" charset="0"/>
              </a:rPr>
              <a:t>ô</a:t>
            </a:r>
            <a:r>
              <a:rPr lang="en-US" sz="2800" b="1" dirty="0">
                <a:solidFill>
                  <a:srgbClr val="FF0000"/>
                </a:solidFill>
                <a:latin typeface="VNI-Times" pitchFamily="2" charset="0"/>
              </a:rPr>
              <a:t> li </a:t>
            </a:r>
            <a:r>
              <a:rPr lang="en-US" sz="2800" b="1" dirty="0" err="1">
                <a:solidFill>
                  <a:srgbClr val="FF0000"/>
                </a:solidFill>
                <a:latin typeface="VNI-Times" pitchFamily="2" charset="0"/>
              </a:rPr>
              <a:t>rưỡi</a:t>
            </a:r>
            <a:r>
              <a:rPr lang="en-US" sz="2800" b="1" dirty="0">
                <a:solidFill>
                  <a:srgbClr val="FF0000"/>
                </a:solidFill>
                <a:latin typeface="VNI-Times" pitchFamily="2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VNI-Times" pitchFamily="2" charset="0"/>
              </a:rPr>
              <a:t>caùc</a:t>
            </a:r>
            <a:r>
              <a:rPr lang="en-US" sz="2800" b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VNI-Times" pitchFamily="2" charset="0"/>
              </a:rPr>
              <a:t>chöõ</a:t>
            </a:r>
            <a:r>
              <a:rPr lang="en-US" sz="2800" b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VNI-Times" pitchFamily="2" charset="0"/>
              </a:rPr>
              <a:t>coøn</a:t>
            </a:r>
            <a:r>
              <a:rPr lang="en-US" sz="2800" b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VNI-Times" pitchFamily="2" charset="0"/>
              </a:rPr>
              <a:t>laïi</a:t>
            </a:r>
            <a:r>
              <a:rPr lang="en-US" sz="2800" b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VNI-Times" pitchFamily="2" charset="0"/>
              </a:rPr>
              <a:t>cao</a:t>
            </a:r>
            <a:r>
              <a:rPr lang="en-US" sz="2800" b="1" dirty="0">
                <a:solidFill>
                  <a:srgbClr val="FF0000"/>
                </a:solidFill>
                <a:latin typeface="VNI-Times" pitchFamily="2" charset="0"/>
              </a:rPr>
              <a:t> 1 </a:t>
            </a:r>
            <a:r>
              <a:rPr lang="en-US" sz="2800" b="1" dirty="0">
                <a:solidFill>
                  <a:srgbClr val="FF0000"/>
                </a:solidFill>
                <a:cs typeface="Arial" charset="0"/>
              </a:rPr>
              <a:t>ô</a:t>
            </a:r>
            <a:r>
              <a:rPr lang="en-US" sz="2800" b="1" dirty="0">
                <a:solidFill>
                  <a:srgbClr val="FF0000"/>
                </a:solidFill>
                <a:latin typeface="VNI-Times" pitchFamily="2" charset="0"/>
              </a:rPr>
              <a:t> li.</a:t>
            </a:r>
            <a:endParaRPr lang="en-US" sz="2800" b="1" u="sng" dirty="0">
              <a:solidFill>
                <a:srgbClr val="FF0000"/>
              </a:solidFill>
              <a:latin typeface="VNI-Times" pitchFamily="2" charset="0"/>
            </a:endParaRPr>
          </a:p>
        </p:txBody>
      </p:sp>
      <p:graphicFrame>
        <p:nvGraphicFramePr>
          <p:cNvPr id="13" name="Group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7503613"/>
              </p:ext>
            </p:extLst>
          </p:nvPr>
        </p:nvGraphicFramePr>
        <p:xfrm>
          <a:off x="184150" y="1737792"/>
          <a:ext cx="8807446" cy="1511300"/>
        </p:xfrm>
        <a:graphic>
          <a:graphicData uri="http://schemas.openxmlformats.org/drawingml/2006/table">
            <a:tbl>
              <a:tblPr/>
              <a:tblGrid>
                <a:gridCol w="586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10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72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77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05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77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63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863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863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863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863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863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863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863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863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7559" name="Rectangle 104"/>
          <p:cNvSpPr>
            <a:spLocks noChangeArrowheads="1"/>
          </p:cNvSpPr>
          <p:nvPr/>
        </p:nvSpPr>
        <p:spPr bwMode="auto">
          <a:xfrm>
            <a:off x="1691680" y="1799705"/>
            <a:ext cx="4804520" cy="108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80000"/>
              </a:lnSpc>
              <a:spcBef>
                <a:spcPct val="50000"/>
              </a:spcBef>
            </a:pPr>
            <a:r>
              <a:rPr lang="en-US" sz="3600" b="1" dirty="0" err="1">
                <a:solidFill>
                  <a:schemeClr val="hlink"/>
                </a:solidFill>
                <a:latin typeface="HP001 4 hàng" charset="0"/>
              </a:rPr>
              <a:t>Vỗ</a:t>
            </a:r>
            <a:r>
              <a:rPr lang="en-US" sz="3600" b="1" dirty="0">
                <a:solidFill>
                  <a:schemeClr val="hlink"/>
                </a:solidFill>
                <a:latin typeface="HP001 4 hàng" charset="0"/>
              </a:rPr>
              <a:t> </a:t>
            </a:r>
            <a:r>
              <a:rPr lang="en-US" sz="3600" b="1" dirty="0" err="1">
                <a:solidFill>
                  <a:schemeClr val="hlink"/>
                </a:solidFill>
                <a:latin typeface="HP001 4 hàng" charset="0"/>
              </a:rPr>
              <a:t>tay</a:t>
            </a:r>
            <a:r>
              <a:rPr lang="en-US" sz="3600" b="1" dirty="0">
                <a:solidFill>
                  <a:schemeClr val="hlink"/>
                </a:solidFill>
                <a:latin typeface="HP001 4 hàng" charset="0"/>
              </a:rPr>
              <a:t> </a:t>
            </a:r>
            <a:r>
              <a:rPr lang="en-US" sz="3600" b="1" dirty="0" err="1">
                <a:solidFill>
                  <a:schemeClr val="hlink"/>
                </a:solidFill>
                <a:latin typeface="HP001 4 hàng" charset="0"/>
              </a:rPr>
              <a:t>cần</a:t>
            </a:r>
            <a:r>
              <a:rPr lang="en-US" sz="3600" b="1" dirty="0">
                <a:solidFill>
                  <a:schemeClr val="hlink"/>
                </a:solidFill>
                <a:latin typeface="HP001 4 hàng" charset="0"/>
              </a:rPr>
              <a:t> </a:t>
            </a:r>
            <a:r>
              <a:rPr lang="en-US" sz="3600" b="1" dirty="0" err="1">
                <a:solidFill>
                  <a:schemeClr val="hlink"/>
                </a:solidFill>
                <a:latin typeface="HP001 4 hàng" charset="0"/>
              </a:rPr>
              <a:t>nhiều</a:t>
            </a:r>
            <a:r>
              <a:rPr lang="en-US" sz="3600" b="1" dirty="0">
                <a:solidFill>
                  <a:schemeClr val="hlink"/>
                </a:solidFill>
                <a:latin typeface="HP001 4 hàng" charset="0"/>
              </a:rPr>
              <a:t> </a:t>
            </a:r>
            <a:r>
              <a:rPr lang="en-US" sz="3600" b="1" dirty="0" err="1">
                <a:solidFill>
                  <a:schemeClr val="hlink"/>
                </a:solidFill>
                <a:latin typeface="HP001 4 hàng" charset="0"/>
              </a:rPr>
              <a:t>ngón</a:t>
            </a:r>
            <a:endParaRPr lang="en-US" sz="3600" b="1" dirty="0">
              <a:solidFill>
                <a:schemeClr val="hlink"/>
              </a:solidFill>
              <a:latin typeface="HP001 4 hàng" charset="0"/>
            </a:endParaRPr>
          </a:p>
        </p:txBody>
      </p:sp>
      <p:sp>
        <p:nvSpPr>
          <p:cNvPr id="17560" name="Rectangle 104"/>
          <p:cNvSpPr>
            <a:spLocks noChangeArrowheads="1"/>
          </p:cNvSpPr>
          <p:nvPr/>
        </p:nvSpPr>
        <p:spPr bwMode="auto">
          <a:xfrm>
            <a:off x="1619672" y="2528367"/>
            <a:ext cx="5201195" cy="108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>
              <a:lnSpc>
                <a:spcPct val="180000"/>
              </a:lnSpc>
              <a:spcBef>
                <a:spcPct val="50000"/>
              </a:spcBef>
            </a:pPr>
            <a:r>
              <a:rPr lang="en-US" sz="3600" b="1" dirty="0" err="1">
                <a:solidFill>
                  <a:schemeClr val="hlink"/>
                </a:solidFill>
                <a:latin typeface="HP001 4 hàng" charset="0"/>
              </a:rPr>
              <a:t>Bàn</a:t>
            </a:r>
            <a:r>
              <a:rPr lang="en-US" sz="3600" b="1" dirty="0">
                <a:solidFill>
                  <a:schemeClr val="hlink"/>
                </a:solidFill>
                <a:latin typeface="HP001 4 hàng" charset="0"/>
              </a:rPr>
              <a:t> </a:t>
            </a:r>
            <a:r>
              <a:rPr lang="en-US" sz="3600" b="1" dirty="0" err="1">
                <a:solidFill>
                  <a:schemeClr val="hlink"/>
                </a:solidFill>
                <a:latin typeface="HP001 4 hàng" charset="0"/>
              </a:rPr>
              <a:t>kĩ</a:t>
            </a:r>
            <a:r>
              <a:rPr lang="en-US" sz="3600" b="1" dirty="0">
                <a:solidFill>
                  <a:schemeClr val="hlink"/>
                </a:solidFill>
                <a:latin typeface="HP001 4 hàng" charset="0"/>
              </a:rPr>
              <a:t> </a:t>
            </a:r>
            <a:r>
              <a:rPr lang="en-US" sz="3600" b="1" dirty="0" err="1">
                <a:solidFill>
                  <a:schemeClr val="hlink"/>
                </a:solidFill>
                <a:latin typeface="HP001 4 hàng" charset="0"/>
              </a:rPr>
              <a:t>cần</a:t>
            </a:r>
            <a:r>
              <a:rPr lang="en-US" sz="3600" b="1" dirty="0">
                <a:solidFill>
                  <a:schemeClr val="hlink"/>
                </a:solidFill>
                <a:latin typeface="HP001 4 hàng" charset="0"/>
              </a:rPr>
              <a:t> </a:t>
            </a:r>
            <a:r>
              <a:rPr lang="en-US" sz="3600" b="1" dirty="0" err="1">
                <a:solidFill>
                  <a:schemeClr val="hlink"/>
                </a:solidFill>
                <a:latin typeface="HP001 4 hàng" charset="0"/>
              </a:rPr>
              <a:t>nhiều</a:t>
            </a:r>
            <a:r>
              <a:rPr lang="en-US" sz="3600" b="1" dirty="0">
                <a:solidFill>
                  <a:schemeClr val="hlink"/>
                </a:solidFill>
                <a:latin typeface="HP001 4 hàng" charset="0"/>
              </a:rPr>
              <a:t> </a:t>
            </a:r>
            <a:r>
              <a:rPr lang="en-US" sz="3600" b="1" dirty="0" err="1">
                <a:solidFill>
                  <a:schemeClr val="hlink"/>
                </a:solidFill>
                <a:latin typeface="HP001 4 hàng" charset="0"/>
              </a:rPr>
              <a:t>người</a:t>
            </a:r>
            <a:endParaRPr lang="en-US" sz="3600" b="1" dirty="0">
              <a:solidFill>
                <a:schemeClr val="hlink"/>
              </a:solidFill>
              <a:latin typeface="HP001 4 hàng" charset="0"/>
            </a:endParaRP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2411760" y="1052736"/>
            <a:ext cx="457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HP001 4 hàng" charset="0"/>
              </a:rPr>
              <a:t>V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304800" y="457200"/>
            <a:ext cx="5029200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 u="sng">
                <a:latin typeface="Times New Roman" pitchFamily="18" charset="0"/>
              </a:rPr>
              <a:t>1- Tư thế ngồi viết:</a:t>
            </a:r>
          </a:p>
          <a:p>
            <a:r>
              <a:rPr lang="en-US" sz="2400">
                <a:latin typeface="Times New Roman" pitchFamily="18" charset="0"/>
              </a:rPr>
              <a:t>- Lưng thẳng, không tì ngực vào bàn.</a:t>
            </a:r>
          </a:p>
          <a:p>
            <a:r>
              <a:rPr lang="en-US" sz="2400">
                <a:latin typeface="Times New Roman" pitchFamily="18" charset="0"/>
              </a:rPr>
              <a:t>- Đầu hơi cúi.</a:t>
            </a:r>
          </a:p>
          <a:p>
            <a:r>
              <a:rPr lang="en-US" sz="2400">
                <a:latin typeface="Times New Roman" pitchFamily="18" charset="0"/>
              </a:rPr>
              <a:t>- Mắt cách vở khoảng 25 đến 30 cm.</a:t>
            </a:r>
          </a:p>
          <a:p>
            <a:r>
              <a:rPr lang="en-US" sz="2400">
                <a:latin typeface="Times New Roman" pitchFamily="18" charset="0"/>
              </a:rPr>
              <a:t>- Tay phải cầm bút.</a:t>
            </a:r>
          </a:p>
          <a:p>
            <a:r>
              <a:rPr lang="en-US" sz="2400">
                <a:latin typeface="Times New Roman" pitchFamily="18" charset="0"/>
              </a:rPr>
              <a:t>- Tay trái tì nhẹ lên mép vở để giữ.</a:t>
            </a:r>
          </a:p>
          <a:p>
            <a:r>
              <a:rPr lang="en-US" sz="2400">
                <a:latin typeface="Times New Roman" pitchFamily="18" charset="0"/>
              </a:rPr>
              <a:t>- Hai chân để song song thoải mái.</a:t>
            </a:r>
          </a:p>
          <a:p>
            <a:pPr algn="just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304800" y="3479800"/>
            <a:ext cx="5562600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 u="sng">
                <a:latin typeface="Times New Roman" pitchFamily="18" charset="0"/>
              </a:rPr>
              <a:t>2-Cách cầm bút:</a:t>
            </a:r>
          </a:p>
          <a:p>
            <a:r>
              <a:rPr lang="en-US" sz="2400">
                <a:latin typeface="Times New Roman" pitchFamily="18" charset="0"/>
              </a:rPr>
              <a:t>- Cầm bút bằng 3 ngón tay: ngón cái, ngón trỏ, ngón giữa.</a:t>
            </a:r>
          </a:p>
          <a:p>
            <a:r>
              <a:rPr lang="en-US" sz="2400">
                <a:latin typeface="Times New Roman" pitchFamily="18" charset="0"/>
              </a:rPr>
              <a:t>- Khi viết, dùng 3 ngón tay di chuyển bút từ trái sang phải, cán bút nghiêng về phía bên phải, cổ tay, khuỷu tay và cánh tay cử động mềm mại, thoải mái;</a:t>
            </a:r>
          </a:p>
          <a:p>
            <a:r>
              <a:rPr lang="en-US" sz="2400">
                <a:latin typeface="Times New Roman" pitchFamily="18" charset="0"/>
              </a:rPr>
              <a:t>- Không nên cầm bút tay trái.</a:t>
            </a:r>
          </a:p>
        </p:txBody>
      </p:sp>
      <p:pic>
        <p:nvPicPr>
          <p:cNvPr id="19463" name="Picture 7" descr="Cam bu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763" y="3649663"/>
            <a:ext cx="2895600" cy="282575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7" name="Picture 11" descr="chu hoa0005"/>
          <p:cNvPicPr>
            <a:picLocks noChangeAspect="1" noChangeArrowheads="1"/>
          </p:cNvPicPr>
          <p:nvPr/>
        </p:nvPicPr>
        <p:blipFill>
          <a:blip r:embed="rId4">
            <a:lum bright="-32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60" t="39471" r="21571" b="43802"/>
          <a:stretch>
            <a:fillRect/>
          </a:stretch>
        </p:blipFill>
        <p:spPr bwMode="auto">
          <a:xfrm>
            <a:off x="6019800" y="457200"/>
            <a:ext cx="2819400" cy="266700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2951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  <p:bldP spid="1946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757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54677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4277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upils awards poster background mater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1814387" y="2339391"/>
            <a:ext cx="5507831" cy="3048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itchFamily="34" charset="0"/>
                <a:ea typeface="+mn-lt"/>
                <a:cs typeface="Arial" pitchFamily="34" charset="0"/>
              </a:rPr>
              <a:t>Tiết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itchFamily="34" charset="0"/>
                <a:ea typeface="+mn-lt"/>
                <a:cs typeface="Arial" pitchFamily="34" charset="0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itchFamily="34" charset="0"/>
                <a:ea typeface="+mn-lt"/>
                <a:cs typeface="Arial" pitchFamily="34" charset="0"/>
              </a:rPr>
              <a:t>học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itchFamily="34" charset="0"/>
                <a:ea typeface="+mn-lt"/>
                <a:cs typeface="Arial" pitchFamily="34" charset="0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itchFamily="34" charset="0"/>
                <a:ea typeface="+mn-lt"/>
                <a:cs typeface="Arial" pitchFamily="34" charset="0"/>
              </a:rPr>
              <a:t>đến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itchFamily="34" charset="0"/>
                <a:ea typeface="+mn-lt"/>
                <a:cs typeface="Arial" pitchFamily="34" charset="0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itchFamily="34" charset="0"/>
                <a:ea typeface="+mn-lt"/>
                <a:cs typeface="Arial" pitchFamily="34" charset="0"/>
              </a:rPr>
              <a:t>đây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itchFamily="34" charset="0"/>
                <a:ea typeface="+mn-lt"/>
                <a:cs typeface="Arial" pitchFamily="34" charset="0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itchFamily="34" charset="0"/>
                <a:ea typeface="+mn-lt"/>
                <a:cs typeface="Arial" pitchFamily="34" charset="0"/>
              </a:rPr>
              <a:t>là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itchFamily="34" charset="0"/>
                <a:ea typeface="+mn-lt"/>
                <a:cs typeface="Arial" pitchFamily="34" charset="0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itchFamily="34" charset="0"/>
                <a:ea typeface="+mn-lt"/>
                <a:cs typeface="Arial" pitchFamily="34" charset="0"/>
              </a:rPr>
              <a:t>kết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itchFamily="34" charset="0"/>
                <a:ea typeface="+mn-lt"/>
                <a:cs typeface="Arial" pitchFamily="34" charset="0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itchFamily="34" charset="0"/>
                <a:ea typeface="+mn-lt"/>
                <a:cs typeface="Arial" pitchFamily="34" charset="0"/>
              </a:rPr>
              <a:t>thúc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</a:ln>
              <a:solidFill>
                <a:srgbClr val="FFFF66"/>
              </a:solidFill>
              <a:latin typeface="Arial" pitchFamily="34" charset="0"/>
              <a:ea typeface="+mn-lt"/>
              <a:cs typeface="Arial" pitchFamily="34" charset="0"/>
            </a:endParaRPr>
          </a:p>
        </p:txBody>
      </p:sp>
      <p:sp>
        <p:nvSpPr>
          <p:cNvPr id="4" name="Rectangle 19"/>
          <p:cNvSpPr txBox="1">
            <a:spLocks noChangeArrowheads="1"/>
          </p:cNvSpPr>
          <p:nvPr/>
        </p:nvSpPr>
        <p:spPr>
          <a:xfrm>
            <a:off x="971600" y="3859942"/>
            <a:ext cx="7086600" cy="7350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altLang="en-US" sz="4800" b="1" dirty="0" err="1">
                <a:solidFill>
                  <a:srgbClr val="FF0000"/>
                </a:solidFill>
                <a:latin typeface="HP001" charset="0"/>
                <a:ea typeface="HP001" charset="0"/>
              </a:rPr>
              <a:t>Chào</a:t>
            </a:r>
            <a:r>
              <a:rPr lang="en-US" altLang="en-US" sz="4800" b="1" dirty="0">
                <a:solidFill>
                  <a:srgbClr val="FF0000"/>
                </a:solidFill>
                <a:latin typeface="HP001" charset="0"/>
                <a:ea typeface="HP001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HP001" charset="0"/>
                <a:ea typeface="HP001" charset="0"/>
              </a:rPr>
              <a:t>tạm</a:t>
            </a:r>
            <a:r>
              <a:rPr lang="en-US" altLang="en-US" sz="4800" b="1" dirty="0">
                <a:solidFill>
                  <a:srgbClr val="FF0000"/>
                </a:solidFill>
                <a:latin typeface="HP001" charset="0"/>
                <a:ea typeface="HP001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HP001" charset="0"/>
                <a:ea typeface="HP001" charset="0"/>
              </a:rPr>
              <a:t>biệt</a:t>
            </a:r>
            <a:endParaRPr lang="en-US" altLang="en-US" sz="4800" b="1" dirty="0">
              <a:solidFill>
                <a:srgbClr val="FF0000"/>
              </a:solidFill>
              <a:latin typeface="HP001" charset="0"/>
              <a:ea typeface="HP00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665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8"/>
          <p:cNvSpPr txBox="1">
            <a:spLocks noChangeArrowheads="1"/>
          </p:cNvSpPr>
          <p:nvPr/>
        </p:nvSpPr>
        <p:spPr bwMode="auto">
          <a:xfrm>
            <a:off x="2895600" y="1352550"/>
            <a:ext cx="3657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sz="3200" i="1">
              <a:solidFill>
                <a:schemeClr val="accent2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051" name="WordArt 18"/>
          <p:cNvSpPr>
            <a:spLocks noChangeArrowheads="1" noChangeShapeType="1" noTextEdit="1"/>
          </p:cNvSpPr>
          <p:nvPr/>
        </p:nvSpPr>
        <p:spPr bwMode="auto">
          <a:xfrm>
            <a:off x="2072841" y="1499617"/>
            <a:ext cx="4864968" cy="1857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HP001" charset="0"/>
                <a:ea typeface="HP001" charset="0"/>
                <a:cs typeface="Times New Roman"/>
              </a:rPr>
              <a:t>Tập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HP001" charset="0"/>
                <a:ea typeface="HP001" charset="0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HP001" charset="0"/>
                <a:ea typeface="HP001" charset="0"/>
                <a:cs typeface="Times New Roman"/>
              </a:rPr>
              <a:t>viết</a:t>
            </a:r>
            <a:endParaRPr lang="en-US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0066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HP001" charset="0"/>
              <a:ea typeface="HP001" charset="0"/>
              <a:cs typeface="Times New Roman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31D7D0-DB9E-46D9-8177-2216A1048CC9}"/>
              </a:ext>
            </a:extLst>
          </p:cNvPr>
          <p:cNvSpPr txBox="1"/>
          <p:nvPr/>
        </p:nvSpPr>
        <p:spPr>
          <a:xfrm>
            <a:off x="827584" y="3573016"/>
            <a:ext cx="6768752" cy="14403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" charset="0"/>
              <a:ea typeface="HP001" charset="0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" charset="0"/>
                <a:ea typeface="HP001" charset="0"/>
                <a:cs typeface="+mn-cs"/>
              </a:rPr>
              <a:t>Tiết 31 : Ôn chữ hoa V</a:t>
            </a:r>
            <a:endParaRPr kumimoji="0" lang="en-US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" charset="0"/>
              <a:ea typeface="HP001" charset="0"/>
              <a:cs typeface="+mn-cs"/>
            </a:endParaRPr>
          </a:p>
        </p:txBody>
      </p:sp>
    </p:spTree>
  </p:cSld>
  <p:clrMapOvr>
    <a:masterClrMapping/>
  </p:clrMapOvr>
  <p:transition>
    <p:check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admin\Downloads\Mẫu chữ\mau-chu-2.5-o-ly-p2\mau chu 2.5 o ly p2\mau chu cao 2.5 o ly (38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-609600"/>
            <a:ext cx="8077200" cy="838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2571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Group 11"/>
          <p:cNvGraphicFramePr>
            <a:graphicFrameLocks noGrp="1"/>
          </p:cNvGraphicFramePr>
          <p:nvPr/>
        </p:nvGraphicFramePr>
        <p:xfrm>
          <a:off x="184150" y="5089525"/>
          <a:ext cx="8807446" cy="1511300"/>
        </p:xfrm>
        <a:graphic>
          <a:graphicData uri="http://schemas.openxmlformats.org/drawingml/2006/table">
            <a:tbl>
              <a:tblPr/>
              <a:tblGrid>
                <a:gridCol w="586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10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72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77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05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77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63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863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863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863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863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863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863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863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863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v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244" name="Rectangle 104"/>
          <p:cNvSpPr>
            <a:spLocks noChangeArrowheads="1"/>
          </p:cNvSpPr>
          <p:nvPr/>
        </p:nvSpPr>
        <p:spPr bwMode="auto">
          <a:xfrm>
            <a:off x="1691680" y="5149850"/>
            <a:ext cx="4804520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80000"/>
              </a:lnSpc>
              <a:spcBef>
                <a:spcPct val="50000"/>
              </a:spcBef>
            </a:pPr>
            <a:r>
              <a:rPr lang="en-US" sz="3600" b="1" dirty="0" err="1">
                <a:solidFill>
                  <a:srgbClr val="FF0000"/>
                </a:solidFill>
                <a:latin typeface="HP001 4 hàng" charset="0"/>
              </a:rPr>
              <a:t>Vỗ</a:t>
            </a:r>
            <a:r>
              <a:rPr lang="en-US" sz="3600" b="1" dirty="0">
                <a:solidFill>
                  <a:srgbClr val="FF0000"/>
                </a:solidFill>
                <a:latin typeface="HP001 4 hàng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àng" charset="0"/>
              </a:rPr>
              <a:t>tay</a:t>
            </a:r>
            <a:r>
              <a:rPr lang="en-US" sz="3600" b="1" dirty="0">
                <a:solidFill>
                  <a:srgbClr val="FF0000"/>
                </a:solidFill>
                <a:latin typeface="HP001 4 hàng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àng" charset="0"/>
              </a:rPr>
              <a:t>cần</a:t>
            </a:r>
            <a:r>
              <a:rPr lang="en-US" sz="3600" b="1" dirty="0">
                <a:solidFill>
                  <a:srgbClr val="FF0000"/>
                </a:solidFill>
                <a:latin typeface="HP001 4 hàng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àng" charset="0"/>
              </a:rPr>
              <a:t>nhiều</a:t>
            </a:r>
            <a:r>
              <a:rPr lang="en-US" sz="3600" b="1" dirty="0">
                <a:solidFill>
                  <a:srgbClr val="FF0000"/>
                </a:solidFill>
                <a:latin typeface="HP001 4 hàng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àng" charset="0"/>
              </a:rPr>
              <a:t>ngón</a:t>
            </a:r>
            <a:endParaRPr lang="en-US" sz="3600" b="1" dirty="0">
              <a:solidFill>
                <a:srgbClr val="FF0000"/>
              </a:solidFill>
              <a:latin typeface="HP001 4 hàng" charset="0"/>
            </a:endParaRPr>
          </a:p>
        </p:txBody>
      </p:sp>
      <p:sp>
        <p:nvSpPr>
          <p:cNvPr id="4245" name="Rectangle 104"/>
          <p:cNvSpPr>
            <a:spLocks noChangeArrowheads="1"/>
          </p:cNvSpPr>
          <p:nvPr/>
        </p:nvSpPr>
        <p:spPr bwMode="auto">
          <a:xfrm>
            <a:off x="1619672" y="5873750"/>
            <a:ext cx="5386387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>
              <a:lnSpc>
                <a:spcPct val="180000"/>
              </a:lnSpc>
              <a:spcBef>
                <a:spcPct val="50000"/>
              </a:spcBef>
            </a:pPr>
            <a:r>
              <a:rPr lang="en-US" sz="3600" b="1" dirty="0" err="1">
                <a:solidFill>
                  <a:srgbClr val="FF0000"/>
                </a:solidFill>
                <a:latin typeface="HP001 4 hàng" charset="0"/>
              </a:rPr>
              <a:t>Bàn</a:t>
            </a:r>
            <a:r>
              <a:rPr lang="en-US" sz="3600" b="1" dirty="0">
                <a:solidFill>
                  <a:srgbClr val="FF0000"/>
                </a:solidFill>
                <a:latin typeface="HP001 4 hàng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àng" charset="0"/>
              </a:rPr>
              <a:t>kĩ</a:t>
            </a:r>
            <a:r>
              <a:rPr lang="en-US" sz="3600" b="1" dirty="0">
                <a:solidFill>
                  <a:srgbClr val="FF0000"/>
                </a:solidFill>
                <a:latin typeface="HP001 4 hàng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àng" charset="0"/>
              </a:rPr>
              <a:t>cần</a:t>
            </a:r>
            <a:r>
              <a:rPr lang="en-US" sz="3600" b="1" dirty="0">
                <a:solidFill>
                  <a:srgbClr val="FF0000"/>
                </a:solidFill>
                <a:latin typeface="HP001 4 hàng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àng" charset="0"/>
              </a:rPr>
              <a:t>nhiều</a:t>
            </a:r>
            <a:r>
              <a:rPr lang="en-US" sz="3600" b="1" dirty="0">
                <a:solidFill>
                  <a:srgbClr val="FF0000"/>
                </a:solidFill>
                <a:latin typeface="HP001 4 hàng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àng" charset="0"/>
              </a:rPr>
              <a:t>người</a:t>
            </a:r>
            <a:endParaRPr lang="en-US" sz="3600" b="1" dirty="0">
              <a:solidFill>
                <a:srgbClr val="FF0000"/>
              </a:solidFill>
              <a:latin typeface="HP001 4 hàng" charset="0"/>
            </a:endParaRPr>
          </a:p>
        </p:txBody>
      </p:sp>
      <p:graphicFrame>
        <p:nvGraphicFramePr>
          <p:cNvPr id="13" name="Group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6700792"/>
              </p:ext>
            </p:extLst>
          </p:nvPr>
        </p:nvGraphicFramePr>
        <p:xfrm>
          <a:off x="184150" y="2130425"/>
          <a:ext cx="8807446" cy="1511300"/>
        </p:xfrm>
        <a:graphic>
          <a:graphicData uri="http://schemas.openxmlformats.org/drawingml/2006/table">
            <a:tbl>
              <a:tblPr/>
              <a:tblGrid>
                <a:gridCol w="586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10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72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77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05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77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63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863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863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863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863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863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863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863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863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4" name="Group 11"/>
          <p:cNvGraphicFramePr>
            <a:graphicFrameLocks noGrp="1"/>
          </p:cNvGraphicFramePr>
          <p:nvPr/>
        </p:nvGraphicFramePr>
        <p:xfrm>
          <a:off x="184150" y="3578225"/>
          <a:ext cx="8807446" cy="1511300"/>
        </p:xfrm>
        <a:graphic>
          <a:graphicData uri="http://schemas.openxmlformats.org/drawingml/2006/table">
            <a:tbl>
              <a:tblPr/>
              <a:tblGrid>
                <a:gridCol w="586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10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72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77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05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77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63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863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863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863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863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863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863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863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863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538" name="Rectangle 104"/>
          <p:cNvSpPr>
            <a:spLocks noChangeArrowheads="1"/>
          </p:cNvSpPr>
          <p:nvPr/>
        </p:nvSpPr>
        <p:spPr bwMode="auto">
          <a:xfrm>
            <a:off x="547832" y="2176463"/>
            <a:ext cx="567784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80000"/>
              </a:lnSpc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  <a:latin typeface="HP001 4 hàng" charset="0"/>
              </a:rPr>
              <a:t>V</a:t>
            </a:r>
          </a:p>
        </p:txBody>
      </p:sp>
      <p:sp>
        <p:nvSpPr>
          <p:cNvPr id="4539" name="Rectangle 104"/>
          <p:cNvSpPr>
            <a:spLocks noChangeArrowheads="1"/>
          </p:cNvSpPr>
          <p:nvPr/>
        </p:nvSpPr>
        <p:spPr bwMode="auto">
          <a:xfrm>
            <a:off x="530326" y="2930525"/>
            <a:ext cx="513282" cy="880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80000"/>
              </a:lnSpc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HP001 4 hàng" charset="0"/>
              </a:rPr>
              <a:t>L</a:t>
            </a:r>
          </a:p>
        </p:txBody>
      </p:sp>
      <p:sp>
        <p:nvSpPr>
          <p:cNvPr id="4540" name="Rectangle 104"/>
          <p:cNvSpPr>
            <a:spLocks noChangeArrowheads="1"/>
          </p:cNvSpPr>
          <p:nvPr/>
        </p:nvSpPr>
        <p:spPr bwMode="auto">
          <a:xfrm>
            <a:off x="459667" y="3657600"/>
            <a:ext cx="655949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80000"/>
              </a:lnSpc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  <a:latin typeface="HP001 4 hàng" charset="0"/>
              </a:rPr>
              <a:t>B</a:t>
            </a:r>
          </a:p>
        </p:txBody>
      </p:sp>
      <p:sp>
        <p:nvSpPr>
          <p:cNvPr id="4541" name="Rectangle 104"/>
          <p:cNvSpPr>
            <a:spLocks noChangeArrowheads="1"/>
          </p:cNvSpPr>
          <p:nvPr/>
        </p:nvSpPr>
        <p:spPr bwMode="auto">
          <a:xfrm>
            <a:off x="663575" y="4371975"/>
            <a:ext cx="2416046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80000"/>
              </a:lnSpc>
              <a:spcBef>
                <a:spcPct val="50000"/>
              </a:spcBef>
            </a:pPr>
            <a:r>
              <a:rPr lang="en-US" sz="3600" b="1" dirty="0" err="1">
                <a:solidFill>
                  <a:srgbClr val="FF0000"/>
                </a:solidFill>
                <a:latin typeface="HP001 4 hàng" charset="0"/>
              </a:rPr>
              <a:t>Văn</a:t>
            </a:r>
            <a:r>
              <a:rPr lang="en-US" sz="3600" b="1" dirty="0">
                <a:solidFill>
                  <a:srgbClr val="FF0000"/>
                </a:solidFill>
                <a:latin typeface="HP001 4 hàng" charset="0"/>
              </a:rPr>
              <a:t> Lang</a:t>
            </a:r>
          </a:p>
        </p:txBody>
      </p:sp>
      <p:sp>
        <p:nvSpPr>
          <p:cNvPr id="4544" name="Text Box 11"/>
          <p:cNvSpPr txBox="1">
            <a:spLocks noChangeArrowheads="1"/>
          </p:cNvSpPr>
          <p:nvPr/>
        </p:nvSpPr>
        <p:spPr bwMode="auto">
          <a:xfrm>
            <a:off x="152400" y="1491506"/>
            <a:ext cx="6477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000099"/>
                </a:solidFill>
                <a:latin typeface="VNI-Times" pitchFamily="2" charset="0"/>
              </a:rPr>
              <a:t>a) </a:t>
            </a:r>
            <a:r>
              <a:rPr lang="en-US" sz="3600" b="1" dirty="0" err="1">
                <a:solidFill>
                  <a:srgbClr val="000099"/>
                </a:solidFill>
                <a:latin typeface="VNI-Times" pitchFamily="2" charset="0"/>
              </a:rPr>
              <a:t>Luyeän</a:t>
            </a:r>
            <a:r>
              <a:rPr lang="en-US" sz="3600" b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VNI-Times" pitchFamily="2" charset="0"/>
              </a:rPr>
              <a:t>vieát</a:t>
            </a:r>
            <a:r>
              <a:rPr lang="en-US" sz="3600" b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VNI-Times" pitchFamily="2" charset="0"/>
              </a:rPr>
              <a:t>chöõ</a:t>
            </a:r>
            <a:r>
              <a:rPr lang="en-US" sz="3600" b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VNI-Times" pitchFamily="2" charset="0"/>
              </a:rPr>
              <a:t>hoa</a:t>
            </a:r>
            <a:r>
              <a:rPr lang="en-US" sz="3600" b="1" dirty="0">
                <a:solidFill>
                  <a:srgbClr val="000099"/>
                </a:solidFill>
                <a:latin typeface="VNI-Times" pitchFamily="2" charset="0"/>
              </a:rPr>
              <a:t> :</a:t>
            </a: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2411760" y="1052736"/>
            <a:ext cx="457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HP001 4 hàng" charset="0"/>
              </a:rPr>
              <a:t>V</a:t>
            </a:r>
          </a:p>
        </p:txBody>
      </p:sp>
      <p:sp>
        <p:nvSpPr>
          <p:cNvPr id="18" name="TextBox 11"/>
          <p:cNvSpPr txBox="1">
            <a:spLocks noChangeArrowheads="1"/>
          </p:cNvSpPr>
          <p:nvPr/>
        </p:nvSpPr>
        <p:spPr bwMode="auto">
          <a:xfrm>
            <a:off x="0" y="-27384"/>
            <a:ext cx="9144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vi-VN" sz="2800" b="1" dirty="0" err="1">
                <a:cs typeface="Arial" charset="0"/>
              </a:rPr>
              <a:t>Thứ</a:t>
            </a:r>
            <a:r>
              <a:rPr lang="en-US" altLang="vi-VN" sz="2800" b="1" dirty="0">
                <a:cs typeface="Arial" charset="0"/>
              </a:rPr>
              <a:t> … </a:t>
            </a:r>
            <a:r>
              <a:rPr lang="en-US" altLang="vi-VN" sz="2800" b="1" dirty="0" err="1">
                <a:cs typeface="Arial" charset="0"/>
              </a:rPr>
              <a:t>ngày</a:t>
            </a:r>
            <a:r>
              <a:rPr lang="en-US" altLang="vi-VN" sz="2800" b="1" dirty="0">
                <a:cs typeface="Arial" charset="0"/>
              </a:rPr>
              <a:t> … </a:t>
            </a:r>
            <a:r>
              <a:rPr lang="en-US" altLang="vi-VN" sz="2800" b="1" dirty="0" err="1">
                <a:cs typeface="Arial" charset="0"/>
              </a:rPr>
              <a:t>tháng</a:t>
            </a:r>
            <a:r>
              <a:rPr lang="en-US" altLang="vi-VN" sz="2800" b="1" dirty="0">
                <a:cs typeface="Arial" charset="0"/>
              </a:rPr>
              <a:t> 4 </a:t>
            </a:r>
            <a:r>
              <a:rPr lang="en-US" altLang="vi-VN" sz="2800" b="1" dirty="0" err="1">
                <a:cs typeface="Arial" charset="0"/>
              </a:rPr>
              <a:t>năm</a:t>
            </a:r>
            <a:r>
              <a:rPr lang="en-US" altLang="vi-VN" sz="2800" b="1" dirty="0">
                <a:cs typeface="Arial" charset="0"/>
              </a:rPr>
              <a:t> 2022</a:t>
            </a:r>
          </a:p>
          <a:p>
            <a:pPr algn="ctr"/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70" name="Rectangle 34"/>
          <p:cNvSpPr>
            <a:spLocks noChangeArrowheads="1"/>
          </p:cNvSpPr>
          <p:nvPr/>
        </p:nvSpPr>
        <p:spPr bwMode="auto">
          <a:xfrm>
            <a:off x="190500" y="3155950"/>
            <a:ext cx="8763000" cy="370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sz="9600" b="1" dirty="0">
                <a:solidFill>
                  <a:srgbClr val="FF0000"/>
                </a:solidFill>
                <a:latin typeface="HP001" charset="0"/>
                <a:ea typeface="HP001" charset="0"/>
                <a:cs typeface="HP001" charset="0"/>
              </a:rPr>
              <a:t>V,  L, B</a:t>
            </a:r>
          </a:p>
        </p:txBody>
      </p:sp>
      <p:sp>
        <p:nvSpPr>
          <p:cNvPr id="5125" name="Text Box 11"/>
          <p:cNvSpPr txBox="1">
            <a:spLocks noChangeArrowheads="1"/>
          </p:cNvSpPr>
          <p:nvPr/>
        </p:nvSpPr>
        <p:spPr bwMode="auto">
          <a:xfrm>
            <a:off x="152400" y="1772816"/>
            <a:ext cx="6477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000099"/>
                </a:solidFill>
                <a:latin typeface="VNI-Times" pitchFamily="2" charset="0"/>
              </a:rPr>
              <a:t>a) </a:t>
            </a:r>
            <a:r>
              <a:rPr lang="en-US" sz="3600" b="1" dirty="0" err="1">
                <a:solidFill>
                  <a:srgbClr val="000099"/>
                </a:solidFill>
                <a:latin typeface="VNI-Times" pitchFamily="2" charset="0"/>
              </a:rPr>
              <a:t>Luyeän</a:t>
            </a:r>
            <a:r>
              <a:rPr lang="en-US" sz="3600" b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VNI-Times" pitchFamily="2" charset="0"/>
              </a:rPr>
              <a:t>vieát</a:t>
            </a:r>
            <a:r>
              <a:rPr lang="en-US" sz="3600" b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VNI-Times" pitchFamily="2" charset="0"/>
              </a:rPr>
              <a:t>chöõ</a:t>
            </a:r>
            <a:r>
              <a:rPr lang="en-US" sz="3600" b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VNI-Times" pitchFamily="2" charset="0"/>
              </a:rPr>
              <a:t>hoa</a:t>
            </a:r>
            <a:r>
              <a:rPr lang="en-US" sz="3600" b="1" dirty="0">
                <a:solidFill>
                  <a:srgbClr val="000099"/>
                </a:solidFill>
                <a:latin typeface="VNI-Times" pitchFamily="2" charset="0"/>
              </a:rPr>
              <a:t> :</a:t>
            </a: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107504" y="2420888"/>
            <a:ext cx="903649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indent="457200" algn="just" eaLnBrk="1" hangingPunct="1">
              <a:spcBef>
                <a:spcPct val="50000"/>
              </a:spcBef>
            </a:pPr>
            <a:r>
              <a:rPr lang="en-US" sz="36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36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6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6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36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36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36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36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viết</a:t>
            </a:r>
            <a:r>
              <a:rPr lang="en-US" sz="36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hoa</a:t>
            </a:r>
            <a:r>
              <a:rPr lang="en-US" sz="36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?</a:t>
            </a:r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2411760" y="1052736"/>
            <a:ext cx="457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HP001 4 hàng" charset="0"/>
              </a:rPr>
              <a:t>V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5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70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admin\Downloads\Mẫu chữ\mau-chu-2.5-o-ly-p2\mau chu 2.5 o ly p2\mau chu cao 2.5 o ly (38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57200"/>
            <a:ext cx="48006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8"/>
          <p:cNvSpPr txBox="1">
            <a:spLocks noChangeArrowheads="1"/>
          </p:cNvSpPr>
          <p:nvPr/>
        </p:nvSpPr>
        <p:spPr bwMode="auto">
          <a:xfrm>
            <a:off x="76200" y="3834825"/>
            <a:ext cx="111761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9pPr>
          </a:lstStyle>
          <a:p>
            <a:pPr eaLnBrk="1" hangingPunct="1"/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2,5 ô</a:t>
            </a:r>
          </a:p>
        </p:txBody>
      </p:sp>
      <p:sp>
        <p:nvSpPr>
          <p:cNvPr id="6" name="Text Box 39"/>
          <p:cNvSpPr txBox="1">
            <a:spLocks noChangeArrowheads="1"/>
          </p:cNvSpPr>
          <p:nvPr/>
        </p:nvSpPr>
        <p:spPr bwMode="auto">
          <a:xfrm>
            <a:off x="5181600" y="2057400"/>
            <a:ext cx="3886200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sz="2600" b="1" dirty="0" err="1">
                <a:latin typeface="Arial" pitchFamily="34" charset="0"/>
                <a:cs typeface="Arial" pitchFamily="34" charset="0"/>
              </a:rPr>
              <a:t>Nét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1 </a:t>
            </a:r>
            <a:r>
              <a:rPr lang="en-US" sz="2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2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2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nét</a:t>
            </a:r>
            <a:r>
              <a:rPr lang="en-US" sz="2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cong</a:t>
            </a:r>
            <a:r>
              <a:rPr lang="en-US" sz="2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trái</a:t>
            </a:r>
            <a:r>
              <a:rPr lang="en-US" sz="2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nét</a:t>
            </a:r>
            <a:r>
              <a:rPr lang="en-US" sz="2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lượn</a:t>
            </a:r>
            <a:r>
              <a:rPr lang="en-US" sz="2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ngang</a:t>
            </a:r>
            <a:endParaRPr lang="en-US" sz="2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sz="2600" b="1" dirty="0" err="1">
                <a:latin typeface="Arial" pitchFamily="34" charset="0"/>
                <a:cs typeface="Arial" pitchFamily="34" charset="0"/>
              </a:rPr>
              <a:t>Nét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2 </a:t>
            </a:r>
            <a:r>
              <a:rPr lang="en-US" sz="2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nét</a:t>
            </a:r>
            <a:r>
              <a:rPr lang="en-US" sz="2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lượn</a:t>
            </a:r>
            <a:r>
              <a:rPr lang="en-US" sz="2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dọc</a:t>
            </a:r>
            <a:r>
              <a:rPr lang="en-US" sz="2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sz="2600" b="1" dirty="0" err="1">
                <a:latin typeface="Arial" pitchFamily="34" charset="0"/>
                <a:cs typeface="Arial" pitchFamily="34" charset="0"/>
              </a:rPr>
              <a:t>Nét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3 </a:t>
            </a:r>
            <a:r>
              <a:rPr lang="en-US" sz="2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nét</a:t>
            </a:r>
            <a:r>
              <a:rPr lang="en-US" sz="2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móc</a:t>
            </a:r>
            <a:r>
              <a:rPr lang="en-US" sz="2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xuôi</a:t>
            </a:r>
            <a:r>
              <a:rPr lang="en-US" sz="2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phải</a:t>
            </a:r>
            <a:endParaRPr lang="en-US" sz="2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AutoShape 17"/>
          <p:cNvSpPr>
            <a:spLocks/>
          </p:cNvSpPr>
          <p:nvPr/>
        </p:nvSpPr>
        <p:spPr bwMode="auto">
          <a:xfrm>
            <a:off x="1239678" y="2819400"/>
            <a:ext cx="131922" cy="2819400"/>
          </a:xfrm>
          <a:prstGeom prst="leftBrace">
            <a:avLst>
              <a:gd name="adj1" fmla="val 319072"/>
              <a:gd name="adj2" fmla="val 50000"/>
            </a:avLst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2411760" y="1052736"/>
            <a:ext cx="457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HP001 4 hàng" charset="0"/>
              </a:rPr>
              <a:t>V</a:t>
            </a:r>
          </a:p>
        </p:txBody>
      </p:sp>
    </p:spTree>
    <p:extLst>
      <p:ext uri="{BB962C8B-B14F-4D97-AF65-F5344CB8AC3E}">
        <p14:creationId xmlns:p14="http://schemas.microsoft.com/office/powerpoint/2010/main" val="1432442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ƯỚNG DẪN VIẾT CHỮ HOA V - -KIẾN THỨC TIỂU HỌC-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512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 flipV="1">
            <a:off x="7847384" y="8350424"/>
            <a:ext cx="1600200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35000"/>
              </a:lnSpc>
              <a:spcBef>
                <a:spcPct val="50000"/>
              </a:spcBef>
            </a:pPr>
            <a:r>
              <a:rPr lang="en-US" sz="2800" b="1">
                <a:solidFill>
                  <a:srgbClr val="6600CC"/>
                </a:solidFill>
                <a:latin typeface="HP001 4H" pitchFamily="34" charset="-127"/>
              </a:rPr>
              <a:t>   </a:t>
            </a:r>
          </a:p>
        </p:txBody>
      </p:sp>
      <p:sp>
        <p:nvSpPr>
          <p:cNvPr id="8" name="Text Box 22"/>
          <p:cNvSpPr txBox="1">
            <a:spLocks noChangeArrowheads="1"/>
          </p:cNvSpPr>
          <p:nvPr/>
        </p:nvSpPr>
        <p:spPr bwMode="auto">
          <a:xfrm>
            <a:off x="115888" y="1961456"/>
            <a:ext cx="4666928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66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Gồm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nét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: </a:t>
            </a:r>
            <a:r>
              <a:rPr lang="vi-VN" sz="2800" dirty="0"/>
              <a:t>Nét 1 gần giống nét móc ngược trái nhưng phía trên hơi lượn sang phải, đầu móc cong vào phía trong. Nét 2 là kết hợp của 2 nét cơ bản cong trên và cong phải nối liến nhau, tạo vòng xoắn nhỏ giữa thân chữ</a:t>
            </a:r>
            <a:endParaRPr lang="en-US" sz="28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2411760" y="1052736"/>
            <a:ext cx="457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HP001 4 hàng" charset="0"/>
              </a:rPr>
              <a:t>V</a:t>
            </a: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5008934" y="2864024"/>
            <a:ext cx="4819650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0" dirty="0">
                <a:solidFill>
                  <a:schemeClr val="hlink"/>
                </a:solidFill>
                <a:latin typeface="HP001 5 hàng 1 ô ly" pitchFamily="34" charset="0"/>
              </a:rPr>
              <a:t>B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 flipV="1">
            <a:off x="7847384" y="8350424"/>
            <a:ext cx="1600200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35000"/>
              </a:lnSpc>
              <a:spcBef>
                <a:spcPct val="50000"/>
              </a:spcBef>
            </a:pPr>
            <a:r>
              <a:rPr lang="en-US" sz="2800" b="1">
                <a:solidFill>
                  <a:srgbClr val="6600CC"/>
                </a:solidFill>
                <a:latin typeface="HP001 4H" pitchFamily="34" charset="-127"/>
              </a:rPr>
              <a:t>   </a:t>
            </a:r>
          </a:p>
        </p:txBody>
      </p:sp>
      <p:sp>
        <p:nvSpPr>
          <p:cNvPr id="8195" name="Text Box 8"/>
          <p:cNvSpPr txBox="1">
            <a:spLocks noChangeArrowheads="1"/>
          </p:cNvSpPr>
          <p:nvPr/>
        </p:nvSpPr>
        <p:spPr bwMode="auto">
          <a:xfrm>
            <a:off x="5008934" y="2864024"/>
            <a:ext cx="4819650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0" dirty="0">
                <a:solidFill>
                  <a:schemeClr val="hlink"/>
                </a:solidFill>
                <a:latin typeface="HP001 5 hàng 1 ô ly" pitchFamily="34" charset="0"/>
              </a:rPr>
              <a:t>L</a:t>
            </a:r>
          </a:p>
        </p:txBody>
      </p:sp>
      <p:sp>
        <p:nvSpPr>
          <p:cNvPr id="8" name="Text Box 22"/>
          <p:cNvSpPr txBox="1">
            <a:spLocks noChangeArrowheads="1"/>
          </p:cNvSpPr>
          <p:nvPr/>
        </p:nvSpPr>
        <p:spPr bwMode="auto">
          <a:xfrm>
            <a:off x="115888" y="1961456"/>
            <a:ext cx="4666928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</a:rPr>
              <a:t>Chữ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</a:rPr>
              <a:t> L: </a:t>
            </a:r>
            <a:r>
              <a:rPr lang="en-US" sz="3000" dirty="0" err="1">
                <a:latin typeface="Times New Roman" pitchFamily="18" charset="0"/>
              </a:rPr>
              <a:t>Là</a:t>
            </a:r>
            <a:r>
              <a:rPr lang="en-US" sz="3000" dirty="0">
                <a:latin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</a:rPr>
              <a:t>kết</a:t>
            </a:r>
            <a:r>
              <a:rPr lang="en-US" sz="3000" dirty="0">
                <a:latin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</a:rPr>
              <a:t>hợp</a:t>
            </a:r>
            <a:r>
              <a:rPr lang="en-US" sz="3000" dirty="0">
                <a:latin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</a:rPr>
              <a:t>của</a:t>
            </a:r>
            <a:r>
              <a:rPr lang="en-US" sz="3000" dirty="0">
                <a:latin typeface="Times New Roman" pitchFamily="18" charset="0"/>
              </a:rPr>
              <a:t> 3 </a:t>
            </a:r>
            <a:r>
              <a:rPr lang="en-US" sz="3000" dirty="0" err="1">
                <a:latin typeface="Times New Roman" pitchFamily="18" charset="0"/>
              </a:rPr>
              <a:t>nét</a:t>
            </a:r>
            <a:r>
              <a:rPr lang="en-US" sz="3000" dirty="0">
                <a:latin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</a:rPr>
              <a:t>cơ</a:t>
            </a:r>
            <a:r>
              <a:rPr lang="en-US" sz="3000" dirty="0">
                <a:latin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</a:rPr>
              <a:t>bản</a:t>
            </a:r>
            <a:r>
              <a:rPr lang="en-US" sz="3000" dirty="0">
                <a:latin typeface="Times New Roman" pitchFamily="18" charset="0"/>
              </a:rPr>
              <a:t>: </a:t>
            </a:r>
            <a:r>
              <a:rPr lang="en-US" sz="3000" dirty="0" err="1">
                <a:latin typeface="Times New Roman" pitchFamily="18" charset="0"/>
              </a:rPr>
              <a:t>nét</a:t>
            </a:r>
            <a:r>
              <a:rPr lang="en-US" sz="3000" dirty="0">
                <a:latin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</a:rPr>
              <a:t>cong</a:t>
            </a:r>
            <a:r>
              <a:rPr lang="en-US" sz="3000" dirty="0">
                <a:latin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</a:rPr>
              <a:t>dưới</a:t>
            </a:r>
            <a:r>
              <a:rPr lang="en-US" sz="3000" dirty="0">
                <a:latin typeface="Times New Roman" pitchFamily="18" charset="0"/>
              </a:rPr>
              <a:t>, </a:t>
            </a:r>
            <a:r>
              <a:rPr lang="en-US" sz="3000" dirty="0" err="1">
                <a:latin typeface="Times New Roman" pitchFamily="18" charset="0"/>
              </a:rPr>
              <a:t>nét</a:t>
            </a:r>
            <a:r>
              <a:rPr lang="en-US" sz="3000" dirty="0">
                <a:latin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</a:rPr>
              <a:t>lượn</a:t>
            </a:r>
            <a:r>
              <a:rPr lang="en-US" sz="3000" dirty="0">
                <a:latin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</a:rPr>
              <a:t>dọc</a:t>
            </a:r>
            <a:r>
              <a:rPr lang="en-US" sz="3000" dirty="0">
                <a:latin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</a:rPr>
              <a:t>với</a:t>
            </a:r>
            <a:r>
              <a:rPr lang="en-US" sz="3000" dirty="0">
                <a:latin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</a:rPr>
              <a:t>nét</a:t>
            </a:r>
            <a:r>
              <a:rPr lang="en-US" sz="3000" dirty="0">
                <a:latin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</a:rPr>
              <a:t>lượn</a:t>
            </a:r>
            <a:r>
              <a:rPr lang="en-US" sz="3000" dirty="0">
                <a:latin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</a:rPr>
              <a:t>ngang</a:t>
            </a:r>
            <a:r>
              <a:rPr lang="en-US" sz="3000" dirty="0">
                <a:latin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</a:rPr>
              <a:t>nối</a:t>
            </a:r>
            <a:r>
              <a:rPr lang="en-US" sz="3000" dirty="0">
                <a:latin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</a:rPr>
              <a:t>liền</a:t>
            </a:r>
            <a:r>
              <a:rPr lang="en-US" sz="3000" dirty="0">
                <a:latin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</a:rPr>
              <a:t>nhau</a:t>
            </a:r>
            <a:r>
              <a:rPr lang="en-US" sz="3000" dirty="0">
                <a:latin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</a:rPr>
              <a:t>tạo</a:t>
            </a:r>
            <a:r>
              <a:rPr lang="en-US" sz="3000" dirty="0">
                <a:latin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</a:rPr>
              <a:t>vòng</a:t>
            </a:r>
            <a:r>
              <a:rPr lang="en-US" sz="3000" dirty="0">
                <a:latin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</a:rPr>
              <a:t>xoắn</a:t>
            </a:r>
            <a:r>
              <a:rPr lang="en-US" sz="3000" dirty="0">
                <a:latin typeface="Times New Roman" pitchFamily="18" charset="0"/>
              </a:rPr>
              <a:t> to ở </a:t>
            </a:r>
            <a:r>
              <a:rPr lang="en-US" sz="3000" dirty="0" err="1">
                <a:latin typeface="Times New Roman" pitchFamily="18" charset="0"/>
              </a:rPr>
              <a:t>đầu</a:t>
            </a:r>
            <a:r>
              <a:rPr lang="en-US" sz="3000" dirty="0">
                <a:latin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</a:rPr>
              <a:t>chữ</a:t>
            </a:r>
            <a:r>
              <a:rPr lang="en-US" sz="3000" dirty="0">
                <a:latin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</a:rPr>
              <a:t>và</a:t>
            </a:r>
            <a:r>
              <a:rPr lang="en-US" sz="3000" dirty="0">
                <a:latin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</a:rPr>
              <a:t>vòng</a:t>
            </a:r>
            <a:r>
              <a:rPr lang="en-US" sz="3000" dirty="0">
                <a:latin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</a:rPr>
              <a:t>xoắn</a:t>
            </a:r>
            <a:r>
              <a:rPr lang="en-US" sz="3000" dirty="0">
                <a:latin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</a:rPr>
              <a:t>nhỏ</a:t>
            </a:r>
            <a:r>
              <a:rPr lang="en-US" sz="3000" dirty="0">
                <a:latin typeface="Times New Roman" pitchFamily="18" charset="0"/>
              </a:rPr>
              <a:t> ở </a:t>
            </a:r>
            <a:r>
              <a:rPr lang="en-US" sz="3000" dirty="0" err="1">
                <a:latin typeface="Times New Roman" pitchFamily="18" charset="0"/>
              </a:rPr>
              <a:t>chân</a:t>
            </a:r>
            <a:r>
              <a:rPr lang="en-US" sz="3000" dirty="0">
                <a:latin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</a:rPr>
              <a:t>chữ</a:t>
            </a:r>
            <a:r>
              <a:rPr lang="en-US" sz="3000" dirty="0">
                <a:latin typeface="Times New Roman" pitchFamily="18" charset="0"/>
              </a:rPr>
              <a:t>.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2411760" y="1052736"/>
            <a:ext cx="457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HP001 4 hàng" charset="0"/>
              </a:rPr>
              <a:t>V</a:t>
            </a:r>
          </a:p>
        </p:txBody>
      </p:sp>
    </p:spTree>
    <p:extLst>
      <p:ext uri="{BB962C8B-B14F-4D97-AF65-F5344CB8AC3E}">
        <p14:creationId xmlns:p14="http://schemas.microsoft.com/office/powerpoint/2010/main" val="1805080537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ôn chữ hoa N tiếp theo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ôn chữ hoa N tiếp theo</Template>
  <TotalTime>79</TotalTime>
  <Words>602</Words>
  <Application>Microsoft Office PowerPoint</Application>
  <PresentationFormat>On-screen Show (4:3)</PresentationFormat>
  <Paragraphs>71</Paragraphs>
  <Slides>17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HP001 5H</vt:lpstr>
      <vt:lpstr>HP001 5 hàng 1 ô ly</vt:lpstr>
      <vt:lpstr>Calibri</vt:lpstr>
      <vt:lpstr>HP001</vt:lpstr>
      <vt:lpstr>.VnAristote</vt:lpstr>
      <vt:lpstr>VNI-Times</vt:lpstr>
      <vt:lpstr>HP001 4H</vt:lpstr>
      <vt:lpstr>HP001 4 hàng</vt:lpstr>
      <vt:lpstr>Times New Roman</vt:lpstr>
      <vt:lpstr>Arial</vt:lpstr>
      <vt:lpstr>ôn chữ hoa N tiếp theo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ktv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Hơn .</dc:creator>
  <cp:lastModifiedBy>M0</cp:lastModifiedBy>
  <cp:revision>17</cp:revision>
  <dcterms:created xsi:type="dcterms:W3CDTF">2022-03-27T02:27:27Z</dcterms:created>
  <dcterms:modified xsi:type="dcterms:W3CDTF">2022-04-25T03:28:37Z</dcterms:modified>
</cp:coreProperties>
</file>