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35" r:id="rId2"/>
    <p:sldId id="326" r:id="rId3"/>
    <p:sldId id="339" r:id="rId4"/>
    <p:sldId id="332" r:id="rId5"/>
    <p:sldId id="333" r:id="rId6"/>
    <p:sldId id="334" r:id="rId7"/>
    <p:sldId id="338" r:id="rId8"/>
    <p:sldId id="31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D82C3-9437-4C62-87D2-4112464B88F5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7A3EB-456D-41CD-BF85-E86F3EF204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820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7CDA3-B1FB-458A-B5B8-9DC257277C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FC411-4AC9-4489-8719-A3F85C0136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DC11F-EAE0-4A99-A60B-CE745190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2E4D68-0305-41EE-8045-13640AA0D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25E675-F629-498E-AD38-08A333EFF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439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DB78A-9D83-4E48-B9C1-C59A364E7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5147BF-7105-4510-8FCE-8551DB193F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2E42D-50E7-47C8-9A65-F7FBCE4B6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2C0A57-5530-45C0-A711-6A7366C0B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41928-B3A4-4ECB-AF7C-B8BC8FAE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75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AADFA9-0837-4A4B-AE48-425F3C70BF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317A15-7753-4860-9A93-5162B3AAAB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23CD9-94FC-4320-BB4F-8DC6EAD93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E0341-6259-458F-AE3A-A3D949EC7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BC3AD2-E59F-4B97-881F-A69F64988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31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565CA-B2FA-429F-8C35-F4909723C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FBA14-8BA8-44D1-A4DC-D4A5BFE7C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E7E35-AC42-413B-81D0-095614108B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AD118-4C20-4EA1-93B6-9E0372473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0966E-069B-4F99-9182-3E18FA2D1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169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B3F9A-AAF6-466E-A9FC-C524C41F9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3ACFD-3CE5-4D2E-B5B1-339754E8FE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E9DE7-C782-44DE-ADBF-98FD778C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CC52A3-2E0C-4392-94F2-DBB44A20F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195D55-2FBC-486A-BD59-B419730CF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44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3D9C1-33A4-473F-BEC6-6B612085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3AC36-BB7B-4E10-8729-4E1C42F351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D1437D-90AB-4725-B45F-24B2DB62DB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238621-A585-4841-9CEF-BA0FD1058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C501D9-A6E8-4D91-9CB4-982A93EBE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91236-A22A-464F-97A9-F239CC5AD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396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48ECA-F04F-491D-BC1D-F428E751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045DE4-7FFA-4629-87E7-32E5A8F7E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D43319-B9FC-4006-8A60-7B31A6AB3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1C0964-CD35-4C51-9845-2EDC60F852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E4EDB5-B251-4B11-951D-2E458A52B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E72732-68A0-4056-B647-B8C48FC17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2E2654-0490-4275-9836-2B21BA6D9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5DA756-5581-47D7-84CB-5BDF7937A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50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69DBA-1B68-4EB2-8B47-CFBA80974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01835D-39B8-4C20-99E9-4CAB14C9D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1F900A-4E59-4705-A59B-95089C5C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F9D2A-9656-4262-B5F1-05B675E98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35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680E15-F0F3-44FC-960D-79B2AAEC2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F66A97-A6B1-483F-B8B9-0AC5BBD31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49A32A-2DA9-4412-8523-66C5F60DE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363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8C957-771E-4979-8E72-9A2431842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712D1-A906-4C40-8102-E42626D70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73C46E-2F34-407C-A50B-3CD7254DF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BF33C-51CA-40A6-B7A8-89599CB2D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FCC2A8-FB58-4896-90B6-139619B49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58DAF7-E838-4BF6-BAF3-494A58B92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6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F92CF-1556-492E-8804-5D4194770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120707-3F70-4636-842C-F914ECD592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8A0875-33F4-4A20-A754-549EC70603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213692-F0BA-4D91-B13C-F889DF78B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DCEEC5-1D7B-4030-8979-9C6ABD058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1BC49E-C2E9-4179-A331-49FC1A334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587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293745-D29F-4020-AF76-38319E2450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A2262-D398-44CC-BD7E-FF59F4176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D606F3-FDE9-47F9-B186-E13FA859EA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B27F3-D38C-4BB4-A166-FCC67A811793}" type="datetimeFigureOut">
              <a:rPr lang="en-US" smtClean="0"/>
              <a:t>17/2/2022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E44FB-0DCF-491D-B5A1-A5EF90D69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4E8E4D-C25A-40DF-A312-48B8C4A7F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D299E-A2D9-438B-8A1E-646B8149C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10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00200" y="304800"/>
            <a:ext cx="9144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5" descr="92946cxn8xmvkw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656764" y="295276"/>
            <a:ext cx="9350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30" name="Picture 12" descr="Butterfly-0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570134">
            <a:off x="9438482" y="5320744"/>
            <a:ext cx="436563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12" descr="Butterfly-0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570134">
            <a:off x="1934203" y="5307047"/>
            <a:ext cx="449262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12" descr="Butterfly-0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2570134">
            <a:off x="5877717" y="5320744"/>
            <a:ext cx="436563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49931" y="2199167"/>
            <a:ext cx="10135403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 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Thứ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  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ngày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    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tháng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2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năm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2022</a:t>
            </a:r>
          </a:p>
          <a:p>
            <a:pPr algn="ctr"/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Toán</a:t>
            </a:r>
            <a:endParaRPr lang="en-US" sz="4000" b="1" dirty="0">
              <a:latin typeface="HP001 4 hàng" pitchFamily="34" charset="0"/>
              <a:cs typeface="Times New Roman" pitchFamily="18" charset="0"/>
            </a:endParaRPr>
          </a:p>
          <a:p>
            <a:pPr algn="ctr"/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Nhân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bốn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với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có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một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chữ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số</a:t>
            </a:r>
            <a:endParaRPr lang="en-US" sz="4000" b="1" dirty="0">
              <a:latin typeface="HP001 4 hàng" pitchFamily="34" charset="0"/>
              <a:cs typeface="Times New Roman" pitchFamily="18" charset="0"/>
            </a:endParaRPr>
          </a:p>
          <a:p>
            <a:pPr algn="ctr"/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(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tiếp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HP001 4 hàng" pitchFamily="34" charset="0"/>
                <a:cs typeface="Times New Roman" pitchFamily="18" charset="0"/>
              </a:rPr>
              <a:t>theo</a:t>
            </a:r>
            <a:r>
              <a:rPr lang="en-US" sz="4000" b="1" dirty="0">
                <a:latin typeface="HP001 4 hàng" pitchFamily="34" charset="0"/>
                <a:cs typeface="Times New Roman" pitchFamily="18" charset="0"/>
              </a:rPr>
              <a:t>)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512"/>
    </mc:Choice>
    <mc:Fallback xmlns="">
      <p:transition spd="slow" advTm="195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879565" y="530336"/>
            <a:ext cx="202525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1427 x 3 = ?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372122" y="1329513"/>
            <a:ext cx="1196578" cy="623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663300"/>
                </a:solidFill>
                <a:latin typeface="Arial" charset="0"/>
              </a:rPr>
              <a:t>1427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086372" y="1687132"/>
            <a:ext cx="357209" cy="441614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800" b="1" dirty="0">
                <a:solidFill>
                  <a:srgbClr val="663300"/>
                </a:solidFill>
              </a:rPr>
              <a:t>x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329428" y="2487604"/>
            <a:ext cx="364104" cy="61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9900CC"/>
                </a:solidFill>
                <a:latin typeface="Arial" charset="0"/>
              </a:rPr>
              <a:t>4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350691" y="1932186"/>
            <a:ext cx="988238" cy="484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663300"/>
                </a:solidFill>
                <a:latin typeface="Arial" charset="0"/>
              </a:rPr>
              <a:t>      3</a:t>
            </a:r>
          </a:p>
        </p:txBody>
      </p:sp>
      <p:sp>
        <p:nvSpPr>
          <p:cNvPr id="8" name="Line 27"/>
          <p:cNvSpPr>
            <a:spLocks noChangeShapeType="1"/>
          </p:cNvSpPr>
          <p:nvPr/>
        </p:nvSpPr>
        <p:spPr bwMode="auto">
          <a:xfrm>
            <a:off x="2169716" y="2441339"/>
            <a:ext cx="120126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80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532555" y="2484222"/>
            <a:ext cx="415135" cy="495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9900CC"/>
                </a:solidFill>
                <a:latin typeface="Arial" charset="0"/>
              </a:rPr>
              <a:t>2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734253" y="2487604"/>
            <a:ext cx="314454" cy="61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9900CC"/>
                </a:solidFill>
                <a:latin typeface="Arial" charset="0"/>
              </a:rPr>
              <a:t>8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2936260" y="2483437"/>
            <a:ext cx="397205" cy="613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sz="2800" b="1" dirty="0">
                <a:solidFill>
                  <a:srgbClr val="9900CC"/>
                </a:solidFill>
                <a:latin typeface="Arial" charset="0"/>
              </a:rPr>
              <a:t>1</a:t>
            </a:r>
          </a:p>
        </p:txBody>
      </p:sp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4261282" y="1152358"/>
            <a:ext cx="624161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SzPct val="92000"/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7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21,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4261282" y="1651434"/>
            <a:ext cx="659808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>
              <a:spcBef>
                <a:spcPct val="50000"/>
              </a:spcBef>
              <a:buClr>
                <a:schemeClr val="tx1"/>
              </a:buClr>
              <a:buSzPct val="92000"/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6,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8,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8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4261282" y="2131800"/>
            <a:ext cx="581739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SzPct val="92000"/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12,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4261282" y="2596017"/>
            <a:ext cx="6629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514350" indent="-514350"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  <a:buClr>
                <a:schemeClr val="tx1"/>
              </a:buClr>
              <a:buSzPct val="92000"/>
              <a:buFont typeface="Wingdings" pitchFamily="2" charset="2"/>
              <a:buChar char="Ø"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4,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4.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18" name="Text Box 2"/>
          <p:cNvSpPr txBox="1">
            <a:spLocks noChangeArrowheads="1"/>
          </p:cNvSpPr>
          <p:nvPr/>
        </p:nvSpPr>
        <p:spPr bwMode="auto">
          <a:xfrm>
            <a:off x="1683924" y="3088741"/>
            <a:ext cx="264677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1427 x 3 = 4281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22" name="Text Box 2"/>
          <p:cNvSpPr txBox="1">
            <a:spLocks noChangeArrowheads="1"/>
          </p:cNvSpPr>
          <p:nvPr/>
        </p:nvSpPr>
        <p:spPr bwMode="auto">
          <a:xfrm>
            <a:off x="1627567" y="3733800"/>
            <a:ext cx="883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lượt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2443581" y="4303284"/>
            <a:ext cx="8839200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chục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sang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9450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3539"/>
    </mc:Choice>
    <mc:Fallback xmlns="">
      <p:transition spd="slow" advTm="9353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4" grpId="0"/>
      <p:bldP spid="5" grpId="0"/>
      <p:bldP spid="6" grpId="0"/>
      <p:bldP spid="7" grpId="0"/>
      <p:bldP spid="8" grpId="0" animBg="1"/>
      <p:bldP spid="9" grpId="0"/>
      <p:bldP spid="10" grpId="0"/>
      <p:bldP spid="11" grpId="0"/>
      <p:bldP spid="12" grpId="0"/>
      <p:bldP spid="15" grpId="0"/>
      <p:bldP spid="16" grpId="0"/>
      <p:bldP spid="17" grpId="0"/>
      <p:bldP spid="18" grpId="0"/>
      <p:bldP spid="22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08"/>
          <p:cNvSpPr txBox="1">
            <a:spLocks noChangeArrowheads="1"/>
          </p:cNvSpPr>
          <p:nvPr/>
        </p:nvSpPr>
        <p:spPr bwMode="auto">
          <a:xfrm>
            <a:off x="2230307" y="427359"/>
            <a:ext cx="7239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Quy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tắc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nhân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</a:rPr>
              <a:t> 4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</a:rPr>
              <a:t> 1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chữ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số</a:t>
            </a:r>
            <a:endParaRPr lang="en-US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5" name="Text Box 108"/>
          <p:cNvSpPr txBox="1">
            <a:spLocks noChangeArrowheads="1"/>
          </p:cNvSpPr>
          <p:nvPr/>
        </p:nvSpPr>
        <p:spPr bwMode="auto">
          <a:xfrm>
            <a:off x="1392107" y="1295400"/>
            <a:ext cx="89154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1.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Đặt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endParaRPr lang="en-US" altLang="en-US" sz="3200" b="1" dirty="0">
              <a:solidFill>
                <a:srgbClr val="A50021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200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thừa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3200" dirty="0">
                <a:latin typeface="Times New Roman" panose="02020603050405020304" pitchFamily="18" charset="0"/>
              </a:rPr>
              <a:t> ở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trên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thừa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hai</a:t>
            </a:r>
            <a:r>
              <a:rPr lang="en-US" altLang="en-US" sz="3200" dirty="0">
                <a:latin typeface="Times New Roman" panose="02020603050405020304" pitchFamily="18" charset="0"/>
              </a:rPr>
              <a:t> ở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dưới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hàng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đơn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vị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kẻ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gạch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ngang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dưới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thừa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hai</a:t>
            </a:r>
            <a:r>
              <a:rPr lang="en-US" altLang="en-US" sz="3200" dirty="0">
                <a:latin typeface="Times New Roman" panose="02020603050405020304" pitchFamily="18" charset="0"/>
              </a:rPr>
              <a:t>,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viết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dấu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nhân</a:t>
            </a:r>
            <a:r>
              <a:rPr lang="en-US" altLang="en-US" sz="3200" dirty="0">
                <a:latin typeface="Times New Roman" panose="02020603050405020304" pitchFamily="18" charset="0"/>
              </a:rPr>
              <a:t> ở </a:t>
            </a:r>
            <a:r>
              <a:rPr lang="en-US" altLang="en-US" sz="3200" dirty="0" err="1">
                <a:latin typeface="Times New Roman" panose="02020603050405020304" pitchFamily="18" charset="0"/>
              </a:rPr>
              <a:t>giữa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hai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thừa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</a:p>
        </p:txBody>
      </p:sp>
      <p:sp>
        <p:nvSpPr>
          <p:cNvPr id="6" name="Text Box 108"/>
          <p:cNvSpPr txBox="1">
            <a:spLocks noChangeArrowheads="1"/>
          </p:cNvSpPr>
          <p:nvPr/>
        </p:nvSpPr>
        <p:spPr bwMode="auto">
          <a:xfrm>
            <a:off x="1392107" y="3962400"/>
            <a:ext cx="89154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.VnTime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Time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Time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Time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Time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Time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Bước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Tính</a:t>
            </a:r>
            <a:endParaRPr lang="en-US" altLang="en-US" sz="3200" b="1" dirty="0">
              <a:solidFill>
                <a:srgbClr val="A50021"/>
              </a:solidFill>
              <a:latin typeface="Times New Roman" panose="02020603050405020304" pitchFamily="18" charset="0"/>
            </a:endParaRPr>
          </a:p>
          <a:p>
            <a:pPr algn="just" eaLnBrk="1" hangingPunct="1">
              <a:spcBef>
                <a:spcPct val="50000"/>
              </a:spcBef>
            </a:pPr>
            <a:r>
              <a:rPr lang="en-US" altLang="en-US" sz="3200" dirty="0" err="1">
                <a:latin typeface="Times New Roman" panose="02020603050405020304" pitchFamily="18" charset="0"/>
              </a:rPr>
              <a:t>Lấy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thừa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hai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nhân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với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thừa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số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nhất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theo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thứ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tự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từ</a:t>
            </a:r>
            <a:r>
              <a:rPr lang="en-US" altLang="en-US" sz="3200" dirty="0">
                <a:latin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</a:rPr>
              <a:t>phải</a:t>
            </a:r>
            <a:r>
              <a:rPr lang="en-US" altLang="en-US" sz="3200" dirty="0">
                <a:latin typeface="Times New Roman" panose="02020603050405020304" pitchFamily="18" charset="0"/>
              </a:rPr>
              <a:t> sang </a:t>
            </a:r>
            <a:r>
              <a:rPr lang="en-US" altLang="en-US" sz="3200" dirty="0" err="1">
                <a:latin typeface="Times New Roman" panose="02020603050405020304" pitchFamily="18" charset="0"/>
              </a:rPr>
              <a:t>trái</a:t>
            </a:r>
            <a:r>
              <a:rPr lang="en-US" altLang="en-US" sz="3200" dirty="0"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0227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772717" y="871030"/>
            <a:ext cx="455175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 dirty="0" err="1">
                <a:solidFill>
                  <a:srgbClr val="009900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endParaRPr lang="en-US" sz="4000" b="1" dirty="0">
              <a:solidFill>
                <a:srgbClr val="00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1982481" y="2130674"/>
            <a:ext cx="1689099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2318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2</a:t>
            </a:r>
          </a:p>
        </p:txBody>
      </p:sp>
      <p:sp>
        <p:nvSpPr>
          <p:cNvPr id="23558" name="Text Box 6"/>
          <p:cNvSpPr txBox="1">
            <a:spLocks noChangeArrowheads="1"/>
          </p:cNvSpPr>
          <p:nvPr/>
        </p:nvSpPr>
        <p:spPr bwMode="auto">
          <a:xfrm>
            <a:off x="1645931" y="2478067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1620531" y="3758643"/>
            <a:ext cx="1822449" cy="3246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4278003" y="2130674"/>
            <a:ext cx="1685925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1092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3</a:t>
            </a:r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6530160" y="2130674"/>
            <a:ext cx="1822449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1317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4</a:t>
            </a:r>
          </a:p>
        </p:txBody>
      </p:sp>
      <p:sp>
        <p:nvSpPr>
          <p:cNvPr id="23566" name="Text Box 14"/>
          <p:cNvSpPr txBox="1">
            <a:spLocks noChangeArrowheads="1"/>
          </p:cNvSpPr>
          <p:nvPr/>
        </p:nvSpPr>
        <p:spPr bwMode="auto">
          <a:xfrm>
            <a:off x="9125215" y="2130674"/>
            <a:ext cx="146075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1409</a:t>
            </a:r>
          </a:p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5</a:t>
            </a:r>
          </a:p>
        </p:txBody>
      </p:sp>
      <p:sp>
        <p:nvSpPr>
          <p:cNvPr id="23567" name="Text Box 15"/>
          <p:cNvSpPr txBox="1">
            <a:spLocks noChangeArrowheads="1"/>
          </p:cNvSpPr>
          <p:nvPr/>
        </p:nvSpPr>
        <p:spPr bwMode="auto">
          <a:xfrm>
            <a:off x="8908935" y="2478067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3568" name="Line 16"/>
          <p:cNvSpPr>
            <a:spLocks noChangeShapeType="1"/>
          </p:cNvSpPr>
          <p:nvPr/>
        </p:nvSpPr>
        <p:spPr bwMode="auto">
          <a:xfrm>
            <a:off x="8908934" y="3752166"/>
            <a:ext cx="1677033" cy="13464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69" name="Line 17"/>
          <p:cNvSpPr>
            <a:spLocks noChangeShapeType="1"/>
          </p:cNvSpPr>
          <p:nvPr/>
        </p:nvSpPr>
        <p:spPr bwMode="auto">
          <a:xfrm flipV="1">
            <a:off x="4046355" y="3758643"/>
            <a:ext cx="1685925" cy="712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0" name="Line 18"/>
          <p:cNvSpPr>
            <a:spLocks noChangeShapeType="1"/>
          </p:cNvSpPr>
          <p:nvPr/>
        </p:nvSpPr>
        <p:spPr bwMode="auto">
          <a:xfrm flipV="1">
            <a:off x="6398904" y="3752167"/>
            <a:ext cx="1840419" cy="789"/>
          </a:xfrm>
          <a:prstGeom prst="line">
            <a:avLst/>
          </a:prstGeom>
          <a:noFill/>
          <a:ln w="9525">
            <a:solidFill>
              <a:srgbClr val="0000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4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71" name="Text Box 19"/>
          <p:cNvSpPr txBox="1">
            <a:spLocks noChangeArrowheads="1"/>
          </p:cNvSpPr>
          <p:nvPr/>
        </p:nvSpPr>
        <p:spPr bwMode="auto">
          <a:xfrm>
            <a:off x="6284601" y="2478067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3572" name="Text Box 20"/>
          <p:cNvSpPr txBox="1">
            <a:spLocks noChangeArrowheads="1"/>
          </p:cNvSpPr>
          <p:nvPr/>
        </p:nvSpPr>
        <p:spPr bwMode="auto">
          <a:xfrm>
            <a:off x="4005839" y="2478067"/>
            <a:ext cx="2857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1941204" y="3951632"/>
            <a:ext cx="16065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4636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4210315" y="3951632"/>
            <a:ext cx="12573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3276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6530160" y="3951632"/>
            <a:ext cx="12573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5268</a:t>
            </a:r>
          </a:p>
        </p:txBody>
      </p:sp>
      <p:sp>
        <p:nvSpPr>
          <p:cNvPr id="25" name="Text Box 27"/>
          <p:cNvSpPr txBox="1">
            <a:spLocks noChangeArrowheads="1"/>
          </p:cNvSpPr>
          <p:nvPr/>
        </p:nvSpPr>
        <p:spPr bwMode="auto">
          <a:xfrm>
            <a:off x="9125215" y="3945540"/>
            <a:ext cx="12573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7045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652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519"/>
    </mc:Choice>
    <mc:Fallback xmlns="">
      <p:transition spd="slow" advTm="765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3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3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3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3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23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3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23557" grpId="0"/>
      <p:bldP spid="23558" grpId="0"/>
      <p:bldP spid="23559" grpId="0" animBg="1"/>
      <p:bldP spid="23560" grpId="0"/>
      <p:bldP spid="23563" grpId="0"/>
      <p:bldP spid="23566" grpId="0"/>
      <p:bldP spid="23567" grpId="0"/>
      <p:bldP spid="23568" grpId="0" animBg="1"/>
      <p:bldP spid="23569" grpId="0" animBg="1"/>
      <p:bldP spid="23570" grpId="0" animBg="1"/>
      <p:bldP spid="23571" grpId="0"/>
      <p:bldP spid="23572" grpId="0"/>
      <p:bldP spid="22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6"/>
          <p:cNvSpPr txBox="1">
            <a:spLocks noChangeArrowheads="1"/>
          </p:cNvSpPr>
          <p:nvPr/>
        </p:nvSpPr>
        <p:spPr bwMode="auto">
          <a:xfrm>
            <a:off x="553716" y="636473"/>
            <a:ext cx="748069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23579" name="Text Box 27"/>
          <p:cNvSpPr txBox="1">
            <a:spLocks noChangeArrowheads="1"/>
          </p:cNvSpPr>
          <p:nvPr/>
        </p:nvSpPr>
        <p:spPr bwMode="auto">
          <a:xfrm>
            <a:off x="2022086" y="1452653"/>
            <a:ext cx="2871787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1107 x 6</a:t>
            </a:r>
          </a:p>
          <a:p>
            <a:pPr>
              <a:spcBef>
                <a:spcPts val="6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2319 x 4</a:t>
            </a:r>
          </a:p>
        </p:txBody>
      </p: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6532173" y="1467893"/>
            <a:ext cx="2849166" cy="140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1106 x 7</a:t>
            </a:r>
          </a:p>
          <a:p>
            <a:pPr>
              <a:spcBef>
                <a:spcPts val="600"/>
              </a:spcBef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1218 x 5</a:t>
            </a:r>
          </a:p>
        </p:txBody>
      </p:sp>
      <p:sp>
        <p:nvSpPr>
          <p:cNvPr id="23" name="Text Box 6"/>
          <p:cNvSpPr txBox="1">
            <a:spLocks noChangeArrowheads="1"/>
          </p:cNvSpPr>
          <p:nvPr/>
        </p:nvSpPr>
        <p:spPr bwMode="auto">
          <a:xfrm>
            <a:off x="1505913" y="1377551"/>
            <a:ext cx="8763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27" name="Text Box 6"/>
          <p:cNvSpPr txBox="1">
            <a:spLocks noChangeArrowheads="1"/>
          </p:cNvSpPr>
          <p:nvPr/>
        </p:nvSpPr>
        <p:spPr bwMode="auto">
          <a:xfrm>
            <a:off x="6059150" y="1463276"/>
            <a:ext cx="6572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3175563" y="3918436"/>
            <a:ext cx="108585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1107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6</a:t>
            </a:r>
          </a:p>
        </p:txBody>
      </p:sp>
      <p:sp>
        <p:nvSpPr>
          <p:cNvPr id="30" name="Text Box 6"/>
          <p:cNvSpPr txBox="1">
            <a:spLocks noChangeArrowheads="1"/>
          </p:cNvSpPr>
          <p:nvPr/>
        </p:nvSpPr>
        <p:spPr bwMode="auto">
          <a:xfrm>
            <a:off x="3004113" y="4361347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 flipV="1">
            <a:off x="3035863" y="5255820"/>
            <a:ext cx="1219200" cy="17461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5274873" y="3904149"/>
            <a:ext cx="10858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2319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4</a:t>
            </a:r>
          </a:p>
        </p:txBody>
      </p:sp>
      <p:sp>
        <p:nvSpPr>
          <p:cNvPr id="33" name="Text Box 11"/>
          <p:cNvSpPr txBox="1">
            <a:spLocks noChangeArrowheads="1"/>
          </p:cNvSpPr>
          <p:nvPr/>
        </p:nvSpPr>
        <p:spPr bwMode="auto">
          <a:xfrm>
            <a:off x="7633263" y="3904149"/>
            <a:ext cx="10858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1106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7</a:t>
            </a: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9479923" y="3904149"/>
            <a:ext cx="1402556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1218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5</a:t>
            </a:r>
          </a:p>
        </p:txBody>
      </p:sp>
      <p:sp>
        <p:nvSpPr>
          <p:cNvPr id="35" name="Text Box 15"/>
          <p:cNvSpPr txBox="1">
            <a:spLocks noChangeArrowheads="1"/>
          </p:cNvSpPr>
          <p:nvPr/>
        </p:nvSpPr>
        <p:spPr bwMode="auto">
          <a:xfrm>
            <a:off x="9472779" y="4337534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36" name="Line 16"/>
          <p:cNvSpPr>
            <a:spLocks noChangeShapeType="1"/>
          </p:cNvSpPr>
          <p:nvPr/>
        </p:nvSpPr>
        <p:spPr bwMode="auto">
          <a:xfrm>
            <a:off x="9472779" y="5262437"/>
            <a:ext cx="1250155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Line 17"/>
          <p:cNvSpPr>
            <a:spLocks noChangeShapeType="1"/>
          </p:cNvSpPr>
          <p:nvPr/>
        </p:nvSpPr>
        <p:spPr bwMode="auto">
          <a:xfrm>
            <a:off x="5274873" y="5255819"/>
            <a:ext cx="1085850" cy="1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Line 18"/>
          <p:cNvSpPr>
            <a:spLocks noChangeShapeType="1"/>
          </p:cNvSpPr>
          <p:nvPr/>
        </p:nvSpPr>
        <p:spPr bwMode="auto">
          <a:xfrm flipV="1">
            <a:off x="7468163" y="5266638"/>
            <a:ext cx="1250950" cy="0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 Box 19"/>
          <p:cNvSpPr txBox="1">
            <a:spLocks noChangeArrowheads="1"/>
          </p:cNvSpPr>
          <p:nvPr/>
        </p:nvSpPr>
        <p:spPr bwMode="auto">
          <a:xfrm>
            <a:off x="7461813" y="4361347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40" name="Text Box 20"/>
          <p:cNvSpPr txBox="1">
            <a:spLocks noChangeArrowheads="1"/>
          </p:cNvSpPr>
          <p:nvPr/>
        </p:nvSpPr>
        <p:spPr bwMode="auto">
          <a:xfrm>
            <a:off x="5103423" y="4361347"/>
            <a:ext cx="285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</a:t>
            </a:r>
          </a:p>
        </p:txBody>
      </p:sp>
      <p:sp>
        <p:nvSpPr>
          <p:cNvPr id="41" name="Text Box 27"/>
          <p:cNvSpPr txBox="1">
            <a:spLocks noChangeArrowheads="1"/>
          </p:cNvSpPr>
          <p:nvPr/>
        </p:nvSpPr>
        <p:spPr bwMode="auto">
          <a:xfrm>
            <a:off x="3183028" y="5309709"/>
            <a:ext cx="10858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6642</a:t>
            </a:r>
          </a:p>
        </p:txBody>
      </p:sp>
      <p:sp>
        <p:nvSpPr>
          <p:cNvPr id="42" name="Text Box 27"/>
          <p:cNvSpPr txBox="1">
            <a:spLocks noChangeArrowheads="1"/>
          </p:cNvSpPr>
          <p:nvPr/>
        </p:nvSpPr>
        <p:spPr bwMode="auto">
          <a:xfrm>
            <a:off x="5274873" y="5312090"/>
            <a:ext cx="1257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9276</a:t>
            </a:r>
          </a:p>
        </p:txBody>
      </p:sp>
      <p:sp>
        <p:nvSpPr>
          <p:cNvPr id="43" name="Text Box 27"/>
          <p:cNvSpPr txBox="1">
            <a:spLocks noChangeArrowheads="1"/>
          </p:cNvSpPr>
          <p:nvPr/>
        </p:nvSpPr>
        <p:spPr bwMode="auto">
          <a:xfrm>
            <a:off x="7633263" y="5359181"/>
            <a:ext cx="12573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7742</a:t>
            </a:r>
          </a:p>
        </p:txBody>
      </p:sp>
      <p:sp>
        <p:nvSpPr>
          <p:cNvPr id="44" name="Text Box 27"/>
          <p:cNvSpPr txBox="1">
            <a:spLocks noChangeArrowheads="1"/>
          </p:cNvSpPr>
          <p:nvPr/>
        </p:nvSpPr>
        <p:spPr bwMode="auto">
          <a:xfrm>
            <a:off x="9652730" y="5312090"/>
            <a:ext cx="103346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6090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5715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176"/>
    </mc:Choice>
    <mc:Fallback xmlns="">
      <p:transition spd="slow" advTm="7317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3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23579" grpId="0"/>
      <p:bldP spid="23580" grpId="0"/>
      <p:bldP spid="23" grpId="0"/>
      <p:bldP spid="27" grpId="0"/>
      <p:bldP spid="29" grpId="0"/>
      <p:bldP spid="30" grpId="0"/>
      <p:bldP spid="32" grpId="0"/>
      <p:bldP spid="33" grpId="0"/>
      <p:bldP spid="34" grpId="0"/>
      <p:bldP spid="35" grpId="0"/>
      <p:bldP spid="39" grpId="0"/>
      <p:bldP spid="40" grpId="0"/>
      <p:bldP spid="41" grpId="0"/>
      <p:bldP spid="42" grpId="0"/>
      <p:bldP spid="43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1493870"/>
            <a:ext cx="10668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1425 kg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chở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-gam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1381083" y="3005001"/>
            <a:ext cx="193476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613520" y="3544111"/>
            <a:ext cx="261104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38932" name="Text Box 20"/>
          <p:cNvSpPr txBox="1">
            <a:spLocks noChangeArrowheads="1"/>
          </p:cNvSpPr>
          <p:nvPr/>
        </p:nvSpPr>
        <p:spPr bwMode="auto">
          <a:xfrm>
            <a:off x="592287" y="4294087"/>
            <a:ext cx="252650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9234" name="Text Box 26"/>
          <p:cNvSpPr txBox="1">
            <a:spLocks noChangeArrowheads="1"/>
          </p:cNvSpPr>
          <p:nvPr/>
        </p:nvSpPr>
        <p:spPr bwMode="auto">
          <a:xfrm>
            <a:off x="592287" y="738646"/>
            <a:ext cx="399573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b="1" u="sng" dirty="0">
                <a:latin typeface="Times New Roman" pitchFamily="18" charset="0"/>
                <a:cs typeface="Times New Roman" pitchFamily="18" charset="0"/>
              </a:rPr>
              <a:t> 3:</a:t>
            </a: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1825005" y="3547573"/>
            <a:ext cx="2991445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1425 kg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20"/>
          <p:cNvSpPr txBox="1">
            <a:spLocks noChangeArrowheads="1"/>
          </p:cNvSpPr>
          <p:nvPr/>
        </p:nvSpPr>
        <p:spPr bwMode="auto">
          <a:xfrm>
            <a:off x="1952004" y="4256863"/>
            <a:ext cx="3169246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…… kg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gạo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53714" y="3066326"/>
            <a:ext cx="2103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0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0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62914" y="3675925"/>
            <a:ext cx="622428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Ba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xe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như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thế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chở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được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gạo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   1425 x 3 = 4275 (kg)</a:t>
            </a:r>
          </a:p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                  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Đáp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sz="3000" b="1" dirty="0">
                <a:solidFill>
                  <a:srgbClr val="FF0000"/>
                </a:solidFill>
                <a:latin typeface="Times New Roman" pitchFamily="18" charset="0"/>
              </a:rPr>
              <a:t>: 4275 kg </a:t>
            </a:r>
            <a:r>
              <a:rPr lang="en-US" sz="3000" b="1" dirty="0" err="1">
                <a:solidFill>
                  <a:srgbClr val="FF0000"/>
                </a:solidFill>
                <a:latin typeface="Times New Roman" pitchFamily="18" charset="0"/>
              </a:rPr>
              <a:t>gạo</a:t>
            </a:r>
            <a:endParaRPr lang="en-US" sz="3000" b="1" dirty="0">
              <a:solidFill>
                <a:srgbClr val="FF0000"/>
              </a:solidFill>
              <a:latin typeface="Times New Roman" pitchFamily="18" charset="0"/>
            </a:endParaRPr>
          </a:p>
          <a:p>
            <a:endParaRPr lang="en-US" sz="3000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886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425"/>
    </mc:Choice>
    <mc:Fallback xmlns="">
      <p:transition spd="slow" advTm="774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8" grpId="0"/>
      <p:bldP spid="22" grpId="0"/>
      <p:bldP spid="38928" grpId="0"/>
      <p:bldP spid="38932" grpId="0"/>
      <p:bldP spid="9234" grpId="0"/>
      <p:bldP spid="26" grpId="0"/>
      <p:bldP spid="27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7">
            <a:extLst>
              <a:ext uri="{FF2B5EF4-FFF2-40B4-BE49-F238E27FC236}">
                <a16:creationId xmlns:a16="http://schemas.microsoft.com/office/drawing/2014/main" id="{1B00EBD5-1E63-4554-B771-A9C0F62F9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954" y="1020763"/>
            <a:ext cx="89916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chu vi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1508 m.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582D77B-CA3E-4655-8140-1939AC40CEAD}"/>
              </a:ext>
            </a:extLst>
          </p:cNvPr>
          <p:cNvCxnSpPr/>
          <p:nvPr/>
        </p:nvCxnSpPr>
        <p:spPr bwMode="auto">
          <a:xfrm>
            <a:off x="3482635" y="1682483"/>
            <a:ext cx="1638300" cy="0"/>
          </a:xfrm>
          <a:prstGeom prst="line">
            <a:avLst/>
          </a:prstGeom>
          <a:ln w="28575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ADB4EFD-5179-4089-A52F-1BA65A06FB61}"/>
              </a:ext>
            </a:extLst>
          </p:cNvPr>
          <p:cNvCxnSpPr>
            <a:cxnSpLocks/>
          </p:cNvCxnSpPr>
          <p:nvPr/>
        </p:nvCxnSpPr>
        <p:spPr bwMode="auto">
          <a:xfrm flipV="1">
            <a:off x="1331627" y="2309190"/>
            <a:ext cx="3426804" cy="1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3EAFBAA-CE08-4FB0-9B09-D12E7937C7F9}"/>
              </a:ext>
            </a:extLst>
          </p:cNvPr>
          <p:cNvCxnSpPr>
            <a:cxnSpLocks/>
            <a:endCxn id="13314" idx="3"/>
          </p:cNvCxnSpPr>
          <p:nvPr/>
        </p:nvCxnSpPr>
        <p:spPr bwMode="auto">
          <a:xfrm>
            <a:off x="7112185" y="1676132"/>
            <a:ext cx="2633369" cy="6351"/>
          </a:xfrm>
          <a:prstGeom prst="lin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14">
            <a:extLst>
              <a:ext uri="{FF2B5EF4-FFF2-40B4-BE49-F238E27FC236}">
                <a16:creationId xmlns:a16="http://schemas.microsoft.com/office/drawing/2014/main" id="{FF34A725-5CA1-46F8-92DA-DA8214A056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2017" y="3089261"/>
            <a:ext cx="84891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0000FF"/>
                </a:solidFill>
                <a:latin typeface="Times New Roman" panose="02020603050405020304" pitchFamily="18" charset="0"/>
              </a:rPr>
              <a:t>Chu vi khu đất hình vuông là :</a:t>
            </a:r>
          </a:p>
        </p:txBody>
      </p:sp>
      <p:sp>
        <p:nvSpPr>
          <p:cNvPr id="49" name="Rectangle 15">
            <a:extLst>
              <a:ext uri="{FF2B5EF4-FFF2-40B4-BE49-F238E27FC236}">
                <a16:creationId xmlns:a16="http://schemas.microsoft.com/office/drawing/2014/main" id="{65E7C98B-E1A9-4422-BA86-79CE155BE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8154" y="3630598"/>
            <a:ext cx="4586606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0000FF"/>
                </a:solidFill>
                <a:latin typeface="Times New Roman" panose="02020603050405020304" pitchFamily="18" charset="0"/>
              </a:rPr>
              <a:t>1508 x 4 = 6032 (m)</a:t>
            </a:r>
          </a:p>
        </p:txBody>
      </p:sp>
      <p:sp>
        <p:nvSpPr>
          <p:cNvPr id="50" name="Rectangle 16">
            <a:extLst>
              <a:ext uri="{FF2B5EF4-FFF2-40B4-BE49-F238E27FC236}">
                <a16:creationId xmlns:a16="http://schemas.microsoft.com/office/drawing/2014/main" id="{164E28D4-4494-45FC-85DF-57C0D2CCA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9754" y="4235436"/>
            <a:ext cx="4393994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0000FF"/>
                </a:solidFill>
                <a:latin typeface="Times New Roman" panose="02020603050405020304" pitchFamily="18" charset="0"/>
              </a:rPr>
              <a:t>Đáp số: 6032 m</a:t>
            </a:r>
          </a:p>
        </p:txBody>
      </p:sp>
      <p:sp>
        <p:nvSpPr>
          <p:cNvPr id="53" name="Rectangle 12">
            <a:extLst>
              <a:ext uri="{FF2B5EF4-FFF2-40B4-BE49-F238E27FC236}">
                <a16:creationId xmlns:a16="http://schemas.microsoft.com/office/drawing/2014/main" id="{5FCA601B-9DE3-4313-93DB-77B02BAA76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51267" y="2525698"/>
            <a:ext cx="2271081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00"/>
                </a:solidFill>
                <a:latin typeface="Times New Roman" panose="02020603050405020304" pitchFamily="18" charset="0"/>
              </a:rPr>
              <a:t>Bài giải</a:t>
            </a: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691"/>
    </mc:Choice>
    <mc:Fallback xmlns="">
      <p:transition spd="slow" advTm="706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48" grpId="0"/>
      <p:bldP spid="49" grpId="0"/>
      <p:bldP spid="50" grpId="0"/>
      <p:bldP spid="5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"/>
          <p:cNvSpPr>
            <a:spLocks noChangeAspect="1" noEditPoints="1" noChangeArrowheads="1"/>
          </p:cNvSpPr>
          <p:nvPr/>
        </p:nvSpPr>
        <p:spPr bwMode="auto">
          <a:xfrm>
            <a:off x="1943100" y="1168400"/>
            <a:ext cx="8305800" cy="4521200"/>
          </a:xfrm>
          <a:custGeom>
            <a:avLst/>
            <a:gdLst>
              <a:gd name="T0" fmla="*/ 28009 w 21600"/>
              <a:gd name="T1" fmla="*/ 2260600 h 21600"/>
              <a:gd name="T2" fmla="*/ 4514850 w 21600"/>
              <a:gd name="T3" fmla="*/ 4516386 h 21600"/>
              <a:gd name="T4" fmla="*/ 9022175 w 21600"/>
              <a:gd name="T5" fmla="*/ 2260600 h 21600"/>
              <a:gd name="T6" fmla="*/ 4514850 w 21600"/>
              <a:gd name="T7" fmla="*/ 258504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endParaRPr lang="en-US" altLang="en-US" sz="44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66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66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749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847"/>
    </mc:Choice>
    <mc:Fallback xmlns="">
      <p:transition spd="slow" advTm="984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0.1|3.5|5.4|5.8|4.7|5.8|3.3|5.7|2.9|5.5|10.4|2.9|6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1.8|17|8|4.7|1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6|15.6|2.8|10.5|5.1|4.4|4.7|4.9|5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6.2|8.4|22.1|1.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13|28.5|1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404</Words>
  <Application>Microsoft Office PowerPoint</Application>
  <PresentationFormat>Widescreen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HP001 4 hàng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NGUYEN THANH SON</dc:creator>
  <cp:lastModifiedBy>Admin</cp:lastModifiedBy>
  <cp:revision>9</cp:revision>
  <dcterms:created xsi:type="dcterms:W3CDTF">2021-02-17T17:22:04Z</dcterms:created>
  <dcterms:modified xsi:type="dcterms:W3CDTF">2022-02-17T00:44:58Z</dcterms:modified>
</cp:coreProperties>
</file>