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87" r:id="rId2"/>
    <p:sldId id="288" r:id="rId3"/>
    <p:sldId id="289" r:id="rId4"/>
    <p:sldId id="296" r:id="rId5"/>
    <p:sldId id="290" r:id="rId6"/>
    <p:sldId id="291" r:id="rId7"/>
    <p:sldId id="263" r:id="rId8"/>
    <p:sldId id="266" r:id="rId9"/>
    <p:sldId id="267" r:id="rId10"/>
    <p:sldId id="268" r:id="rId11"/>
    <p:sldId id="270" r:id="rId12"/>
    <p:sldId id="271" r:id="rId13"/>
    <p:sldId id="273" r:id="rId14"/>
    <p:sldId id="274" r:id="rId15"/>
    <p:sldId id="275" r:id="rId16"/>
    <p:sldId id="278" r:id="rId17"/>
    <p:sldId id="281" r:id="rId18"/>
    <p:sldId id="279" r:id="rId19"/>
    <p:sldId id="293" r:id="rId20"/>
    <p:sldId id="294" r:id="rId21"/>
    <p:sldId id="292" r:id="rId22"/>
    <p:sldId id="29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738" autoAdjust="0"/>
  </p:normalViewPr>
  <p:slideViewPr>
    <p:cSldViewPr snapToGrid="0">
      <p:cViewPr>
        <p:scale>
          <a:sx n="76" d="100"/>
          <a:sy n="76" d="100"/>
        </p:scale>
        <p:origin x="-1224" y="22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1B2D1-B709-46F5-980C-AD12962ED25B}" type="datetimeFigureOut">
              <a:rPr lang="en-US" smtClean="0"/>
              <a:t>2/24/2022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738D6-D16F-4FED-8E2F-22724FCEC4F8}" type="slidenum">
              <a:rPr lang="en-US" smtClean="0"/>
              <a:t>‹#›</a:t>
            </a:fld>
            <a:endParaRPr lang="en-US"/>
          </a:p>
        </p:txBody>
      </p:sp>
    </p:spTree>
    <p:extLst>
      <p:ext uri="{BB962C8B-B14F-4D97-AF65-F5344CB8AC3E}">
        <p14:creationId xmlns:p14="http://schemas.microsoft.com/office/powerpoint/2010/main" val="1760800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FBB3E7-7923-44DC-BBA8-9707294906BC}"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5F3E8-1DEB-46A3-B9FC-A99778A161A6}" type="slidenum">
              <a:rPr lang="en-US" smtClean="0"/>
              <a:t>‹#›</a:t>
            </a:fld>
            <a:endParaRPr lang="en-US"/>
          </a:p>
        </p:txBody>
      </p:sp>
    </p:spTree>
    <p:extLst>
      <p:ext uri="{BB962C8B-B14F-4D97-AF65-F5344CB8AC3E}">
        <p14:creationId xmlns:p14="http://schemas.microsoft.com/office/powerpoint/2010/main" val="2290603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FBB3E7-7923-44DC-BBA8-9707294906BC}"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5F3E8-1DEB-46A3-B9FC-A99778A161A6}" type="slidenum">
              <a:rPr lang="en-US" smtClean="0"/>
              <a:t>‹#›</a:t>
            </a:fld>
            <a:endParaRPr lang="en-US"/>
          </a:p>
        </p:txBody>
      </p:sp>
    </p:spTree>
    <p:extLst>
      <p:ext uri="{BB962C8B-B14F-4D97-AF65-F5344CB8AC3E}">
        <p14:creationId xmlns:p14="http://schemas.microsoft.com/office/powerpoint/2010/main" val="2805894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FBB3E7-7923-44DC-BBA8-9707294906BC}"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5F3E8-1DEB-46A3-B9FC-A99778A161A6}" type="slidenum">
              <a:rPr lang="en-US" smtClean="0"/>
              <a:t>‹#›</a:t>
            </a:fld>
            <a:endParaRPr lang="en-US"/>
          </a:p>
        </p:txBody>
      </p:sp>
    </p:spTree>
    <p:extLst>
      <p:ext uri="{BB962C8B-B14F-4D97-AF65-F5344CB8AC3E}">
        <p14:creationId xmlns:p14="http://schemas.microsoft.com/office/powerpoint/2010/main" val="2328977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FBB3E7-7923-44DC-BBA8-9707294906BC}"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5F3E8-1DEB-46A3-B9FC-A99778A161A6}" type="slidenum">
              <a:rPr lang="en-US" smtClean="0"/>
              <a:t>‹#›</a:t>
            </a:fld>
            <a:endParaRPr lang="en-US"/>
          </a:p>
        </p:txBody>
      </p:sp>
    </p:spTree>
    <p:extLst>
      <p:ext uri="{BB962C8B-B14F-4D97-AF65-F5344CB8AC3E}">
        <p14:creationId xmlns:p14="http://schemas.microsoft.com/office/powerpoint/2010/main" val="311564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FBB3E7-7923-44DC-BBA8-9707294906BC}"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5F3E8-1DEB-46A3-B9FC-A99778A161A6}" type="slidenum">
              <a:rPr lang="en-US" smtClean="0"/>
              <a:t>‹#›</a:t>
            </a:fld>
            <a:endParaRPr lang="en-US"/>
          </a:p>
        </p:txBody>
      </p:sp>
    </p:spTree>
    <p:extLst>
      <p:ext uri="{BB962C8B-B14F-4D97-AF65-F5344CB8AC3E}">
        <p14:creationId xmlns:p14="http://schemas.microsoft.com/office/powerpoint/2010/main" val="3319534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FBB3E7-7923-44DC-BBA8-9707294906BC}"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5F3E8-1DEB-46A3-B9FC-A99778A161A6}" type="slidenum">
              <a:rPr lang="en-US" smtClean="0"/>
              <a:t>‹#›</a:t>
            </a:fld>
            <a:endParaRPr lang="en-US"/>
          </a:p>
        </p:txBody>
      </p:sp>
    </p:spTree>
    <p:extLst>
      <p:ext uri="{BB962C8B-B14F-4D97-AF65-F5344CB8AC3E}">
        <p14:creationId xmlns:p14="http://schemas.microsoft.com/office/powerpoint/2010/main" val="270077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FBB3E7-7923-44DC-BBA8-9707294906BC}" type="datetimeFigureOut">
              <a:rPr lang="en-US" smtClean="0"/>
              <a:t>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05F3E8-1DEB-46A3-B9FC-A99778A161A6}" type="slidenum">
              <a:rPr lang="en-US" smtClean="0"/>
              <a:t>‹#›</a:t>
            </a:fld>
            <a:endParaRPr lang="en-US"/>
          </a:p>
        </p:txBody>
      </p:sp>
    </p:spTree>
    <p:extLst>
      <p:ext uri="{BB962C8B-B14F-4D97-AF65-F5344CB8AC3E}">
        <p14:creationId xmlns:p14="http://schemas.microsoft.com/office/powerpoint/2010/main" val="3384593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FBB3E7-7923-44DC-BBA8-9707294906BC}" type="datetimeFigureOut">
              <a:rPr lang="en-US" smtClean="0"/>
              <a:t>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05F3E8-1DEB-46A3-B9FC-A99778A161A6}" type="slidenum">
              <a:rPr lang="en-US" smtClean="0"/>
              <a:t>‹#›</a:t>
            </a:fld>
            <a:endParaRPr lang="en-US"/>
          </a:p>
        </p:txBody>
      </p:sp>
      <p:sp>
        <p:nvSpPr>
          <p:cNvPr id="6" name="Rectangle 5">
            <a:extLst>
              <a:ext uri="{FF2B5EF4-FFF2-40B4-BE49-F238E27FC236}">
                <a16:creationId xmlns:a16="http://schemas.microsoft.com/office/drawing/2014/main" xmlns="" id="{BD188F21-3814-4A01-854E-F6177EB51082}"/>
              </a:ext>
            </a:extLst>
          </p:cNvPr>
          <p:cNvSpPr/>
          <p:nvPr userDrawn="1"/>
        </p:nvSpPr>
        <p:spPr>
          <a:xfrm>
            <a:off x="2286000" y="0"/>
            <a:ext cx="4572000" cy="707886"/>
          </a:xfrm>
          <a:prstGeom prst="rect">
            <a:avLst/>
          </a:prstGeom>
        </p:spPr>
        <p:txBody>
          <a:bodyPr>
            <a:spAutoFit/>
          </a:bodyPr>
          <a:lstStyle/>
          <a:p>
            <a:pPr algn="ct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20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4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2020</a:t>
            </a:r>
          </a:p>
          <a:p>
            <a:pPr algn="ctr"/>
            <a:r>
              <a:rPr lang="en-US" sz="2000" u="sng" dirty="0" err="1">
                <a:latin typeface="Times New Roman" panose="02020603050405020304" pitchFamily="18" charset="0"/>
                <a:cs typeface="Times New Roman" panose="02020603050405020304" pitchFamily="18" charset="0"/>
              </a:rPr>
              <a:t>Tập</a:t>
            </a:r>
            <a:r>
              <a:rPr lang="en-US" sz="2000" u="sng" dirty="0">
                <a:latin typeface="Times New Roman" panose="02020603050405020304" pitchFamily="18" charset="0"/>
                <a:cs typeface="Times New Roman" panose="02020603050405020304" pitchFamily="18" charset="0"/>
              </a:rPr>
              <a:t> </a:t>
            </a:r>
            <a:r>
              <a:rPr lang="en-US" sz="2000" u="sng" dirty="0" err="1">
                <a:latin typeface="Times New Roman" panose="02020603050405020304" pitchFamily="18" charset="0"/>
                <a:cs typeface="Times New Roman" panose="02020603050405020304" pitchFamily="18" charset="0"/>
              </a:rPr>
              <a:t>đọc</a:t>
            </a:r>
            <a:endParaRPr lang="en-US" sz="20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932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FBB3E7-7923-44DC-BBA8-9707294906BC}" type="datetimeFigureOut">
              <a:rPr lang="en-US" smtClean="0"/>
              <a:t>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05F3E8-1DEB-46A3-B9FC-A99778A161A6}" type="slidenum">
              <a:rPr lang="en-US" smtClean="0"/>
              <a:t>‹#›</a:t>
            </a:fld>
            <a:endParaRPr lang="en-US"/>
          </a:p>
        </p:txBody>
      </p:sp>
      <p:sp>
        <p:nvSpPr>
          <p:cNvPr id="5" name="TextBox 4">
            <a:extLst>
              <a:ext uri="{FF2B5EF4-FFF2-40B4-BE49-F238E27FC236}">
                <a16:creationId xmlns:a16="http://schemas.microsoft.com/office/drawing/2014/main" xmlns="" id="{9D06A0CB-F0A0-4B81-AA0F-1A86AF874136}"/>
              </a:ext>
            </a:extLst>
          </p:cNvPr>
          <p:cNvSpPr txBox="1"/>
          <p:nvPr userDrawn="1"/>
        </p:nvSpPr>
        <p:spPr>
          <a:xfrm>
            <a:off x="2540189" y="0"/>
            <a:ext cx="4063622" cy="1046440"/>
          </a:xfrm>
          <a:prstGeom prst="rect">
            <a:avLst/>
          </a:prstGeom>
          <a:noFill/>
        </p:spPr>
        <p:txBody>
          <a:bodyPr wrap="square" rtlCol="0">
            <a:spAutoFit/>
          </a:bodyPr>
          <a:lstStyle/>
          <a:p>
            <a:pPr algn="ct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20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4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2020</a:t>
            </a:r>
          </a:p>
          <a:p>
            <a:pPr algn="ctr"/>
            <a:r>
              <a:rPr lang="en-US" sz="2000" u="sng" dirty="0" err="1">
                <a:latin typeface="Times New Roman" panose="02020603050405020304" pitchFamily="18" charset="0"/>
                <a:cs typeface="Times New Roman" panose="02020603050405020304" pitchFamily="18" charset="0"/>
              </a:rPr>
              <a:t>Tập</a:t>
            </a:r>
            <a:r>
              <a:rPr lang="en-US" sz="2000" u="sng" dirty="0">
                <a:latin typeface="Times New Roman" panose="02020603050405020304" pitchFamily="18" charset="0"/>
                <a:cs typeface="Times New Roman" panose="02020603050405020304" pitchFamily="18" charset="0"/>
              </a:rPr>
              <a:t> </a:t>
            </a:r>
            <a:r>
              <a:rPr lang="en-US" sz="2000" u="sng" dirty="0" err="1">
                <a:latin typeface="Times New Roman" panose="02020603050405020304" pitchFamily="18" charset="0"/>
                <a:cs typeface="Times New Roman" panose="02020603050405020304" pitchFamily="18" charset="0"/>
              </a:rPr>
              <a:t>đọc</a:t>
            </a:r>
            <a:endParaRPr lang="en-US" sz="2000" u="sng" dirty="0">
              <a:latin typeface="Times New Roman" panose="02020603050405020304" pitchFamily="18" charset="0"/>
              <a:cs typeface="Times New Roman" panose="02020603050405020304" pitchFamily="18" charset="0"/>
            </a:endParaRPr>
          </a:p>
          <a:p>
            <a:pPr algn="ctr"/>
            <a:r>
              <a:rPr lang="en-US" sz="2200" b="1" dirty="0" err="1">
                <a:solidFill>
                  <a:srgbClr val="FF0000"/>
                </a:solidFill>
                <a:latin typeface="Times New Roman" panose="02020603050405020304" pitchFamily="18" charset="0"/>
                <a:cs typeface="Times New Roman" panose="02020603050405020304" pitchFamily="18" charset="0"/>
              </a:rPr>
              <a:t>Đối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đáp</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với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vua</a:t>
            </a:r>
            <a:endParaRPr lang="en-US" sz="2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163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FBB3E7-7923-44DC-BBA8-9707294906BC}"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5F3E8-1DEB-46A3-B9FC-A99778A161A6}" type="slidenum">
              <a:rPr lang="en-US" smtClean="0"/>
              <a:t>‹#›</a:t>
            </a:fld>
            <a:endParaRPr lang="en-US"/>
          </a:p>
        </p:txBody>
      </p:sp>
    </p:spTree>
    <p:extLst>
      <p:ext uri="{BB962C8B-B14F-4D97-AF65-F5344CB8AC3E}">
        <p14:creationId xmlns:p14="http://schemas.microsoft.com/office/powerpoint/2010/main" val="1703797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FBB3E7-7923-44DC-BBA8-9707294906BC}"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5F3E8-1DEB-46A3-B9FC-A99778A161A6}" type="slidenum">
              <a:rPr lang="en-US" smtClean="0"/>
              <a:t>‹#›</a:t>
            </a:fld>
            <a:endParaRPr lang="en-US"/>
          </a:p>
        </p:txBody>
      </p:sp>
    </p:spTree>
    <p:extLst>
      <p:ext uri="{BB962C8B-B14F-4D97-AF65-F5344CB8AC3E}">
        <p14:creationId xmlns:p14="http://schemas.microsoft.com/office/powerpoint/2010/main" val="2022352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BB3E7-7923-44DC-BBA8-9707294906BC}" type="datetimeFigureOut">
              <a:rPr lang="en-US" smtClean="0"/>
              <a:t>2/24/2022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05F3E8-1DEB-46A3-B9FC-A99778A161A6}" type="slidenum">
              <a:rPr lang="en-US" smtClean="0"/>
              <a:t>‹#›</a:t>
            </a:fld>
            <a:endParaRPr lang="en-US"/>
          </a:p>
        </p:txBody>
      </p:sp>
    </p:spTree>
    <p:extLst>
      <p:ext uri="{BB962C8B-B14F-4D97-AF65-F5344CB8AC3E}">
        <p14:creationId xmlns:p14="http://schemas.microsoft.com/office/powerpoint/2010/main" val="491160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5"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638800"/>
            <a:ext cx="9159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0"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28013" y="5638800"/>
            <a:ext cx="9159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4" descr="Firewrk8"/>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a:stretch>
            <a:fillRect/>
          </a:stretch>
        </p:blipFill>
        <p:spPr bwMode="auto">
          <a:xfrm>
            <a:off x="6019800" y="2209800"/>
            <a:ext cx="2820988"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8"/>
          <p:cNvSpPr>
            <a:spLocks noChangeArrowheads="1" noChangeShapeType="1" noTextEdit="1"/>
          </p:cNvSpPr>
          <p:nvPr/>
        </p:nvSpPr>
        <p:spPr bwMode="auto">
          <a:xfrm>
            <a:off x="169863" y="482600"/>
            <a:ext cx="8839200" cy="2165350"/>
          </a:xfrm>
          <a:prstGeom prst="rect">
            <a:avLst/>
          </a:prstGeom>
        </p:spPr>
        <p:txBody>
          <a:bodyPr wrap="none" fromWordArt="1">
            <a:prstTxWarp prst="textPlain">
              <a:avLst>
                <a:gd name="adj" fmla="val 50144"/>
              </a:avLst>
            </a:prstTxWarp>
          </a:bodyPr>
          <a:lstStyle/>
          <a:p>
            <a:pPr algn="ctr"/>
            <a:r>
              <a:rPr lang="vi-VN"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Chào mừng các con  </a:t>
            </a:r>
          </a:p>
          <a:p>
            <a:pPr algn="ctr"/>
            <a:r>
              <a:rPr lang="vi-VN"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đến với </a:t>
            </a:r>
            <a:r>
              <a:rPr lang="vi-VN"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tiết </a:t>
            </a:r>
            <a:r>
              <a:rPr lang="vi-VN" b="1" kern="1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học</a:t>
            </a:r>
            <a:endParaRPr lang="en-US"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54" name="WordArt 11"/>
          <p:cNvSpPr>
            <a:spLocks noChangeArrowheads="1" noChangeShapeType="1" noTextEdit="1"/>
          </p:cNvSpPr>
          <p:nvPr/>
        </p:nvSpPr>
        <p:spPr bwMode="auto">
          <a:xfrm>
            <a:off x="1103313" y="3638822"/>
            <a:ext cx="6972300" cy="159082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b="1" kern="10" dirty="0" err="1" smtClean="0">
                <a:solidFill>
                  <a:srgbClr val="FF0000"/>
                </a:solidFill>
                <a:latin typeface="Times New Roman"/>
                <a:cs typeface="Times New Roman"/>
              </a:rPr>
              <a:t>Tập</a:t>
            </a:r>
            <a:r>
              <a:rPr lang="en-US" b="1" kern="10" dirty="0" smtClean="0">
                <a:solidFill>
                  <a:srgbClr val="FF0000"/>
                </a:solidFill>
                <a:latin typeface="Times New Roman"/>
                <a:cs typeface="Times New Roman"/>
              </a:rPr>
              <a:t> </a:t>
            </a:r>
            <a:r>
              <a:rPr lang="en-US" b="1" kern="10" dirty="0" err="1" smtClean="0">
                <a:solidFill>
                  <a:srgbClr val="FF0000"/>
                </a:solidFill>
                <a:latin typeface="Times New Roman"/>
                <a:cs typeface="Times New Roman"/>
              </a:rPr>
              <a:t>đọc</a:t>
            </a:r>
            <a:r>
              <a:rPr lang="en-US" b="1" kern="10" dirty="0" smtClean="0">
                <a:solidFill>
                  <a:srgbClr val="FF0000"/>
                </a:solidFill>
                <a:latin typeface="Times New Roman"/>
                <a:cs typeface="Times New Roman"/>
              </a:rPr>
              <a:t> – </a:t>
            </a:r>
            <a:r>
              <a:rPr lang="en-US" b="1" kern="10" dirty="0" err="1" smtClean="0">
                <a:solidFill>
                  <a:srgbClr val="FF0000"/>
                </a:solidFill>
                <a:latin typeface="Times New Roman"/>
                <a:cs typeface="Times New Roman"/>
              </a:rPr>
              <a:t>Kể</a:t>
            </a:r>
            <a:r>
              <a:rPr lang="en-US" b="1" kern="10" dirty="0" smtClean="0">
                <a:solidFill>
                  <a:srgbClr val="FF0000"/>
                </a:solidFill>
                <a:latin typeface="Times New Roman"/>
                <a:cs typeface="Times New Roman"/>
              </a:rPr>
              <a:t> </a:t>
            </a:r>
            <a:r>
              <a:rPr lang="en-US" b="1" kern="10" dirty="0" err="1" smtClean="0">
                <a:solidFill>
                  <a:srgbClr val="FF0000"/>
                </a:solidFill>
                <a:latin typeface="Times New Roman"/>
                <a:cs typeface="Times New Roman"/>
              </a:rPr>
              <a:t>chuyện</a:t>
            </a:r>
            <a:endParaRPr lang="en-US" b="1" kern="10" dirty="0" smtClean="0">
              <a:solidFill>
                <a:srgbClr val="FF0000"/>
              </a:solidFill>
              <a:latin typeface="Times New Roman"/>
              <a:cs typeface="Times New Roman"/>
            </a:endParaRPr>
          </a:p>
          <a:p>
            <a:pPr algn="ctr"/>
            <a:r>
              <a:rPr lang="en-US" b="1" kern="10" dirty="0" err="1" smtClean="0">
                <a:solidFill>
                  <a:srgbClr val="FF0000"/>
                </a:solidFill>
                <a:latin typeface="Times New Roman"/>
                <a:cs typeface="Times New Roman"/>
              </a:rPr>
              <a:t>Đối</a:t>
            </a:r>
            <a:r>
              <a:rPr lang="en-US" b="1" kern="10" dirty="0" smtClean="0">
                <a:solidFill>
                  <a:srgbClr val="FF0000"/>
                </a:solidFill>
                <a:latin typeface="Times New Roman"/>
                <a:cs typeface="Times New Roman"/>
              </a:rPr>
              <a:t> </a:t>
            </a:r>
            <a:r>
              <a:rPr lang="en-US" b="1" kern="10" dirty="0" err="1" smtClean="0">
                <a:solidFill>
                  <a:srgbClr val="FF0000"/>
                </a:solidFill>
                <a:latin typeface="Times New Roman"/>
                <a:cs typeface="Times New Roman"/>
              </a:rPr>
              <a:t>đáp</a:t>
            </a:r>
            <a:r>
              <a:rPr lang="en-US" b="1" kern="10" dirty="0" smtClean="0">
                <a:solidFill>
                  <a:srgbClr val="FF0000"/>
                </a:solidFill>
                <a:latin typeface="Times New Roman"/>
                <a:cs typeface="Times New Roman"/>
              </a:rPr>
              <a:t> </a:t>
            </a:r>
            <a:r>
              <a:rPr lang="en-US" b="1" kern="10" dirty="0" err="1" smtClean="0">
                <a:solidFill>
                  <a:srgbClr val="FF0000"/>
                </a:solidFill>
                <a:latin typeface="Times New Roman"/>
                <a:cs typeface="Times New Roman"/>
              </a:rPr>
              <a:t>với</a:t>
            </a:r>
            <a:r>
              <a:rPr lang="en-US" b="1" kern="10" dirty="0" smtClean="0">
                <a:solidFill>
                  <a:srgbClr val="FF0000"/>
                </a:solidFill>
                <a:latin typeface="Times New Roman"/>
                <a:cs typeface="Times New Roman"/>
              </a:rPr>
              <a:t> </a:t>
            </a:r>
            <a:r>
              <a:rPr lang="en-US" b="1" kern="10" dirty="0" err="1" smtClean="0">
                <a:solidFill>
                  <a:srgbClr val="FF0000"/>
                </a:solidFill>
                <a:latin typeface="Times New Roman"/>
                <a:cs typeface="Times New Roman"/>
              </a:rPr>
              <a:t>vua</a:t>
            </a:r>
            <a:endParaRPr lang="en-US" b="1" kern="10" dirty="0">
              <a:solidFill>
                <a:srgbClr val="FF0000"/>
              </a:solidFill>
              <a:latin typeface="Times New Roman"/>
              <a:cs typeface="Times New Roman"/>
            </a:endParaRPr>
          </a:p>
        </p:txBody>
      </p:sp>
    </p:spTree>
    <p:extLst>
      <p:ext uri="{BB962C8B-B14F-4D97-AF65-F5344CB8AC3E}">
        <p14:creationId xmlns:p14="http://schemas.microsoft.com/office/powerpoint/2010/main" val="1063135742"/>
      </p:ext>
    </p:extLst>
  </p:cSld>
  <p:clrMapOvr>
    <a:masterClrMapping/>
  </p:clrMapOvr>
  <p:transition spd="slow">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xmlns="" id="{CD732E76-C23C-4373-9CD1-3E25CB632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0248" y="0"/>
            <a:ext cx="4273752" cy="3921728"/>
          </a:xfrm>
          <a:prstGeom prst="rect">
            <a:avLst/>
          </a:prstGeom>
        </p:spPr>
      </p:pic>
      <p:sp>
        <p:nvSpPr>
          <p:cNvPr id="5" name="Rectangle 4">
            <a:extLst>
              <a:ext uri="{FF2B5EF4-FFF2-40B4-BE49-F238E27FC236}">
                <a16:creationId xmlns:a16="http://schemas.microsoft.com/office/drawing/2014/main" xmlns="" id="{DA171DBB-CC7A-4254-8D94-21AE7C5D2BF5}"/>
              </a:ext>
            </a:extLst>
          </p:cNvPr>
          <p:cNvSpPr/>
          <p:nvPr/>
        </p:nvSpPr>
        <p:spPr>
          <a:xfrm>
            <a:off x="3435823" y="4027100"/>
            <a:ext cx="1948306" cy="646331"/>
          </a:xfrm>
          <a:prstGeom prst="rect">
            <a:avLst/>
          </a:prstGeom>
        </p:spPr>
        <p:txBody>
          <a:bodyPr wrap="square">
            <a:spAutoFit/>
          </a:bodyPr>
          <a:lstStyle/>
          <a:p>
            <a:pPr algn="just">
              <a:spcBef>
                <a:spcPct val="0"/>
              </a:spcBef>
              <a:buFontTx/>
              <a:buNone/>
            </a:pPr>
            <a:r>
              <a:rPr lang="vi-VN" altLang="vi-VN" sz="3600" b="1" dirty="0">
                <a:solidFill>
                  <a:srgbClr val="FF0000"/>
                </a:solidFill>
                <a:latin typeface="Times New Roman" pitchFamily="18" charset="0"/>
              </a:rPr>
              <a:t>Câu đối</a:t>
            </a:r>
            <a:endParaRPr lang="en-US" altLang="vi-VN" sz="3600" b="1" dirty="0">
              <a:solidFill>
                <a:srgbClr val="FF0000"/>
              </a:solidFill>
              <a:latin typeface="Times New Roman" pitchFamily="18" charset="0"/>
            </a:endParaRPr>
          </a:p>
        </p:txBody>
      </p:sp>
      <p:sp>
        <p:nvSpPr>
          <p:cNvPr id="6" name="Text Box 6">
            <a:extLst>
              <a:ext uri="{FF2B5EF4-FFF2-40B4-BE49-F238E27FC236}">
                <a16:creationId xmlns:a16="http://schemas.microsoft.com/office/drawing/2014/main" xmlns="" id="{3DE36F3C-62E0-449E-BC6E-768DAC02F988}"/>
              </a:ext>
            </a:extLst>
          </p:cNvPr>
          <p:cNvSpPr txBox="1">
            <a:spLocks noChangeArrowheads="1"/>
          </p:cNvSpPr>
          <p:nvPr/>
        </p:nvSpPr>
        <p:spPr bwMode="auto">
          <a:xfrm>
            <a:off x="1034284" y="5148135"/>
            <a:ext cx="81097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sz="2800" b="1" dirty="0">
                <a:solidFill>
                  <a:srgbClr val="1F497D">
                    <a:lumMod val="50000"/>
                  </a:srgbClr>
                </a:solidFill>
                <a:latin typeface="Times New Roman" pitchFamily="18" charset="0"/>
              </a:rPr>
              <a:t> </a:t>
            </a:r>
            <a:r>
              <a:rPr lang="vi-VN" altLang="vi-VN" sz="2800" b="1" dirty="0">
                <a:solidFill>
                  <a:srgbClr val="1F497D">
                    <a:lumMod val="50000"/>
                  </a:srgbClr>
                </a:solidFill>
                <a:latin typeface="Times New Roman" pitchFamily="18" charset="0"/>
              </a:rPr>
              <a:t>+ Thể văn cũ gồm hai vế (hai câu) có số tiếng bằng nhau, đối chọi nhau về ý và lời.</a:t>
            </a:r>
            <a:endParaRPr lang="en-US" altLang="vi-VN" sz="2800" b="1" dirty="0">
              <a:solidFill>
                <a:srgbClr val="1F497D">
                  <a:lumMod val="50000"/>
                </a:srgbClr>
              </a:solidFill>
              <a:latin typeface="Times New Roman" pitchFamily="18" charset="0"/>
            </a:endParaRPr>
          </a:p>
        </p:txBody>
      </p:sp>
      <p:sp>
        <p:nvSpPr>
          <p:cNvPr id="7" name="Text Box 6">
            <a:extLst>
              <a:ext uri="{FF2B5EF4-FFF2-40B4-BE49-F238E27FC236}">
                <a16:creationId xmlns:a16="http://schemas.microsoft.com/office/drawing/2014/main" xmlns="" id="{48747682-0B7B-4736-A592-8D6B5CE90E83}"/>
              </a:ext>
            </a:extLst>
          </p:cNvPr>
          <p:cNvSpPr txBox="1">
            <a:spLocks noChangeArrowheads="1"/>
          </p:cNvSpPr>
          <p:nvPr/>
        </p:nvSpPr>
        <p:spPr bwMode="auto">
          <a:xfrm>
            <a:off x="1034284" y="6168511"/>
            <a:ext cx="39786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sz="2800" b="1" dirty="0">
                <a:solidFill>
                  <a:srgbClr val="1F497D">
                    <a:lumMod val="50000"/>
                  </a:srgbClr>
                </a:solidFill>
                <a:latin typeface="Times New Roman" pitchFamily="18" charset="0"/>
              </a:rPr>
              <a:t> </a:t>
            </a:r>
            <a:r>
              <a:rPr lang="vi-VN" altLang="vi-VN" sz="2800" b="1" dirty="0">
                <a:solidFill>
                  <a:srgbClr val="1F497D">
                    <a:lumMod val="50000"/>
                  </a:srgbClr>
                </a:solidFill>
                <a:latin typeface="Times New Roman" pitchFamily="18" charset="0"/>
              </a:rPr>
              <a:t>+ </a:t>
            </a:r>
            <a:r>
              <a:rPr lang="en-US" altLang="vi-VN" sz="2800" b="1" dirty="0">
                <a:solidFill>
                  <a:srgbClr val="1F497D">
                    <a:lumMod val="50000"/>
                  </a:srgbClr>
                </a:solidFill>
                <a:latin typeface="Times New Roman" pitchFamily="18" charset="0"/>
              </a:rPr>
              <a:t>L</a:t>
            </a:r>
            <a:r>
              <a:rPr lang="vi-VN" altLang="vi-VN" sz="2800" b="1" dirty="0">
                <a:solidFill>
                  <a:srgbClr val="1F497D">
                    <a:lumMod val="50000"/>
                  </a:srgbClr>
                </a:solidFill>
                <a:latin typeface="Times New Roman" pitchFamily="18" charset="0"/>
              </a:rPr>
              <a:t>àm vế đối lại.</a:t>
            </a:r>
            <a:endParaRPr lang="en-US" altLang="vi-VN" sz="2800" b="1" dirty="0">
              <a:solidFill>
                <a:srgbClr val="1F497D">
                  <a:lumMod val="50000"/>
                </a:srgbClr>
              </a:solidFill>
              <a:latin typeface="Times New Roman" pitchFamily="18" charset="0"/>
            </a:endParaRPr>
          </a:p>
        </p:txBody>
      </p:sp>
      <p:pic>
        <p:nvPicPr>
          <p:cNvPr id="8" name="Picture 7">
            <a:extLst>
              <a:ext uri="{FF2B5EF4-FFF2-40B4-BE49-F238E27FC236}">
                <a16:creationId xmlns:a16="http://schemas.microsoft.com/office/drawing/2014/main" xmlns="" id="{BFD045E4-E783-4C17-8E3A-BC3F796CEBD6}"/>
              </a:ext>
            </a:extLst>
          </p:cNvPr>
          <p:cNvPicPr>
            <a:picLocks noChangeAspect="1"/>
          </p:cNvPicPr>
          <p:nvPr/>
        </p:nvPicPr>
        <p:blipFill>
          <a:blip r:embed="rId5"/>
          <a:stretch>
            <a:fillRect/>
          </a:stretch>
        </p:blipFill>
        <p:spPr>
          <a:xfrm>
            <a:off x="0" y="9568"/>
            <a:ext cx="3921729" cy="3921729"/>
          </a:xfrm>
          <a:prstGeom prst="rect">
            <a:avLst/>
          </a:prstGeom>
        </p:spPr>
      </p:pic>
      <p:sp>
        <p:nvSpPr>
          <p:cNvPr id="9" name="Rectangle 8">
            <a:extLst>
              <a:ext uri="{FF2B5EF4-FFF2-40B4-BE49-F238E27FC236}">
                <a16:creationId xmlns:a16="http://schemas.microsoft.com/office/drawing/2014/main" xmlns="" id="{41238C38-A27A-4EC5-BD7E-31FAB17108A1}"/>
              </a:ext>
            </a:extLst>
          </p:cNvPr>
          <p:cNvSpPr/>
          <p:nvPr/>
        </p:nvSpPr>
        <p:spPr>
          <a:xfrm>
            <a:off x="45240" y="5076859"/>
            <a:ext cx="1424260" cy="584775"/>
          </a:xfrm>
          <a:prstGeom prst="rect">
            <a:avLst/>
          </a:prstGeom>
        </p:spPr>
        <p:txBody>
          <a:bodyPr wrap="square">
            <a:spAutoFit/>
          </a:bodyPr>
          <a:lstStyle/>
          <a:p>
            <a:pPr algn="just">
              <a:spcBef>
                <a:spcPct val="0"/>
              </a:spcBef>
              <a:buFontTx/>
              <a:buNone/>
            </a:pPr>
            <a:r>
              <a:rPr lang="en-US" altLang="vi-VN" sz="3200" b="1" dirty="0" err="1">
                <a:solidFill>
                  <a:srgbClr val="FF0000"/>
                </a:solidFill>
                <a:latin typeface="Times New Roman" pitchFamily="18" charset="0"/>
              </a:rPr>
              <a:t>Đối</a:t>
            </a:r>
            <a:r>
              <a:rPr lang="en-US" altLang="vi-VN" sz="3200" b="1" dirty="0">
                <a:solidFill>
                  <a:srgbClr val="FF0000"/>
                </a:solidFill>
                <a:latin typeface="Times New Roman" pitchFamily="18" charset="0"/>
              </a:rPr>
              <a:t>:</a:t>
            </a:r>
          </a:p>
        </p:txBody>
      </p:sp>
    </p:spTree>
    <p:extLst>
      <p:ext uri="{BB962C8B-B14F-4D97-AF65-F5344CB8AC3E}">
        <p14:creationId xmlns:p14="http://schemas.microsoft.com/office/powerpoint/2010/main" val="3759822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21" y="0"/>
            <a:ext cx="9144000" cy="6858000"/>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AutoShape 8">
            <a:extLst>
              <a:ext uri="{FF2B5EF4-FFF2-40B4-BE49-F238E27FC236}">
                <a16:creationId xmlns:a16="http://schemas.microsoft.com/office/drawing/2014/main" xmlns="" id="{6FC2B77E-E4B0-4777-A24B-9C03F67ED185}"/>
              </a:ext>
            </a:extLst>
          </p:cNvPr>
          <p:cNvSpPr>
            <a:spLocks noChangeArrowheads="1"/>
          </p:cNvSpPr>
          <p:nvPr/>
        </p:nvSpPr>
        <p:spPr bwMode="auto">
          <a:xfrm>
            <a:off x="1779542" y="3713614"/>
            <a:ext cx="6705600" cy="1295400"/>
          </a:xfrm>
          <a:prstGeom prst="cloudCallout">
            <a:avLst>
              <a:gd name="adj1" fmla="val -40934"/>
              <a:gd name="adj2" fmla="val -62457"/>
            </a:avLst>
          </a:prstGeom>
          <a:solidFill>
            <a:srgbClr val="FFCC99"/>
          </a:soli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err="1">
                <a:latin typeface="Times New Roman" panose="02020603050405020304" pitchFamily="18" charset="0"/>
                <a:cs typeface="Times New Roman" panose="02020603050405020304" pitchFamily="18" charset="0"/>
              </a:rPr>
              <a:t>Vua</a:t>
            </a:r>
            <a:r>
              <a:rPr lang="en-US" altLang="en-US" sz="2800" b="1" dirty="0">
                <a:latin typeface="Times New Roman" panose="02020603050405020304" pitchFamily="18" charset="0"/>
                <a:cs typeface="Times New Roman" panose="02020603050405020304" pitchFamily="18" charset="0"/>
              </a:rPr>
              <a:t> Minh </a:t>
            </a:r>
            <a:r>
              <a:rPr lang="en-US" altLang="en-US" sz="2800" b="1" dirty="0" err="1">
                <a:latin typeface="Times New Roman" panose="02020603050405020304" pitchFamily="18" charset="0"/>
                <a:cs typeface="Times New Roman" panose="02020603050405020304" pitchFamily="18" charset="0"/>
              </a:rPr>
              <a:t>Mạng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ngắm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cảnh</a:t>
            </a:r>
            <a:r>
              <a:rPr lang="en-US" altLang="en-US" sz="2800" b="1" dirty="0">
                <a:latin typeface="Times New Roman" panose="02020603050405020304" pitchFamily="18" charset="0"/>
                <a:cs typeface="Times New Roman" panose="02020603050405020304" pitchFamily="18" charset="0"/>
              </a:rPr>
              <a:t> ở </a:t>
            </a:r>
            <a:r>
              <a:rPr lang="en-US" altLang="en-US" sz="2800" b="1" dirty="0" err="1">
                <a:latin typeface="Times New Roman" panose="02020603050405020304" pitchFamily="18" charset="0"/>
                <a:cs typeface="Times New Roman" panose="02020603050405020304" pitchFamily="18" charset="0"/>
              </a:rPr>
              <a:t>Hồ</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Tây</a:t>
            </a:r>
            <a:r>
              <a:rPr lang="en-US" altLang="en-US" sz="2800" b="1" dirty="0">
                <a:latin typeface="Times New Roman" panose="02020603050405020304" pitchFamily="18" charset="0"/>
                <a:cs typeface="Times New Roman" panose="02020603050405020304" pitchFamily="18" charset="0"/>
              </a:rPr>
              <a:t>.</a:t>
            </a:r>
          </a:p>
        </p:txBody>
      </p:sp>
      <p:sp>
        <p:nvSpPr>
          <p:cNvPr id="2" name="Text Placeholder 6">
            <a:extLst>
              <a:ext uri="{FF2B5EF4-FFF2-40B4-BE49-F238E27FC236}">
                <a16:creationId xmlns:a16="http://schemas.microsoft.com/office/drawing/2014/main" xmlns="" id="{0AEA686D-1B82-45BE-A3AD-94F6BAD59670}"/>
              </a:ext>
            </a:extLst>
          </p:cNvPr>
          <p:cNvSpPr txBox="1">
            <a:spLocks/>
          </p:cNvSpPr>
          <p:nvPr/>
        </p:nvSpPr>
        <p:spPr bwMode="auto">
          <a:xfrm>
            <a:off x="2847042" y="676276"/>
            <a:ext cx="3697002" cy="801406"/>
          </a:xfrm>
          <a:prstGeom prst="rect">
            <a:avLst/>
          </a:prstGeom>
          <a:ln/>
          <a:ex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Tìm</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hiểu</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bài</a:t>
            </a:r>
            <a:r>
              <a:rPr lang="en-US" altLang="en-US" sz="4000" dirty="0">
                <a:solidFill>
                  <a:srgbClr val="0000FF"/>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xmlns="" id="{AAC45F25-D5A3-408E-8448-3C2D3976A7EA}"/>
              </a:ext>
            </a:extLst>
          </p:cNvPr>
          <p:cNvSpPr txBox="1"/>
          <p:nvPr/>
        </p:nvSpPr>
        <p:spPr>
          <a:xfrm>
            <a:off x="692139" y="2574477"/>
            <a:ext cx="7927659"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Vua</a:t>
            </a:r>
            <a:r>
              <a:rPr lang="en-US" sz="2800" b="1" dirty="0">
                <a:solidFill>
                  <a:srgbClr val="FF0000"/>
                </a:solidFill>
                <a:latin typeface="Times New Roman" pitchFamily="18" charset="0"/>
                <a:cs typeface="Times New Roman" pitchFamily="18" charset="0"/>
              </a:rPr>
              <a:t> Minh </a:t>
            </a:r>
            <a:r>
              <a:rPr lang="en-US" sz="2800" b="1" dirty="0" err="1">
                <a:solidFill>
                  <a:srgbClr val="FF0000"/>
                </a:solidFill>
                <a:latin typeface="Times New Roman" pitchFamily="18" charset="0"/>
                <a:cs typeface="Times New Roman" pitchFamily="18" charset="0"/>
              </a:rPr>
              <a:t>Mạng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ngắm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cảnh</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đâu</a:t>
            </a:r>
            <a:r>
              <a:rPr lang="en-US" sz="2800" b="1" dirty="0">
                <a:solidFill>
                  <a:srgbClr val="FF0000"/>
                </a:solidFill>
                <a:latin typeface="Times New Roman" pitchFamily="18" charset="0"/>
                <a:cs typeface="Times New Roman" pitchFamily="18" charset="0"/>
              </a:rPr>
              <a:t>? </a:t>
            </a:r>
            <a:endParaRPr lang="vi-VN" sz="2800" b="1" dirty="0">
              <a:solidFill>
                <a:srgbClr val="FF0000"/>
              </a:solidFill>
              <a:latin typeface="Times New Roman" panose="02020603050405020304" pitchFamily="18" charset="0"/>
            </a:endParaRPr>
          </a:p>
        </p:txBody>
      </p:sp>
      <p:pic>
        <p:nvPicPr>
          <p:cNvPr id="5" name="Picture 4">
            <a:extLst>
              <a:ext uri="{FF2B5EF4-FFF2-40B4-BE49-F238E27FC236}">
                <a16:creationId xmlns:a16="http://schemas.microsoft.com/office/drawing/2014/main" xmlns="" id="{ED872DAC-95C0-4927-81FC-F1E53D525A82}"/>
              </a:ext>
            </a:extLst>
          </p:cNvPr>
          <p:cNvPicPr>
            <a:picLocks noChangeAspect="1"/>
          </p:cNvPicPr>
          <p:nvPr/>
        </p:nvPicPr>
        <p:blipFill>
          <a:blip r:embed="rId3"/>
          <a:stretch>
            <a:fillRect/>
          </a:stretch>
        </p:blipFill>
        <p:spPr>
          <a:xfrm>
            <a:off x="-31421" y="2725980"/>
            <a:ext cx="4711958" cy="4125907"/>
          </a:xfrm>
          <a:prstGeom prst="rect">
            <a:avLst/>
          </a:prstGeom>
        </p:spPr>
      </p:pic>
      <p:pic>
        <p:nvPicPr>
          <p:cNvPr id="6" name="Picture 5">
            <a:extLst>
              <a:ext uri="{FF2B5EF4-FFF2-40B4-BE49-F238E27FC236}">
                <a16:creationId xmlns:a16="http://schemas.microsoft.com/office/drawing/2014/main" xmlns="" id="{8C759021-B7B1-4091-93FF-7B55D89759CE}"/>
              </a:ext>
            </a:extLst>
          </p:cNvPr>
          <p:cNvPicPr>
            <a:picLocks noChangeAspect="1"/>
          </p:cNvPicPr>
          <p:nvPr/>
        </p:nvPicPr>
        <p:blipFill>
          <a:blip r:embed="rId4"/>
          <a:stretch>
            <a:fillRect/>
          </a:stretch>
        </p:blipFill>
        <p:spPr>
          <a:xfrm>
            <a:off x="4680537" y="2725980"/>
            <a:ext cx="4432041" cy="4125907"/>
          </a:xfrm>
          <a:prstGeom prst="rect">
            <a:avLst/>
          </a:prstGeom>
        </p:spPr>
      </p:pic>
      <p:sp>
        <p:nvSpPr>
          <p:cNvPr id="7" name="Rectangle 6">
            <a:extLst>
              <a:ext uri="{FF2B5EF4-FFF2-40B4-BE49-F238E27FC236}">
                <a16:creationId xmlns:a16="http://schemas.microsoft.com/office/drawing/2014/main" xmlns="" id="{A73752AD-201A-4828-BE52-D264125174FF}"/>
              </a:ext>
            </a:extLst>
          </p:cNvPr>
          <p:cNvSpPr/>
          <p:nvPr/>
        </p:nvSpPr>
        <p:spPr>
          <a:xfrm>
            <a:off x="790820" y="5845454"/>
            <a:ext cx="1994457" cy="523220"/>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wrap="none">
            <a:spAutoFit/>
          </a:bodyPr>
          <a:lstStyle/>
          <a:p>
            <a:pPr>
              <a:defRPr/>
            </a:pPr>
            <a:r>
              <a:rPr lang="vi-VN" sz="2800" b="1" kern="0" dirty="0">
                <a:solidFill>
                  <a:srgbClr val="FF0000"/>
                </a:solidFill>
                <a:latin typeface="Times New Roman" panose="02020603050405020304" pitchFamily="18" charset="0"/>
              </a:rPr>
              <a:t>Hồ Tây</a:t>
            </a:r>
            <a:r>
              <a:rPr lang="en-US" sz="2800" b="1" kern="0" dirty="0">
                <a:solidFill>
                  <a:srgbClr val="FF0000"/>
                </a:solidFill>
                <a:latin typeface="Times New Roman" panose="02020603050405020304" pitchFamily="18" charset="0"/>
              </a:rPr>
              <a:t> </a:t>
            </a:r>
            <a:r>
              <a:rPr lang="en-US" sz="2800" b="1" kern="0" dirty="0" err="1">
                <a:solidFill>
                  <a:srgbClr val="FF0000"/>
                </a:solidFill>
                <a:latin typeface="Times New Roman" panose="02020603050405020304" pitchFamily="18" charset="0"/>
              </a:rPr>
              <a:t>xưa</a:t>
            </a:r>
            <a:endParaRPr lang="vi-VN" sz="2800" b="1" kern="0" dirty="0">
              <a:solidFill>
                <a:srgbClr val="FF0000"/>
              </a:solidFill>
              <a:latin typeface="Times New Roman" panose="02020603050405020304" pitchFamily="18" charset="0"/>
            </a:endParaRPr>
          </a:p>
        </p:txBody>
      </p:sp>
      <p:sp>
        <p:nvSpPr>
          <p:cNvPr id="8" name="Rectangle 7">
            <a:extLst>
              <a:ext uri="{FF2B5EF4-FFF2-40B4-BE49-F238E27FC236}">
                <a16:creationId xmlns:a16="http://schemas.microsoft.com/office/drawing/2014/main" xmlns="" id="{16E8E562-3FBB-46F1-AF70-46D5F7109ECE}"/>
              </a:ext>
            </a:extLst>
          </p:cNvPr>
          <p:cNvSpPr/>
          <p:nvPr/>
        </p:nvSpPr>
        <p:spPr>
          <a:xfrm>
            <a:off x="6743306" y="5845454"/>
            <a:ext cx="1980029" cy="523220"/>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wrap="none">
            <a:spAutoFit/>
          </a:bodyPr>
          <a:lstStyle/>
          <a:p>
            <a:pPr>
              <a:defRPr/>
            </a:pPr>
            <a:r>
              <a:rPr lang="vi-VN" sz="2800" b="1" kern="0" dirty="0">
                <a:solidFill>
                  <a:srgbClr val="FF0000"/>
                </a:solidFill>
                <a:latin typeface="Times New Roman" panose="02020603050405020304" pitchFamily="18" charset="0"/>
              </a:rPr>
              <a:t>Hồ Tây</a:t>
            </a:r>
            <a:r>
              <a:rPr lang="en-US" sz="2800" b="1" kern="0" dirty="0">
                <a:solidFill>
                  <a:srgbClr val="FF0000"/>
                </a:solidFill>
                <a:latin typeface="Times New Roman" panose="02020603050405020304" pitchFamily="18" charset="0"/>
              </a:rPr>
              <a:t> nay</a:t>
            </a:r>
            <a:endParaRPr lang="vi-VN" sz="2800" b="1" kern="0" dirty="0">
              <a:solidFill>
                <a:srgbClr val="FF0000"/>
              </a:solidFill>
              <a:latin typeface="Times New Roman" panose="02020603050405020304" pitchFamily="18" charset="0"/>
            </a:endParaRPr>
          </a:p>
        </p:txBody>
      </p:sp>
      <p:sp>
        <p:nvSpPr>
          <p:cNvPr id="13" name="AutoShape 8">
            <a:extLst>
              <a:ext uri="{FF2B5EF4-FFF2-40B4-BE49-F238E27FC236}">
                <a16:creationId xmlns:a16="http://schemas.microsoft.com/office/drawing/2014/main" xmlns="" id="{6FC2B77E-E4B0-4777-A24B-9C03F67ED185}"/>
              </a:ext>
            </a:extLst>
          </p:cNvPr>
          <p:cNvSpPr>
            <a:spLocks noChangeArrowheads="1"/>
          </p:cNvSpPr>
          <p:nvPr/>
        </p:nvSpPr>
        <p:spPr bwMode="auto">
          <a:xfrm>
            <a:off x="279370" y="3352626"/>
            <a:ext cx="5044196" cy="3380802"/>
          </a:xfrm>
          <a:prstGeom prst="cloudCallout">
            <a:avLst>
              <a:gd name="adj1" fmla="val -40934"/>
              <a:gd name="adj2" fmla="val -62457"/>
            </a:avLst>
          </a:prstGeom>
          <a:solidFill>
            <a:srgbClr val="FFCC99"/>
          </a:soli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b="1"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9F32D245-23F3-4C6C-8D40-4FDAC3DD9BF0}"/>
              </a:ext>
            </a:extLst>
          </p:cNvPr>
          <p:cNvSpPr/>
          <p:nvPr/>
        </p:nvSpPr>
        <p:spPr>
          <a:xfrm>
            <a:off x="673616" y="4250354"/>
            <a:ext cx="4346853" cy="1384995"/>
          </a:xfrm>
          <a:prstGeom prst="rect">
            <a:avLst/>
          </a:prstGeom>
        </p:spPr>
        <p:txBody>
          <a:bodyPr wrap="square">
            <a:spAutoFit/>
          </a:bodyPr>
          <a:lstStyle/>
          <a:p>
            <a:pPr algn="just"/>
            <a:r>
              <a:rPr lang="vi-VN" sz="2800" dirty="0">
                <a:latin typeface="Times New Roman" panose="02020603050405020304" pitchFamily="18" charset="0"/>
                <a:cs typeface="Times New Roman" panose="02020603050405020304" pitchFamily="18" charset="0"/>
                <a:sym typeface="Wingdings" panose="05000000000000000000" pitchFamily="2" charset="2"/>
              </a:rPr>
              <a:t> </a:t>
            </a:r>
            <a:r>
              <a:rPr lang="vi-VN" sz="2800" b="1" dirty="0">
                <a:latin typeface="Times New Roman" panose="02020603050405020304" pitchFamily="18" charset="0"/>
                <a:cs typeface="Times New Roman" panose="02020603050405020304" pitchFamily="18" charset="0"/>
              </a:rPr>
              <a:t>Quân lính thét đuổi tất cả mọi người, không cho ai đến gần.</a:t>
            </a:r>
          </a:p>
        </p:txBody>
      </p:sp>
      <p:sp>
        <p:nvSpPr>
          <p:cNvPr id="15" name="Rectangle 14">
            <a:extLst>
              <a:ext uri="{FF2B5EF4-FFF2-40B4-BE49-F238E27FC236}">
                <a16:creationId xmlns:a16="http://schemas.microsoft.com/office/drawing/2014/main" xmlns="" id="{069E9BB0-5F41-40EC-85E4-AB546393EF55}"/>
              </a:ext>
            </a:extLst>
          </p:cNvPr>
          <p:cNvSpPr/>
          <p:nvPr/>
        </p:nvSpPr>
        <p:spPr>
          <a:xfrm>
            <a:off x="206731" y="2141592"/>
            <a:ext cx="6194324" cy="523220"/>
          </a:xfrm>
          <a:prstGeom prst="rect">
            <a:avLst/>
          </a:prstGeom>
        </p:spPr>
        <p:txBody>
          <a:bodyPr wrap="none">
            <a:spAutoFit/>
          </a:bodyPr>
          <a:lstStyle/>
          <a:p>
            <a:r>
              <a:rPr lang="nl-NL" sz="2800" b="1" dirty="0" smtClean="0">
                <a:solidFill>
                  <a:srgbClr val="FF0000"/>
                </a:solidFill>
                <a:latin typeface="Times New Roman" panose="02020603050405020304" pitchFamily="18" charset="0"/>
                <a:cs typeface="Times New Roman" panose="02020603050405020304" pitchFamily="18" charset="0"/>
              </a:rPr>
              <a:t>- Quân </a:t>
            </a:r>
            <a:r>
              <a:rPr lang="nl-NL" sz="2800" b="1" dirty="0">
                <a:solidFill>
                  <a:srgbClr val="FF0000"/>
                </a:solidFill>
                <a:latin typeface="Times New Roman" panose="02020603050405020304" pitchFamily="18" charset="0"/>
                <a:cs typeface="Times New Roman" panose="02020603050405020304" pitchFamily="18" charset="0"/>
              </a:rPr>
              <a:t>lính đã có những hành động gì?</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xmlns="" id="{1CE10C83-3318-4B29-8AFD-084B70ECD61D}"/>
              </a:ext>
            </a:extLst>
          </p:cNvPr>
          <p:cNvPicPr>
            <a:picLocks noChangeAspect="1"/>
          </p:cNvPicPr>
          <p:nvPr/>
        </p:nvPicPr>
        <p:blipFill rotWithShape="1">
          <a:blip r:embed="rId5"/>
          <a:srcRect t="6490" b="7990"/>
          <a:stretch/>
        </p:blipFill>
        <p:spPr>
          <a:xfrm>
            <a:off x="5182460" y="3051648"/>
            <a:ext cx="3939685" cy="3806352"/>
          </a:xfrm>
          <a:prstGeom prst="rect">
            <a:avLst/>
          </a:prstGeom>
        </p:spPr>
      </p:pic>
    </p:spTree>
    <p:extLst>
      <p:ext uri="{BB962C8B-B14F-4D97-AF65-F5344CB8AC3E}">
        <p14:creationId xmlns:p14="http://schemas.microsoft.com/office/powerpoint/2010/main" val="44041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xit" presetSubtype="21" fill="hold" grpId="1" nodeType="clickEffect">
                                  <p:stCondLst>
                                    <p:cond delay="0"/>
                                  </p:stCondLst>
                                  <p:childTnLst>
                                    <p:animEffect transition="out" filter="barn(inVertical)">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6" presetClass="exit" presetSubtype="21" fill="hold" grpId="1" nodeType="withEffect">
                                  <p:stCondLst>
                                    <p:cond delay="0"/>
                                  </p:stCondLst>
                                  <p:childTnLst>
                                    <p:animEffect transition="out" filter="barn(inVertic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par>
                                <p:cTn id="31" presetID="22" presetClass="entr" presetSubtype="8"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par>
                                <p:cTn id="34" presetID="22" presetClass="entr" presetSubtype="8"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grpId="1" nodeType="clickEffect">
                                  <p:stCondLst>
                                    <p:cond delay="0"/>
                                  </p:stCondLst>
                                  <p:childTnLst>
                                    <p:animEffect transition="out" filter="barn(inVertical)">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16" presetClass="exit" presetSubtype="21" fill="hold" grpId="1" nodeType="withEffect">
                                  <p:stCondLst>
                                    <p:cond delay="0"/>
                                  </p:stCondLst>
                                  <p:childTnLst>
                                    <p:animEffect transition="out" filter="barn(inVertical)">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par>
                                <p:cTn id="45" presetID="16" presetClass="exit" presetSubtype="21" fill="hold" nodeType="withEffect">
                                  <p:stCondLst>
                                    <p:cond delay="0"/>
                                  </p:stCondLst>
                                  <p:childTnLst>
                                    <p:animEffect transition="out" filter="barn(inVertical)">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par>
                                <p:cTn id="48" presetID="16" presetClass="exit" presetSubtype="21" fill="hold" nodeType="withEffect">
                                  <p:stCondLst>
                                    <p:cond delay="0"/>
                                  </p:stCondLst>
                                  <p:childTnLst>
                                    <p:animEffect transition="out" filter="barn(inVertical)">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barn(inVertical)">
                                      <p:cBhvr>
                                        <p:cTn id="60" dur="500"/>
                                        <p:tgtEl>
                                          <p:spTgt spid="13"/>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arn(inVertical)">
                                      <p:cBhvr>
                                        <p:cTn id="63" dur="500"/>
                                        <p:tgtEl>
                                          <p:spTgt spid="14"/>
                                        </p:tgtEl>
                                      </p:cBhvr>
                                    </p:animEffect>
                                  </p:childTnLst>
                                </p:cTn>
                              </p:par>
                              <p:par>
                                <p:cTn id="64" presetID="16" presetClass="entr" presetSubtype="21"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arn(inVertical)">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4" grpId="0"/>
      <p:bldP spid="4" grpId="1"/>
      <p:bldP spid="7" grpId="0" animBg="1"/>
      <p:bldP spid="7" grpId="1" animBg="1"/>
      <p:bldP spid="8" grpId="0" animBg="1"/>
      <p:bldP spid="8" grpId="1" animBg="1"/>
      <p:bldP spid="13" grpId="0" animBg="1"/>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AutoShape 8">
            <a:extLst>
              <a:ext uri="{FF2B5EF4-FFF2-40B4-BE49-F238E27FC236}">
                <a16:creationId xmlns:a16="http://schemas.microsoft.com/office/drawing/2014/main" xmlns="" id="{6FC2B77E-E4B0-4777-A24B-9C03F67ED185}"/>
              </a:ext>
            </a:extLst>
          </p:cNvPr>
          <p:cNvSpPr>
            <a:spLocks noChangeArrowheads="1"/>
          </p:cNvSpPr>
          <p:nvPr/>
        </p:nvSpPr>
        <p:spPr bwMode="auto">
          <a:xfrm>
            <a:off x="2160036" y="3107000"/>
            <a:ext cx="6705600" cy="1836760"/>
          </a:xfrm>
          <a:prstGeom prst="cloudCallout">
            <a:avLst>
              <a:gd name="adj1" fmla="val -40934"/>
              <a:gd name="adj2" fmla="val -62457"/>
            </a:avLst>
          </a:prstGeom>
          <a:ln>
            <a:headEnd/>
            <a:tailEnd/>
          </a:ln>
        </p:spPr>
        <p:style>
          <a:lnRef idx="1">
            <a:schemeClr val="accent2"/>
          </a:lnRef>
          <a:fillRef idx="2">
            <a:schemeClr val="accent2"/>
          </a:fillRef>
          <a:effectRef idx="1">
            <a:schemeClr val="accent2"/>
          </a:effectRef>
          <a:fontRef idx="minor">
            <a:schemeClr val="dk1"/>
          </a:fontRef>
        </p:style>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A98DD221-060B-46F4-B161-A4CDFD1CB2B4}"/>
              </a:ext>
            </a:extLst>
          </p:cNvPr>
          <p:cNvSpPr/>
          <p:nvPr/>
        </p:nvSpPr>
        <p:spPr>
          <a:xfrm>
            <a:off x="1137620" y="2001269"/>
            <a:ext cx="6178294" cy="584775"/>
          </a:xfrm>
          <a:prstGeom prst="rect">
            <a:avLst/>
          </a:prstGeom>
        </p:spPr>
        <p:txBody>
          <a:bodyPr wrap="non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2. </a:t>
            </a:r>
            <a:r>
              <a:rPr lang="vi-VN" sz="3200" b="1" dirty="0">
                <a:solidFill>
                  <a:srgbClr val="FF0000"/>
                </a:solidFill>
                <a:latin typeface="Times New Roman" panose="02020603050405020304" pitchFamily="18" charset="0"/>
                <a:cs typeface="Times New Roman" panose="02020603050405020304" pitchFamily="18" charset="0"/>
              </a:rPr>
              <a:t>Cao Bá Quát có mong muốn gì?</a:t>
            </a:r>
          </a:p>
        </p:txBody>
      </p:sp>
      <p:sp>
        <p:nvSpPr>
          <p:cNvPr id="7" name="Rectangle 6">
            <a:extLst>
              <a:ext uri="{FF2B5EF4-FFF2-40B4-BE49-F238E27FC236}">
                <a16:creationId xmlns:a16="http://schemas.microsoft.com/office/drawing/2014/main" xmlns="" id="{9BAF46A8-4D2B-4B47-9851-EE742BD27217}"/>
              </a:ext>
            </a:extLst>
          </p:cNvPr>
          <p:cNvSpPr/>
          <p:nvPr/>
        </p:nvSpPr>
        <p:spPr>
          <a:xfrm>
            <a:off x="3106420" y="3486771"/>
            <a:ext cx="5399764" cy="1077218"/>
          </a:xfrm>
          <a:prstGeom prst="rect">
            <a:avLst/>
          </a:prstGeom>
        </p:spPr>
        <p:txBody>
          <a:bodyPr wrap="square">
            <a:spAutoFit/>
          </a:bodyPr>
          <a:lstStyle/>
          <a:p>
            <a:pPr algn="just"/>
            <a:r>
              <a:rPr lang="vi-VN" sz="3200" b="1" i="1" dirty="0">
                <a:solidFill>
                  <a:srgbClr val="0000FF"/>
                </a:solidFill>
                <a:latin typeface="Times New Roman" panose="02020603050405020304" pitchFamily="18" charset="0"/>
                <a:cs typeface="Times New Roman" panose="02020603050405020304" pitchFamily="18" charset="0"/>
              </a:rPr>
              <a:t>Cao Bá Quát có mong muốn nhìn rõ mặt vua</a:t>
            </a:r>
            <a:r>
              <a:rPr lang="en-US" sz="3200" b="1" i="1" dirty="0">
                <a:solidFill>
                  <a:srgbClr val="0000FF"/>
                </a:solidFill>
                <a:latin typeface="Times New Roman" panose="02020603050405020304" pitchFamily="18" charset="0"/>
                <a:cs typeface="Times New Roman" panose="02020603050405020304" pitchFamily="18" charset="0"/>
              </a:rPr>
              <a:t>.</a:t>
            </a:r>
            <a:endParaRPr lang="vi-VN" sz="3200" b="1" i="1" dirty="0">
              <a:solidFill>
                <a:srgbClr val="0000FF"/>
              </a:solidFill>
              <a:latin typeface="Times New Roman" panose="02020603050405020304" pitchFamily="18" charset="0"/>
              <a:cs typeface="Times New Roman" panose="02020603050405020304" pitchFamily="18" charset="0"/>
            </a:endParaRPr>
          </a:p>
        </p:txBody>
      </p:sp>
      <p:sp>
        <p:nvSpPr>
          <p:cNvPr id="13" name="Thought Bubble: Cloud 1">
            <a:extLst>
              <a:ext uri="{FF2B5EF4-FFF2-40B4-BE49-F238E27FC236}">
                <a16:creationId xmlns:a16="http://schemas.microsoft.com/office/drawing/2014/main" xmlns="" id="{64825859-93AD-405B-991E-9DF50937A600}"/>
              </a:ext>
            </a:extLst>
          </p:cNvPr>
          <p:cNvSpPr/>
          <p:nvPr/>
        </p:nvSpPr>
        <p:spPr>
          <a:xfrm>
            <a:off x="802433" y="873624"/>
            <a:ext cx="4226767" cy="1872208"/>
          </a:xfrm>
          <a:prstGeom prst="cloudCallout">
            <a:avLst>
              <a:gd name="adj1" fmla="val 62631"/>
              <a:gd name="adj2" fmla="val 41597"/>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Cậu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mong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FF0000"/>
              </a:solidFill>
              <a:latin typeface=".VnTime"/>
              <a:ea typeface="Times New Roman" panose="02020603050405020304" pitchFamily="18" charset="0"/>
              <a:cs typeface="Times New Roman" panose="02020603050405020304" pitchFamily="18" charset="0"/>
            </a:endParaRPr>
          </a:p>
        </p:txBody>
      </p:sp>
      <p:sp>
        <p:nvSpPr>
          <p:cNvPr id="15" name="Rectangle: Rounded Corners 2">
            <a:extLst>
              <a:ext uri="{FF2B5EF4-FFF2-40B4-BE49-F238E27FC236}">
                <a16:creationId xmlns:a16="http://schemas.microsoft.com/office/drawing/2014/main" xmlns="" id="{7CC60595-1590-4415-B299-C0D4FF759C45}"/>
              </a:ext>
            </a:extLst>
          </p:cNvPr>
          <p:cNvSpPr/>
          <p:nvPr/>
        </p:nvSpPr>
        <p:spPr>
          <a:xfrm>
            <a:off x="198667" y="2675798"/>
            <a:ext cx="5169159" cy="377638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Cậu nảy ra một ý, liền cởi hết quần áo, nhảy xuống hồ tắm. Quân lính nhìn thấy, hốt hoảng xúm vào bắt trói đứa trẻ táo tợn. Cậu bé không chịu, la hét, vùng vẫy, gây nên cảnh náo động ở hồ.</a:t>
            </a:r>
          </a:p>
        </p:txBody>
      </p:sp>
      <p:pic>
        <p:nvPicPr>
          <p:cNvPr id="16" name="Picture 15">
            <a:extLst>
              <a:ext uri="{FF2B5EF4-FFF2-40B4-BE49-F238E27FC236}">
                <a16:creationId xmlns:a16="http://schemas.microsoft.com/office/drawing/2014/main" xmlns="" id="{4C526CF4-F705-41EF-947E-224E421E1389}"/>
              </a:ext>
            </a:extLst>
          </p:cNvPr>
          <p:cNvPicPr>
            <a:picLocks noChangeAspect="1"/>
          </p:cNvPicPr>
          <p:nvPr/>
        </p:nvPicPr>
        <p:blipFill>
          <a:blip r:embed="rId3"/>
          <a:stretch>
            <a:fillRect/>
          </a:stretch>
        </p:blipFill>
        <p:spPr>
          <a:xfrm>
            <a:off x="5367826" y="2293656"/>
            <a:ext cx="3497810" cy="4932569"/>
          </a:xfrm>
          <a:prstGeom prst="rect">
            <a:avLst/>
          </a:prstGeom>
        </p:spPr>
      </p:pic>
    </p:spTree>
    <p:extLst>
      <p:ext uri="{BB962C8B-B14F-4D97-AF65-F5344CB8AC3E}">
        <p14:creationId xmlns:p14="http://schemas.microsoft.com/office/powerpoint/2010/main" val="208685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xit" presetSubtype="21" fill="hold" grpId="1" nodeType="clickEffect">
                                  <p:stCondLst>
                                    <p:cond delay="0"/>
                                  </p:stCondLst>
                                  <p:childTnLst>
                                    <p:animEffect transition="out" filter="barn(inVertical)">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6" presetClass="exit" presetSubtype="21" fill="hold" grpId="1" nodeType="withEffect">
                                  <p:stCondLst>
                                    <p:cond delay="0"/>
                                  </p:stCondLst>
                                  <p:childTnLst>
                                    <p:animEffect transition="out" filter="barn(inVertical)">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16" presetClass="exit" presetSubtype="21" fill="hold" grpId="1" nodeType="withEffect">
                                  <p:stCondLst>
                                    <p:cond delay="0"/>
                                  </p:stCondLst>
                                  <p:childTnLst>
                                    <p:animEffect transition="out" filter="barn(inVertical)">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par>
                                <p:cTn id="37" presetID="16" presetClass="entr" presetSubtype="21"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6" grpId="0"/>
      <p:bldP spid="6" grpId="1"/>
      <p:bldP spid="7" grpId="0"/>
      <p:bldP spid="7" grpId="1"/>
      <p:bldP spid="1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hought Bubble: Cloud 1">
            <a:extLst>
              <a:ext uri="{FF2B5EF4-FFF2-40B4-BE49-F238E27FC236}">
                <a16:creationId xmlns:a16="http://schemas.microsoft.com/office/drawing/2014/main" xmlns="" id="{64825859-93AD-405B-991E-9DF50937A600}"/>
              </a:ext>
            </a:extLst>
          </p:cNvPr>
          <p:cNvSpPr/>
          <p:nvPr/>
        </p:nvSpPr>
        <p:spPr>
          <a:xfrm>
            <a:off x="176182" y="895989"/>
            <a:ext cx="5571029" cy="1872208"/>
          </a:xfrm>
          <a:prstGeom prst="cloudCallout">
            <a:avLst>
              <a:gd name="adj1" fmla="val 62631"/>
              <a:gd name="adj2" fmla="val 41597"/>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n-US" sz="2800" b="1" dirty="0">
              <a:solidFill>
                <a:srgbClr val="FF0000"/>
              </a:solidFill>
              <a:latin typeface=".VnTime"/>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694C7AAB-CD33-4B41-B893-71B0EC5D7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2744" y="929621"/>
            <a:ext cx="1992917" cy="1656184"/>
          </a:xfrm>
          <a:prstGeom prst="rect">
            <a:avLst/>
          </a:prstGeom>
        </p:spPr>
      </p:pic>
      <p:sp>
        <p:nvSpPr>
          <p:cNvPr id="5" name="TextBox 4">
            <a:extLst>
              <a:ext uri="{FF2B5EF4-FFF2-40B4-BE49-F238E27FC236}">
                <a16:creationId xmlns:a16="http://schemas.microsoft.com/office/drawing/2014/main" xmlns="" id="{7C75159E-A029-4A92-95B2-F732FD24FCE9}"/>
              </a:ext>
            </a:extLst>
          </p:cNvPr>
          <p:cNvSpPr txBox="1"/>
          <p:nvPr/>
        </p:nvSpPr>
        <p:spPr>
          <a:xfrm>
            <a:off x="888011" y="1139595"/>
            <a:ext cx="4147369" cy="1384995"/>
          </a:xfrm>
          <a:prstGeom prst="rect">
            <a:avLst/>
          </a:prstGeom>
          <a:noFill/>
        </p:spPr>
        <p:txBody>
          <a:bodyPr wrap="square" rtlCol="0">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Theo em, cậu bé có thực hiện được mong muốn không?</a:t>
            </a:r>
          </a:p>
        </p:txBody>
      </p:sp>
      <p:sp>
        <p:nvSpPr>
          <p:cNvPr id="6" name="TextBox 5">
            <a:extLst>
              <a:ext uri="{FF2B5EF4-FFF2-40B4-BE49-F238E27FC236}">
                <a16:creationId xmlns:a16="http://schemas.microsoft.com/office/drawing/2014/main" xmlns="" id="{725373A4-A73D-43A0-AE21-6A7CCAC61895}"/>
              </a:ext>
            </a:extLst>
          </p:cNvPr>
          <p:cNvSpPr txBox="1"/>
          <p:nvPr/>
        </p:nvSpPr>
        <p:spPr>
          <a:xfrm>
            <a:off x="569167" y="3664186"/>
            <a:ext cx="7843370" cy="1569660"/>
          </a:xfrm>
          <a:prstGeom prst="rect">
            <a:avLst/>
          </a:prstGeom>
          <a:noFill/>
        </p:spPr>
        <p:txBody>
          <a:bodyPr wrap="square" rtlCol="0">
            <a:spAutoFit/>
          </a:bodyPr>
          <a:lstStyle/>
          <a:p>
            <a:pPr algn="just"/>
            <a:r>
              <a:rPr lang="vi-VN" sz="3200" i="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i="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vi-VN" sz="3200" b="1" i="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Cậu bé đã thực hiện được mong muốn của mình và </a:t>
            </a:r>
            <a:r>
              <a:rPr lang="vi-VN" sz="3200" b="1" i="1" dirty="0">
                <a:solidFill>
                  <a:srgbClr val="0000FF"/>
                </a:solidFill>
                <a:latin typeface="Times New Roman" panose="02020603050405020304" pitchFamily="18" charset="0"/>
                <a:cs typeface="Times New Roman" panose="02020603050405020304" pitchFamily="18" charset="0"/>
              </a:rPr>
              <a:t>vua Minh Mạng truyền lệnh dẫn cậu tới hỏi.</a:t>
            </a:r>
          </a:p>
        </p:txBody>
      </p:sp>
    </p:spTree>
    <p:extLst>
      <p:ext uri="{BB962C8B-B14F-4D97-AF65-F5344CB8AC3E}">
        <p14:creationId xmlns:p14="http://schemas.microsoft.com/office/powerpoint/2010/main" val="414640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4"/>
            <a:ext cx="9144000" cy="6858000"/>
          </a:xfrm>
          <a:prstGeom prst="rect">
            <a:avLst/>
          </a:prstGeom>
        </p:spPr>
      </p:pic>
      <p:sp>
        <p:nvSpPr>
          <p:cNvPr id="14" name="AutoShape 8">
            <a:extLst>
              <a:ext uri="{FF2B5EF4-FFF2-40B4-BE49-F238E27FC236}">
                <a16:creationId xmlns:a16="http://schemas.microsoft.com/office/drawing/2014/main" xmlns="" id="{6FC2B77E-E4B0-4777-A24B-9C03F67ED185}"/>
              </a:ext>
            </a:extLst>
          </p:cNvPr>
          <p:cNvSpPr>
            <a:spLocks noChangeArrowheads="1"/>
          </p:cNvSpPr>
          <p:nvPr/>
        </p:nvSpPr>
        <p:spPr bwMode="auto">
          <a:xfrm>
            <a:off x="1436410" y="2864892"/>
            <a:ext cx="6705600" cy="1836760"/>
          </a:xfrm>
          <a:prstGeom prst="cloudCallout">
            <a:avLst>
              <a:gd name="adj1" fmla="val -40934"/>
              <a:gd name="adj2" fmla="val -62457"/>
            </a:avLst>
          </a:prstGeom>
          <a:solidFill>
            <a:srgbClr val="FFCC99"/>
          </a:soli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9D3ED7F0-0B97-4F4B-8607-CCBEE86C29CC}"/>
              </a:ext>
            </a:extLst>
          </p:cNvPr>
          <p:cNvSpPr/>
          <p:nvPr/>
        </p:nvSpPr>
        <p:spPr>
          <a:xfrm>
            <a:off x="2521439" y="3159331"/>
            <a:ext cx="4803092" cy="1384995"/>
          </a:xfrm>
          <a:prstGeom prst="rect">
            <a:avLst/>
          </a:prstGeom>
        </p:spPr>
        <p:txBody>
          <a:bodyPr wrap="square">
            <a:spAutoFit/>
          </a:bodyPr>
          <a:lstStyle/>
          <a:p>
            <a:pPr>
              <a:defRPr/>
            </a:pPr>
            <a:r>
              <a:rPr lang="vi-VN" sz="2800" b="1" i="1" kern="0" dirty="0">
                <a:solidFill>
                  <a:srgbClr val="0000FF"/>
                </a:solidFill>
                <a:latin typeface="Times New Roman" panose="02020603050405020304" pitchFamily="18" charset="0"/>
                <a:cs typeface="Times New Roman" panose="02020603050405020304" pitchFamily="18" charset="0"/>
              </a:rPr>
              <a:t>Thấy nói là học trò, vua ra lệnh cho cậu phải đối được một vế đối thì mới tha.</a:t>
            </a:r>
            <a:endParaRPr lang="en-US" sz="2800" b="1" i="1" kern="0" dirty="0">
              <a:solidFill>
                <a:srgbClr val="0000FF"/>
              </a:solidFill>
            </a:endParaRPr>
          </a:p>
        </p:txBody>
      </p:sp>
      <p:sp>
        <p:nvSpPr>
          <p:cNvPr id="13" name="AutoShape 8">
            <a:extLst>
              <a:ext uri="{FF2B5EF4-FFF2-40B4-BE49-F238E27FC236}">
                <a16:creationId xmlns:a16="http://schemas.microsoft.com/office/drawing/2014/main" xmlns="" id="{6FC2B77E-E4B0-4777-A24B-9C03F67ED185}"/>
              </a:ext>
            </a:extLst>
          </p:cNvPr>
          <p:cNvSpPr>
            <a:spLocks noChangeArrowheads="1"/>
          </p:cNvSpPr>
          <p:nvPr/>
        </p:nvSpPr>
        <p:spPr bwMode="auto">
          <a:xfrm>
            <a:off x="2210324" y="2775146"/>
            <a:ext cx="6705600" cy="1836760"/>
          </a:xfrm>
          <a:prstGeom prst="cloudCallout">
            <a:avLst>
              <a:gd name="adj1" fmla="val -40934"/>
              <a:gd name="adj2" fmla="val -62457"/>
            </a:avLst>
          </a:prstGeom>
          <a:ln>
            <a:headEnd/>
            <a:tailEnd/>
          </a:ln>
        </p:spPr>
        <p:style>
          <a:lnRef idx="1">
            <a:schemeClr val="accent2"/>
          </a:lnRef>
          <a:fillRef idx="2">
            <a:schemeClr val="accent2"/>
          </a:fillRef>
          <a:effectRef idx="1">
            <a:schemeClr val="accent2"/>
          </a:effectRef>
          <a:fontRef idx="minor">
            <a:schemeClr val="dk1"/>
          </a:fontRef>
        </p:style>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E1038516-F0FF-44D6-88F3-E7F82AEC359C}"/>
              </a:ext>
            </a:extLst>
          </p:cNvPr>
          <p:cNvSpPr txBox="1"/>
          <p:nvPr/>
        </p:nvSpPr>
        <p:spPr>
          <a:xfrm>
            <a:off x="3358195" y="3001028"/>
            <a:ext cx="4679810" cy="1384995"/>
          </a:xfrm>
          <a:prstGeom prst="rect">
            <a:avLst/>
          </a:prstGeom>
          <a:noFill/>
        </p:spPr>
        <p:txBody>
          <a:bodyPr wrap="square" rtlCol="0">
            <a:spAutoFit/>
          </a:bodyPr>
          <a:lstStyle/>
          <a:p>
            <a:pPr algn="just"/>
            <a:r>
              <a:rPr lang="vi-VN" sz="2800" b="1" i="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Cậu bé tự tin và tự xưng là học trò mới ở quê lên nên không biết gì.</a:t>
            </a:r>
            <a:endParaRPr lang="vi-VN" sz="2800" b="1" i="1" dirty="0">
              <a:solidFill>
                <a:srgbClr val="0000FF"/>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6AC17DBD-19DA-458F-9244-58CA48498C8B}"/>
              </a:ext>
            </a:extLst>
          </p:cNvPr>
          <p:cNvSpPr txBox="1"/>
          <p:nvPr/>
        </p:nvSpPr>
        <p:spPr>
          <a:xfrm>
            <a:off x="690465" y="1468313"/>
            <a:ext cx="7347540" cy="954107"/>
          </a:xfrm>
          <a:prstGeom prst="rect">
            <a:avLst/>
          </a:prstGeom>
          <a:noFill/>
        </p:spPr>
        <p:txBody>
          <a:bodyPr wrap="square" rtlCol="0">
            <a:spAutoFit/>
          </a:bodyPr>
          <a:lstStyle/>
          <a:p>
            <a:pPr algn="just"/>
            <a:r>
              <a:rPr lang="en-US" sz="2800" b="1" dirty="0" smtClean="0">
                <a:solidFill>
                  <a:srgbClr val="FF0000"/>
                </a:solidFill>
                <a:latin typeface="Times New Roman" panose="02020603050405020304" pitchFamily="18" charset="0"/>
                <a:cs typeface="Times New Roman" panose="02020603050405020304" pitchFamily="18" charset="0"/>
              </a:rPr>
              <a:t>- </a:t>
            </a:r>
            <a:r>
              <a:rPr lang="vi-VN" sz="2800" b="1" dirty="0" smtClean="0">
                <a:solidFill>
                  <a:srgbClr val="FF0000"/>
                </a:solidFill>
                <a:latin typeface="Times New Roman" panose="02020603050405020304" pitchFamily="18" charset="0"/>
                <a:cs typeface="Times New Roman" panose="02020603050405020304" pitchFamily="18" charset="0"/>
              </a:rPr>
              <a:t>Khi </a:t>
            </a:r>
            <a:r>
              <a:rPr lang="vi-VN" sz="2800" b="1" dirty="0">
                <a:solidFill>
                  <a:srgbClr val="FF0000"/>
                </a:solidFill>
                <a:latin typeface="Times New Roman" panose="02020603050405020304" pitchFamily="18" charset="0"/>
                <a:cs typeface="Times New Roman" panose="02020603050405020304" pitchFamily="18" charset="0"/>
              </a:rPr>
              <a:t>bị dẫn đến trước mặt nhà vua thái độ của cậu bé như thế nào?</a:t>
            </a:r>
          </a:p>
        </p:txBody>
      </p:sp>
      <p:sp>
        <p:nvSpPr>
          <p:cNvPr id="6" name="Rectangle 5">
            <a:extLst>
              <a:ext uri="{FF2B5EF4-FFF2-40B4-BE49-F238E27FC236}">
                <a16:creationId xmlns:a16="http://schemas.microsoft.com/office/drawing/2014/main" xmlns="" id="{C10533E0-4686-4C4D-BF49-EE01674677EC}"/>
              </a:ext>
            </a:extLst>
          </p:cNvPr>
          <p:cNvSpPr/>
          <p:nvPr/>
        </p:nvSpPr>
        <p:spPr>
          <a:xfrm>
            <a:off x="542781" y="1456927"/>
            <a:ext cx="8181910" cy="954107"/>
          </a:xfrm>
          <a:prstGeom prst="rect">
            <a:avLst/>
          </a:prstGeom>
        </p:spPr>
        <p:txBody>
          <a:bodyPr wrap="square">
            <a:spAutoFit/>
          </a:bodyPr>
          <a:lstStyle/>
          <a:p>
            <a:pPr>
              <a:defRPr/>
            </a:pPr>
            <a:r>
              <a:rPr lang="vi-VN" sz="2800" b="1" kern="0" dirty="0">
                <a:solidFill>
                  <a:srgbClr val="FF0000"/>
                </a:solidFill>
                <a:latin typeface="Times New Roman" panose="02020603050405020304" pitchFamily="18" charset="0"/>
                <a:cs typeface="Times New Roman" panose="02020603050405020304" pitchFamily="18" charset="0"/>
              </a:rPr>
              <a:t> </a:t>
            </a:r>
            <a:r>
              <a:rPr lang="en-US" sz="2800" b="1" kern="0" dirty="0" smtClean="0">
                <a:solidFill>
                  <a:srgbClr val="FF0000"/>
                </a:solidFill>
                <a:latin typeface="Times New Roman" panose="02020603050405020304" pitchFamily="18" charset="0"/>
                <a:cs typeface="Times New Roman" panose="02020603050405020304" pitchFamily="18" charset="0"/>
              </a:rPr>
              <a:t>- </a:t>
            </a:r>
            <a:r>
              <a:rPr lang="vi-VN" sz="2800" b="1" kern="0" dirty="0" smtClean="0">
                <a:solidFill>
                  <a:srgbClr val="FF0000"/>
                </a:solidFill>
                <a:latin typeface="Times New Roman" panose="02020603050405020304" pitchFamily="18" charset="0"/>
                <a:cs typeface="Times New Roman" panose="02020603050405020304" pitchFamily="18" charset="0"/>
              </a:rPr>
              <a:t>Nhà </a:t>
            </a:r>
            <a:r>
              <a:rPr lang="vi-VN" sz="2800" b="1" kern="0" dirty="0">
                <a:solidFill>
                  <a:srgbClr val="FF0000"/>
                </a:solidFill>
                <a:latin typeface="Times New Roman" panose="02020603050405020304" pitchFamily="18" charset="0"/>
                <a:cs typeface="Times New Roman" panose="02020603050405020304" pitchFamily="18" charset="0"/>
              </a:rPr>
              <a:t>vua </a:t>
            </a:r>
            <a:r>
              <a:rPr lang="vi-VN" sz="2800" b="1" kern="0" dirty="0" smtClean="0">
                <a:solidFill>
                  <a:srgbClr val="FF0000"/>
                </a:solidFill>
                <a:latin typeface="Times New Roman" panose="02020603050405020304" pitchFamily="18" charset="0"/>
                <a:cs typeface="Times New Roman" panose="02020603050405020304" pitchFamily="18" charset="0"/>
              </a:rPr>
              <a:t>đã </a:t>
            </a:r>
            <a:r>
              <a:rPr lang="vi-VN" sz="2800" b="1" kern="0" dirty="0">
                <a:solidFill>
                  <a:srgbClr val="FF0000"/>
                </a:solidFill>
                <a:latin typeface="Times New Roman" panose="02020603050405020304" pitchFamily="18" charset="0"/>
                <a:cs typeface="Times New Roman" panose="02020603050405020304" pitchFamily="18" charset="0"/>
              </a:rPr>
              <a:t>làm gì khi nghe cậu bé xưng là học trò? </a:t>
            </a:r>
            <a:endParaRPr lang="en-US" sz="2800" kern="0" dirty="0">
              <a:solidFill>
                <a:sysClr val="windowText" lastClr="000000"/>
              </a:solidFill>
            </a:endParaRPr>
          </a:p>
        </p:txBody>
      </p:sp>
    </p:spTree>
    <p:extLst>
      <p:ext uri="{BB962C8B-B14F-4D97-AF65-F5344CB8AC3E}">
        <p14:creationId xmlns:p14="http://schemas.microsoft.com/office/powerpoint/2010/main" val="130198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xit" presetSubtype="21" fill="hold" grpId="1" nodeType="clickEffect">
                                  <p:stCondLst>
                                    <p:cond delay="0"/>
                                  </p:stCondLst>
                                  <p:childTnLst>
                                    <p:animEffect transition="out" filter="barn(inVertical)">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16" presetClass="exit" presetSubtype="21" fill="hold" grpId="1" nodeType="withEffect">
                                  <p:stCondLst>
                                    <p:cond delay="0"/>
                                  </p:stCondLst>
                                  <p:childTnLst>
                                    <p:animEffect transition="out" filter="barn(inVertical)">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16" presetClass="exit" presetSubtype="21" fill="hold" grpId="1" nodeType="withEffect">
                                  <p:stCondLst>
                                    <p:cond delay="0"/>
                                  </p:stCondLst>
                                  <p:childTnLst>
                                    <p:animEffect transition="out" filter="barn(inVertical)">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13" grpId="0" animBg="1"/>
      <p:bldP spid="13" grpId="1" animBg="1"/>
      <p:bldP spid="2" grpId="0"/>
      <p:bldP spid="2" grpId="1"/>
      <p:bldP spid="3" grpId="0"/>
      <p:bldP spid="3" grpId="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 y="77020"/>
            <a:ext cx="9144000" cy="6858000"/>
          </a:xfrm>
          <a:prstGeom prst="rect">
            <a:avLst/>
          </a:prstGeom>
        </p:spPr>
      </p:pic>
      <p:sp>
        <p:nvSpPr>
          <p:cNvPr id="4" name="Rectangle 3">
            <a:extLst>
              <a:ext uri="{FF2B5EF4-FFF2-40B4-BE49-F238E27FC236}">
                <a16:creationId xmlns:a16="http://schemas.microsoft.com/office/drawing/2014/main" xmlns="" id="{5F1AFD31-BD6A-4017-9A31-7F8D167ABF38}"/>
              </a:ext>
            </a:extLst>
          </p:cNvPr>
          <p:cNvSpPr/>
          <p:nvPr/>
        </p:nvSpPr>
        <p:spPr>
          <a:xfrm>
            <a:off x="659253" y="513687"/>
            <a:ext cx="5557868" cy="523220"/>
          </a:xfrm>
          <a:prstGeom prst="rect">
            <a:avLst/>
          </a:prstGeom>
        </p:spPr>
        <p:txBody>
          <a:bodyPr wrap="none">
            <a:spAutoFit/>
          </a:bodyPr>
          <a:lstStyle/>
          <a:p>
            <a:pPr lvl="0" algn="just"/>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 </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Vì sao vua bắt Cao Bá Quát đối?</a:t>
            </a:r>
            <a:endParaRPr lang="en-US" sz="2800" b="1" dirty="0">
              <a:solidFill>
                <a:srgbClr val="FF0000"/>
              </a:solidFill>
              <a:latin typeface=".VnTime"/>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B748B9B0-8D8D-49E2-AE7A-8D2647783EBB}"/>
              </a:ext>
            </a:extLst>
          </p:cNvPr>
          <p:cNvSpPr/>
          <p:nvPr/>
        </p:nvSpPr>
        <p:spPr>
          <a:xfrm>
            <a:off x="475459" y="1164887"/>
            <a:ext cx="8509919" cy="954107"/>
          </a:xfrm>
          <a:prstGeom prst="rect">
            <a:avLst/>
          </a:prstGeom>
        </p:spPr>
        <p:txBody>
          <a:bodyPr wrap="square">
            <a:spAutoFit/>
          </a:bodyPr>
          <a:lstStyle/>
          <a:p>
            <a:pPr>
              <a:defRPr/>
            </a:pPr>
            <a:r>
              <a:rPr lang="en-US" sz="2800" b="1" i="1" kern="0" dirty="0" err="1">
                <a:solidFill>
                  <a:srgbClr val="0000FF"/>
                </a:solidFill>
                <a:latin typeface="Times New Roman" panose="02020603050405020304" pitchFamily="18" charset="0"/>
              </a:rPr>
              <a:t>Vì</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vua</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thấy</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cậu</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bé</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tự</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xưng</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là</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học</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trò</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nên</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muốn</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thử</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tài</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cậu</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cho</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cậu</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có</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cơ</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hội</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để</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chuộc</a:t>
            </a:r>
            <a:r>
              <a:rPr lang="en-US" sz="2800" b="1" i="1" kern="0" dirty="0">
                <a:solidFill>
                  <a:srgbClr val="0000FF"/>
                </a:solidFill>
                <a:latin typeface="Times New Roman" panose="02020603050405020304" pitchFamily="18" charset="0"/>
              </a:rPr>
              <a:t> </a:t>
            </a:r>
            <a:r>
              <a:rPr lang="en-US" sz="2800" b="1" i="1" kern="0" dirty="0" err="1">
                <a:solidFill>
                  <a:srgbClr val="0000FF"/>
                </a:solidFill>
                <a:latin typeface="Times New Roman" panose="02020603050405020304" pitchFamily="18" charset="0"/>
              </a:rPr>
              <a:t>tội</a:t>
            </a:r>
            <a:r>
              <a:rPr lang="en-US" sz="2800" b="1" i="1" kern="0" dirty="0">
                <a:solidFill>
                  <a:srgbClr val="0000FF"/>
                </a:solidFill>
                <a:latin typeface="Times New Roman" panose="02020603050405020304" pitchFamily="18" charset="0"/>
              </a:rPr>
              <a:t>.</a:t>
            </a:r>
            <a:endParaRPr lang="en-US" sz="2800" b="1" i="1" kern="0" dirty="0">
              <a:solidFill>
                <a:srgbClr val="0000FF"/>
              </a:solidFill>
            </a:endParaRPr>
          </a:p>
        </p:txBody>
      </p:sp>
      <p:pic>
        <p:nvPicPr>
          <p:cNvPr id="6" name="Picture 5">
            <a:extLst>
              <a:ext uri="{FF2B5EF4-FFF2-40B4-BE49-F238E27FC236}">
                <a16:creationId xmlns:a16="http://schemas.microsoft.com/office/drawing/2014/main" xmlns="" id="{02676D96-5765-4CDA-ABED-D1D4EFBD7D7F}"/>
              </a:ext>
            </a:extLst>
          </p:cNvPr>
          <p:cNvPicPr>
            <a:picLocks noChangeAspect="1"/>
          </p:cNvPicPr>
          <p:nvPr/>
        </p:nvPicPr>
        <p:blipFill>
          <a:blip r:embed="rId3"/>
          <a:stretch>
            <a:fillRect/>
          </a:stretch>
        </p:blipFill>
        <p:spPr>
          <a:xfrm>
            <a:off x="2091847" y="2584322"/>
            <a:ext cx="5060515" cy="3917981"/>
          </a:xfrm>
          <a:prstGeom prst="rect">
            <a:avLst/>
          </a:prstGeom>
        </p:spPr>
      </p:pic>
      <p:sp>
        <p:nvSpPr>
          <p:cNvPr id="8" name="Rectangle 7">
            <a:extLst>
              <a:ext uri="{FF2B5EF4-FFF2-40B4-BE49-F238E27FC236}">
                <a16:creationId xmlns:a16="http://schemas.microsoft.com/office/drawing/2014/main" xmlns="" id="{C00A3135-234C-47C5-A687-28BDDF3B58CC}"/>
              </a:ext>
            </a:extLst>
          </p:cNvPr>
          <p:cNvSpPr/>
          <p:nvPr/>
        </p:nvSpPr>
        <p:spPr>
          <a:xfrm>
            <a:off x="768631" y="1630181"/>
            <a:ext cx="8611785" cy="954107"/>
          </a:xfrm>
          <a:prstGeom prst="rect">
            <a:avLst/>
          </a:prstGeom>
        </p:spPr>
        <p:txBody>
          <a:bodyPr wrap="square">
            <a:spAutoFit/>
          </a:bodyPr>
          <a:lstStyle/>
          <a:p>
            <a:r>
              <a:rPr lang="nl-NL" sz="2800" b="1" dirty="0">
                <a:solidFill>
                  <a:srgbClr val="0000FF"/>
                </a:solidFill>
                <a:latin typeface="Times New Roman" panose="02020603050405020304" pitchFamily="18" charset="0"/>
                <a:ea typeface="Times New Roman" panose="02020603050405020304" pitchFamily="18" charset="0"/>
              </a:rPr>
              <a:t>Vua ra vế đối</a:t>
            </a:r>
            <a:r>
              <a:rPr lang="vi-VN" sz="2800" b="1" dirty="0">
                <a:solidFill>
                  <a:srgbClr val="0000FF"/>
                </a:solidFill>
                <a:latin typeface="Times New Roman" panose="02020603050405020304" pitchFamily="18" charset="0"/>
                <a:ea typeface="Times New Roman" panose="02020603050405020304" pitchFamily="18" charset="0"/>
              </a:rPr>
              <a:t>:</a:t>
            </a:r>
          </a:p>
          <a:p>
            <a:r>
              <a:rPr lang="nl-NL" sz="2800" dirty="0">
                <a:solidFill>
                  <a:srgbClr val="0000FF"/>
                </a:solidFill>
                <a:latin typeface="Times New Roman" panose="02020603050405020304" pitchFamily="18" charset="0"/>
                <a:ea typeface="Times New Roman" panose="02020603050405020304" pitchFamily="18" charset="0"/>
              </a:rPr>
              <a:t> </a:t>
            </a:r>
            <a:r>
              <a:rPr lang="vi-VN" sz="2800" dirty="0">
                <a:solidFill>
                  <a:srgbClr val="0000FF"/>
                </a:solidFill>
                <a:latin typeface="Times New Roman" panose="02020603050405020304" pitchFamily="18" charset="0"/>
                <a:ea typeface="Times New Roman" panose="02020603050405020304" pitchFamily="18" charset="0"/>
              </a:rPr>
              <a:t>  </a:t>
            </a:r>
            <a:r>
              <a:rPr lang="en-US" sz="2800" dirty="0">
                <a:solidFill>
                  <a:srgbClr val="0000FF"/>
                </a:solidFill>
                <a:latin typeface="Times New Roman" panose="02020603050405020304" pitchFamily="18" charset="0"/>
                <a:ea typeface="Times New Roman" panose="02020603050405020304" pitchFamily="18" charset="0"/>
              </a:rPr>
              <a:t>    </a:t>
            </a:r>
            <a:r>
              <a:rPr lang="nl-NL" sz="2800" b="1" i="1" dirty="0">
                <a:solidFill>
                  <a:srgbClr val="0000FF"/>
                </a:solidFill>
                <a:latin typeface="Times New Roman" panose="02020603050405020304" pitchFamily="18" charset="0"/>
                <a:ea typeface="Times New Roman" panose="02020603050405020304" pitchFamily="18" charset="0"/>
              </a:rPr>
              <a:t>Nước trong leo lẻo cá đớp cá.</a:t>
            </a:r>
            <a:endParaRPr lang="vi-VN" sz="2800" b="1" dirty="0">
              <a:solidFill>
                <a:srgbClr val="0000FF"/>
              </a:solidFill>
            </a:endParaRPr>
          </a:p>
        </p:txBody>
      </p:sp>
      <p:sp>
        <p:nvSpPr>
          <p:cNvPr id="9" name="Rectangle 8">
            <a:extLst>
              <a:ext uri="{FF2B5EF4-FFF2-40B4-BE49-F238E27FC236}">
                <a16:creationId xmlns:a16="http://schemas.microsoft.com/office/drawing/2014/main" xmlns="" id="{1C1A39EB-6131-4252-ACF4-0575BDC9F213}"/>
              </a:ext>
            </a:extLst>
          </p:cNvPr>
          <p:cNvSpPr/>
          <p:nvPr/>
        </p:nvSpPr>
        <p:spPr>
          <a:xfrm>
            <a:off x="659253" y="487747"/>
            <a:ext cx="3817712" cy="523220"/>
          </a:xfrm>
          <a:prstGeom prst="rect">
            <a:avLst/>
          </a:prstGeom>
        </p:spPr>
        <p:txBody>
          <a:bodyPr wrap="none">
            <a:spAutoFit/>
          </a:bodyPr>
          <a:lstStyle/>
          <a:p>
            <a:pPr algn="just"/>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nl-NL"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Vua ra vế đối thế nào?</a:t>
            </a:r>
            <a:endParaRPr lang="en-US" sz="2800" b="1" dirty="0">
              <a:solidFill>
                <a:srgbClr val="FF0000"/>
              </a:solidFill>
              <a:latin typeface=".VnTime"/>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4E609A2C-ADBA-4A75-8C7E-1C8AEFED7BD9}"/>
              </a:ext>
            </a:extLst>
          </p:cNvPr>
          <p:cNvSpPr txBox="1"/>
          <p:nvPr/>
        </p:nvSpPr>
        <p:spPr>
          <a:xfrm>
            <a:off x="316837" y="465328"/>
            <a:ext cx="8500636" cy="954107"/>
          </a:xfrm>
          <a:prstGeom prst="rect">
            <a:avLst/>
          </a:prstGeom>
          <a:noFill/>
        </p:spPr>
        <p:txBody>
          <a:bodyPr wrap="square" rtlCol="0">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smtClean="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Vì sao nhà vua đưa ra vế đối: “</a:t>
            </a:r>
            <a:r>
              <a:rPr lang="nl-NL"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 trong leo lẻo cá đớp cá</a:t>
            </a:r>
            <a:r>
              <a:rPr lang="vi-VN"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76711402-05FA-4E33-BBD2-B26EA1DFFFE5}"/>
              </a:ext>
            </a:extLst>
          </p:cNvPr>
          <p:cNvSpPr/>
          <p:nvPr/>
        </p:nvSpPr>
        <p:spPr>
          <a:xfrm>
            <a:off x="438336" y="1419435"/>
            <a:ext cx="8584163" cy="954107"/>
          </a:xfrm>
          <a:prstGeom prst="rect">
            <a:avLst/>
          </a:prstGeom>
        </p:spPr>
        <p:txBody>
          <a:bodyPr wrap="square">
            <a:spAutoFit/>
          </a:bodyPr>
          <a:lstStyle/>
          <a:p>
            <a:pPr algn="just"/>
            <a:r>
              <a:rPr lang="vi-VN" sz="2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Vì </a:t>
            </a:r>
            <a:r>
              <a:rPr lang="vi-VN" sz="2800" b="1" i="1" dirty="0">
                <a:solidFill>
                  <a:srgbClr val="0000FF"/>
                </a:solidFill>
                <a:latin typeface="Times New Roman" panose="02020603050405020304" pitchFamily="18" charset="0"/>
                <a:cs typeface="Times New Roman" panose="02020603050405020304" pitchFamily="18" charset="0"/>
              </a:rPr>
              <a:t>nhìn thấy trên mặt hồ lúc đó có đàn cá đang đuổi nhau, vua tức cảnh đọc vế đối</a:t>
            </a:r>
            <a:r>
              <a:rPr lang="vi-VN" sz="2800" i="1" dirty="0">
                <a:solidFill>
                  <a:srgbClr val="0000FF"/>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xmlns="" id="{2A3DB4B6-0922-479E-962C-B18D035D3610}"/>
              </a:ext>
            </a:extLst>
          </p:cNvPr>
          <p:cNvSpPr/>
          <p:nvPr/>
        </p:nvSpPr>
        <p:spPr>
          <a:xfrm flipH="1">
            <a:off x="316837" y="298243"/>
            <a:ext cx="8866909" cy="954107"/>
          </a:xfrm>
          <a:prstGeom prst="rect">
            <a:avLst/>
          </a:prstGeom>
        </p:spPr>
        <p:txBody>
          <a:bodyPr wrap="square">
            <a:spAutoFit/>
          </a:bodyPr>
          <a:lstStyle/>
          <a:p>
            <a:pPr lvl="0"/>
            <a:r>
              <a:rPr lang="en-US" sz="2800" b="1" dirty="0">
                <a:solidFill>
                  <a:srgbClr val="FF0000"/>
                </a:solidFill>
                <a:latin typeface="Times New Roman" panose="02020603050405020304" pitchFamily="18" charset="0"/>
              </a:rPr>
              <a:t>-</a:t>
            </a:r>
            <a:r>
              <a:rPr lang="en-US" sz="2800" b="1" dirty="0" smtClean="0">
                <a:solidFill>
                  <a:srgbClr val="FF0000"/>
                </a:solidFill>
                <a:latin typeface="Times New Roman" panose="02020603050405020304" pitchFamily="18" charset="0"/>
              </a:rPr>
              <a:t> </a:t>
            </a:r>
            <a:r>
              <a:rPr lang="vi-VN" sz="2800" b="1" dirty="0">
                <a:solidFill>
                  <a:srgbClr val="FF0000"/>
                </a:solidFill>
                <a:latin typeface="Times New Roman" panose="02020603050405020304" pitchFamily="18" charset="0"/>
              </a:rPr>
              <a:t>Theo em khi nghe xong vế đối của Vua,  cậu bé có gặp khó khăn gì không?</a:t>
            </a:r>
          </a:p>
        </p:txBody>
      </p:sp>
      <p:sp>
        <p:nvSpPr>
          <p:cNvPr id="13" name="Rectangle 12">
            <a:extLst>
              <a:ext uri="{FF2B5EF4-FFF2-40B4-BE49-F238E27FC236}">
                <a16:creationId xmlns:a16="http://schemas.microsoft.com/office/drawing/2014/main" xmlns="" id="{C5AE2333-FF16-4F72-B429-B0B9C7A9B26C}"/>
              </a:ext>
            </a:extLst>
          </p:cNvPr>
          <p:cNvSpPr/>
          <p:nvPr/>
        </p:nvSpPr>
        <p:spPr>
          <a:xfrm>
            <a:off x="513507" y="1451248"/>
            <a:ext cx="8866909" cy="954107"/>
          </a:xfrm>
          <a:prstGeom prst="rect">
            <a:avLst/>
          </a:prstGeom>
        </p:spPr>
        <p:txBody>
          <a:bodyPr wrap="square">
            <a:spAutoFit/>
          </a:bodyPr>
          <a:lstStyle/>
          <a:p>
            <a:pPr>
              <a:defRPr/>
            </a:pPr>
            <a:r>
              <a:rPr lang="en-US" sz="2800" b="1" i="1" kern="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kern="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 Cậu bé không cần nghĩ ngợi lâu la gì liền đối lại luôn.</a:t>
            </a:r>
            <a:endParaRPr lang="en-US" sz="2800" b="1" i="1" kern="0" dirty="0">
              <a:solidFill>
                <a:srgbClr val="0000FF"/>
              </a:solidFill>
            </a:endParaRPr>
          </a:p>
        </p:txBody>
      </p:sp>
    </p:spTree>
    <p:extLst>
      <p:ext uri="{BB962C8B-B14F-4D97-AF65-F5344CB8AC3E}">
        <p14:creationId xmlns:p14="http://schemas.microsoft.com/office/powerpoint/2010/main" val="216972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16" presetClass="exit" presetSubtype="21" fill="hold" grpId="1" nodeType="withEffect">
                                  <p:stCondLst>
                                    <p:cond delay="0"/>
                                  </p:stCondLst>
                                  <p:childTnLst>
                                    <p:animEffect transition="out" filter="barn(inVertical)">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xit" presetSubtype="21" fill="hold" grpId="1" nodeType="clickEffect">
                                  <p:stCondLst>
                                    <p:cond delay="0"/>
                                  </p:stCondLst>
                                  <p:childTnLst>
                                    <p:animEffect transition="out" filter="barn(inVertical)">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par>
                                <p:cTn id="41" presetID="16" presetClass="exit" presetSubtype="21" fill="hold" grpId="1" nodeType="withEffect">
                                  <p:stCondLst>
                                    <p:cond delay="0"/>
                                  </p:stCondLst>
                                  <p:childTnLst>
                                    <p:animEffect transition="out" filter="barn(inVertical)">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arn(inVertical)">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xit" presetSubtype="21" fill="hold" grpId="1" nodeType="clickEffect">
                                  <p:stCondLst>
                                    <p:cond delay="0"/>
                                  </p:stCondLst>
                                  <p:childTnLst>
                                    <p:animEffect transition="out" filter="barn(inVertical)">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par>
                                <p:cTn id="59" presetID="16" presetClass="exit" presetSubtype="21" fill="hold" grpId="1" nodeType="withEffect">
                                  <p:stCondLst>
                                    <p:cond delay="0"/>
                                  </p:stCondLst>
                                  <p:childTnLst>
                                    <p:animEffect transition="out" filter="barn(inVertical)">
                                      <p:cBhvr>
                                        <p:cTn id="60" dur="500"/>
                                        <p:tgtEl>
                                          <p:spTgt spid="11"/>
                                        </p:tgtEl>
                                      </p:cBhvr>
                                    </p:animEffect>
                                    <p:set>
                                      <p:cBhvr>
                                        <p:cTn id="61" dur="1" fill="hold">
                                          <p:stCondLst>
                                            <p:cond delay="499"/>
                                          </p:stCondLst>
                                        </p:cTn>
                                        <p:tgtEl>
                                          <p:spTgt spid="1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barn(inVertical)">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barn(inVertical)">
                                      <p:cBhvr>
                                        <p:cTn id="7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8" grpId="0"/>
      <p:bldP spid="8" grpId="1"/>
      <p:bldP spid="9" grpId="0"/>
      <p:bldP spid="9" grpId="1"/>
      <p:bldP spid="10" grpId="0"/>
      <p:bldP spid="10" grpId="1"/>
      <p:bldP spid="11" grpId="0"/>
      <p:bldP spid="11" grpId="1"/>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202"/>
            <a:ext cx="9144000" cy="6858000"/>
          </a:xfrm>
          <a:prstGeom prst="rect">
            <a:avLst/>
          </a:prstGeom>
        </p:spPr>
      </p:pic>
      <p:pic>
        <p:nvPicPr>
          <p:cNvPr id="7170" name="Picture 2" descr="Thinking in a Foreign Language Made Easy | FluentU Language Learning">
            <a:extLst>
              <a:ext uri="{FF2B5EF4-FFF2-40B4-BE49-F238E27FC236}">
                <a16:creationId xmlns:a16="http://schemas.microsoft.com/office/drawing/2014/main" xmlns="" id="{40C6EB3C-9AC7-4EF9-968C-8FFA4241E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83673" y="3565973"/>
            <a:ext cx="3797877" cy="31718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8969FA33-CA2E-4D00-82C8-D7CA536FDE0C}"/>
              </a:ext>
            </a:extLst>
          </p:cNvPr>
          <p:cNvSpPr/>
          <p:nvPr/>
        </p:nvSpPr>
        <p:spPr>
          <a:xfrm>
            <a:off x="503355" y="219852"/>
            <a:ext cx="5679760" cy="523220"/>
          </a:xfrm>
          <a:prstGeom prst="rect">
            <a:avLst/>
          </a:prstGeom>
        </p:spPr>
        <p:txBody>
          <a:bodyPr wrap="none">
            <a:spAutoFit/>
          </a:bodyPr>
          <a:lstStyle/>
          <a:p>
            <a:pPr algn="just"/>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 </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Cao Bá Quát</a:t>
            </a: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đối lại như </a:t>
            </a: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thế nào?</a:t>
            </a:r>
            <a:endParaRPr lang="en-US" sz="2800" b="1" dirty="0">
              <a:solidFill>
                <a:srgbClr val="FF0000"/>
              </a:solidFill>
              <a:latin typeface=".VnTime"/>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9872F08C-C7F8-4A0E-B1B0-9135D156776D}"/>
              </a:ext>
            </a:extLst>
          </p:cNvPr>
          <p:cNvSpPr/>
          <p:nvPr/>
        </p:nvSpPr>
        <p:spPr>
          <a:xfrm>
            <a:off x="772997" y="1083126"/>
            <a:ext cx="6786923" cy="954107"/>
          </a:xfrm>
          <a:prstGeom prst="rect">
            <a:avLst/>
          </a:prstGeom>
        </p:spPr>
        <p:txBody>
          <a:bodyPr wrap="none">
            <a:spAutoFit/>
          </a:bodyPr>
          <a:lstStyle/>
          <a:p>
            <a:pPr algn="just"/>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vi-VN"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Cao Bá Quát</a:t>
            </a:r>
            <a:r>
              <a:rPr lang="nl-NL"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đối lại:</a:t>
            </a:r>
          </a:p>
          <a:p>
            <a:pPr algn="just"/>
            <a:r>
              <a:rPr lang="vi-VN" sz="2800" i="1" dirty="0">
                <a:solidFill>
                  <a:srgbClr val="0000FF"/>
                </a:solidFill>
                <a:latin typeface="Times New Roman" panose="02020603050405020304" pitchFamily="18" charset="0"/>
                <a:cs typeface="Times New Roman" panose="02020603050405020304" pitchFamily="18" charset="0"/>
              </a:rPr>
              <a:t>    </a:t>
            </a:r>
            <a:r>
              <a:rPr lang="vi-VN" sz="2800" b="1" i="1" dirty="0">
                <a:solidFill>
                  <a:srgbClr val="0000FF"/>
                </a:solidFill>
                <a:latin typeface="Times New Roman" panose="02020603050405020304" pitchFamily="18" charset="0"/>
                <a:cs typeface="Times New Roman" panose="02020603050405020304" pitchFamily="18" charset="0"/>
              </a:rPr>
              <a:t>Trời nắng chang chang người trói người.</a:t>
            </a:r>
            <a:r>
              <a:rPr lang="vi-VN"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41E1FBC6-D509-4D99-A2DC-97DB8ED028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89887"/>
            <a:ext cx="9144000" cy="3777983"/>
          </a:xfrm>
          <a:prstGeom prst="rect">
            <a:avLst/>
          </a:prstGeom>
        </p:spPr>
      </p:pic>
    </p:spTree>
    <p:extLst>
      <p:ext uri="{BB962C8B-B14F-4D97-AF65-F5344CB8AC3E}">
        <p14:creationId xmlns:p14="http://schemas.microsoft.com/office/powerpoint/2010/main" val="2520154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hought Bubble: Cloud 3">
            <a:extLst>
              <a:ext uri="{FF2B5EF4-FFF2-40B4-BE49-F238E27FC236}">
                <a16:creationId xmlns:a16="http://schemas.microsoft.com/office/drawing/2014/main" xmlns="" id="{B49B4D44-D4C7-43B6-B060-AD2FC2DC52DD}"/>
              </a:ext>
            </a:extLst>
          </p:cNvPr>
          <p:cNvSpPr/>
          <p:nvPr/>
        </p:nvSpPr>
        <p:spPr>
          <a:xfrm>
            <a:off x="1622616" y="303033"/>
            <a:ext cx="6864929" cy="1411158"/>
          </a:xfrm>
          <a:prstGeom prst="cloudCallout">
            <a:avLst>
              <a:gd name="adj1" fmla="val -29406"/>
              <a:gd name="adj2" fmla="val 75755"/>
            </a:avLst>
          </a:prstGeom>
          <a:solidFill>
            <a:sysClr val="window" lastClr="FFFFFF"/>
          </a:solidFill>
          <a:ln w="25400" cap="flat" cmpd="sng" algn="ctr">
            <a:solidFill>
              <a:srgbClr val="8064A2"/>
            </a:solidFill>
            <a:prstDash val="solid"/>
          </a:ln>
          <a:effectLst/>
        </p:spPr>
        <p:txBody>
          <a:bodyPr rtlCol="0" anchor="ctr"/>
          <a:lstStyle/>
          <a:p>
            <a:pPr>
              <a:defRPr/>
            </a:pPr>
            <a:r>
              <a:rPr lang="en-US" sz="3200" b="1" kern="0" dirty="0">
                <a:solidFill>
                  <a:srgbClr val="FF0000"/>
                </a:solidFill>
                <a:latin typeface="Times New Roman" panose="02020603050405020304" pitchFamily="18" charset="0"/>
                <a:ea typeface="Times New Roman" panose="02020603050405020304" pitchFamily="18" charset="0"/>
              </a:rPr>
              <a:t>* </a:t>
            </a:r>
            <a:r>
              <a:rPr lang="vi-VN" sz="3200" b="1" kern="0" dirty="0">
                <a:solidFill>
                  <a:srgbClr val="FF0000"/>
                </a:solidFill>
                <a:latin typeface="Times New Roman" panose="02020603050405020304" pitchFamily="18" charset="0"/>
                <a:ea typeface="Times New Roman" panose="02020603050405020304" pitchFamily="18" charset="0"/>
              </a:rPr>
              <a:t>Khi cậu bé đối lại thì nhà vua đã làm gì?</a:t>
            </a:r>
            <a:endParaRPr lang="vi-VN" sz="3200" b="1" kern="0" dirty="0">
              <a:solidFill>
                <a:srgbClr val="FF0000"/>
              </a:solidFill>
              <a:latin typeface="Arial" panose="020B0604020202020204" pitchFamily="34" charset="0"/>
            </a:endParaRPr>
          </a:p>
        </p:txBody>
      </p:sp>
      <p:sp>
        <p:nvSpPr>
          <p:cNvPr id="5" name="TextBox 4">
            <a:extLst>
              <a:ext uri="{FF2B5EF4-FFF2-40B4-BE49-F238E27FC236}">
                <a16:creationId xmlns:a16="http://schemas.microsoft.com/office/drawing/2014/main" xmlns="" id="{47ADED0E-FF3C-4B78-950F-0A3832BDA4C8}"/>
              </a:ext>
            </a:extLst>
          </p:cNvPr>
          <p:cNvSpPr txBox="1"/>
          <p:nvPr/>
        </p:nvSpPr>
        <p:spPr>
          <a:xfrm>
            <a:off x="110198" y="2137178"/>
            <a:ext cx="4592432" cy="1569660"/>
          </a:xfrm>
          <a:prstGeom prst="rect">
            <a:avLst/>
          </a:prstGeom>
          <a:noFill/>
        </p:spPr>
        <p:txBody>
          <a:bodyPr wrap="square" rtlCol="0">
            <a:spAutoFit/>
          </a:bodyPr>
          <a:lstStyle/>
          <a:p>
            <a:pPr algn="just">
              <a:defRPr/>
            </a:pPr>
            <a:r>
              <a:rPr lang="en-US" sz="3200" b="1" i="1" kern="0" dirty="0">
                <a:solidFill>
                  <a:srgbClr val="0000FF"/>
                </a:solidFill>
                <a:latin typeface="Times New Roman" panose="02020603050405020304" pitchFamily="18" charset="0"/>
                <a:ea typeface="Times New Roman" panose="02020603050405020304" pitchFamily="18" charset="0"/>
                <a:sym typeface="Wingdings" panose="05000000000000000000" pitchFamily="2" charset="2"/>
              </a:rPr>
              <a:t>-</a:t>
            </a:r>
            <a:r>
              <a:rPr lang="vi-VN" sz="3200" b="1" i="1" kern="0" dirty="0">
                <a:solidFill>
                  <a:srgbClr val="0000FF"/>
                </a:solidFill>
                <a:latin typeface="Times New Roman" panose="02020603050405020304" pitchFamily="18" charset="0"/>
                <a:ea typeface="Times New Roman" panose="02020603050405020304" pitchFamily="18" charset="0"/>
                <a:sym typeface="Wingdings" panose="05000000000000000000" pitchFamily="2" charset="2"/>
              </a:rPr>
              <a:t> </a:t>
            </a:r>
            <a:r>
              <a:rPr lang="vi-VN" sz="3200" b="1" i="1" kern="0" dirty="0">
                <a:solidFill>
                  <a:srgbClr val="0000FF"/>
                </a:solidFill>
                <a:latin typeface="Times New Roman" panose="02020603050405020304" pitchFamily="18" charset="0"/>
                <a:ea typeface="Times New Roman" panose="02020603050405020304" pitchFamily="18" charset="0"/>
              </a:rPr>
              <a:t>Nhà vua nguôi giận, truyền lệnh cởi trói, tha cho cậu bé.</a:t>
            </a:r>
            <a:endParaRPr lang="vi-VN" sz="3200" b="1" i="1" kern="0" dirty="0">
              <a:solidFill>
                <a:srgbClr val="0000FF"/>
              </a:solidFill>
            </a:endParaRPr>
          </a:p>
        </p:txBody>
      </p:sp>
      <p:pic>
        <p:nvPicPr>
          <p:cNvPr id="6" name="Picture 5">
            <a:extLst>
              <a:ext uri="{FF2B5EF4-FFF2-40B4-BE49-F238E27FC236}">
                <a16:creationId xmlns:a16="http://schemas.microsoft.com/office/drawing/2014/main" xmlns="" id="{C0DADFA9-D8A3-4327-885A-A401F351EDB6}"/>
              </a:ext>
            </a:extLst>
          </p:cNvPr>
          <p:cNvPicPr>
            <a:picLocks noChangeAspect="1"/>
          </p:cNvPicPr>
          <p:nvPr/>
        </p:nvPicPr>
        <p:blipFill>
          <a:blip r:embed="rId3"/>
          <a:stretch>
            <a:fillRect/>
          </a:stretch>
        </p:blipFill>
        <p:spPr>
          <a:xfrm>
            <a:off x="5087890" y="2390825"/>
            <a:ext cx="4056110" cy="4770208"/>
          </a:xfrm>
          <a:prstGeom prst="rect">
            <a:avLst/>
          </a:prstGeom>
        </p:spPr>
      </p:pic>
    </p:spTree>
    <p:extLst>
      <p:ext uri="{BB962C8B-B14F-4D97-AF65-F5344CB8AC3E}">
        <p14:creationId xmlns:p14="http://schemas.microsoft.com/office/powerpoint/2010/main" val="427217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xmlns="" id="{EF719BB8-7F7C-4351-8F18-C3C8AC56FAD9}"/>
              </a:ext>
            </a:extLst>
          </p:cNvPr>
          <p:cNvSpPr/>
          <p:nvPr/>
        </p:nvSpPr>
        <p:spPr>
          <a:xfrm>
            <a:off x="326571" y="3537690"/>
            <a:ext cx="8537511" cy="1754326"/>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lvl="0" algn="just"/>
            <a:r>
              <a:rPr lang="vi-VN" sz="3600" b="1" dirty="0">
                <a:solidFill>
                  <a:srgbClr val="FFFF00"/>
                </a:solidFill>
                <a:latin typeface="Times New Roman" panose="02020603050405020304" pitchFamily="18" charset="0"/>
              </a:rPr>
              <a:t>Câu chuyện ca ngợi Cao Bá Quát đã thể hiện tư chất thông minh từ nhỏ, giỏi đối đáp.</a:t>
            </a:r>
          </a:p>
        </p:txBody>
      </p:sp>
      <p:sp>
        <p:nvSpPr>
          <p:cNvPr id="7" name="TextBox 6">
            <a:extLst>
              <a:ext uri="{FF2B5EF4-FFF2-40B4-BE49-F238E27FC236}">
                <a16:creationId xmlns:a16="http://schemas.microsoft.com/office/drawing/2014/main" xmlns="" id="{A1C41301-DB1A-467E-A5D0-BDA9EB6539B7}"/>
              </a:ext>
            </a:extLst>
          </p:cNvPr>
          <p:cNvSpPr txBox="1"/>
          <p:nvPr/>
        </p:nvSpPr>
        <p:spPr>
          <a:xfrm>
            <a:off x="436320" y="585566"/>
            <a:ext cx="2438399" cy="646331"/>
          </a:xfrm>
          <a:prstGeom prst="rect">
            <a:avLst/>
          </a:prstGeom>
          <a:noFill/>
        </p:spPr>
        <p:txBody>
          <a:bodyPr wrap="square" rtlCol="0">
            <a:spAutoFit/>
          </a:bodyPr>
          <a:lstStyle/>
          <a:p>
            <a:r>
              <a:rPr lang="en-US" sz="3600" b="1" u="sng" dirty="0" err="1">
                <a:solidFill>
                  <a:srgbClr val="FF0000"/>
                </a:solidFill>
                <a:latin typeface="Times New Roman" panose="02020603050405020304" pitchFamily="18" charset="0"/>
                <a:cs typeface="Times New Roman" panose="02020603050405020304" pitchFamily="18" charset="0"/>
              </a:rPr>
              <a:t>Nội</a:t>
            </a:r>
            <a:r>
              <a:rPr lang="en-US" sz="3600" b="1" u="sng" dirty="0">
                <a:solidFill>
                  <a:srgbClr val="FF0000"/>
                </a:solidFill>
                <a:latin typeface="Times New Roman" panose="02020603050405020304" pitchFamily="18" charset="0"/>
                <a:cs typeface="Times New Roman" panose="02020603050405020304" pitchFamily="18" charset="0"/>
              </a:rPr>
              <a:t> dung:</a:t>
            </a:r>
          </a:p>
        </p:txBody>
      </p:sp>
      <p:pic>
        <p:nvPicPr>
          <p:cNvPr id="1026" name="Picture 2" descr="Writing clipart png 3 » Clipart Station">
            <a:extLst>
              <a:ext uri="{FF2B5EF4-FFF2-40B4-BE49-F238E27FC236}">
                <a16:creationId xmlns:a16="http://schemas.microsoft.com/office/drawing/2014/main" xmlns="" id="{181F22C2-4AD0-4B06-950D-D654BA812C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82" y="1231897"/>
            <a:ext cx="2786593" cy="1846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77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2" y="-19842"/>
            <a:ext cx="9144000" cy="6858000"/>
          </a:xfrm>
          <a:prstGeom prst="rect">
            <a:avLst/>
          </a:prstGeom>
        </p:spPr>
      </p:pic>
      <p:sp>
        <p:nvSpPr>
          <p:cNvPr id="5" name="TextBox 4"/>
          <p:cNvSpPr txBox="1"/>
          <p:nvPr/>
        </p:nvSpPr>
        <p:spPr>
          <a:xfrm>
            <a:off x="2049324" y="1707126"/>
            <a:ext cx="5060515" cy="830997"/>
          </a:xfrm>
          <a:prstGeom prst="rect">
            <a:avLst/>
          </a:prstGeom>
          <a:noFill/>
        </p:spPr>
        <p:txBody>
          <a:bodyPr wrap="square" rtlCol="0">
            <a:spAutoFit/>
          </a:bodyPr>
          <a:lstStyle/>
          <a:p>
            <a:r>
              <a:rPr lang="en-US" sz="4800" b="1" dirty="0" smtClean="0">
                <a:solidFill>
                  <a:srgbClr val="FF0000"/>
                </a:solidFill>
                <a:latin typeface="Times New Roman" pitchFamily="18" charset="0"/>
                <a:cs typeface="Times New Roman" pitchFamily="18" charset="0"/>
              </a:rPr>
              <a:t>KỂ CHUYỆN</a:t>
            </a:r>
            <a:endParaRPr lang="en-US"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60558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B304DA7-21B2-416B-9E14-958E222A58AF}"/>
              </a:ext>
            </a:extLst>
          </p:cNvPr>
          <p:cNvPicPr>
            <a:picLocks noChangeAspect="1"/>
          </p:cNvPicPr>
          <p:nvPr/>
        </p:nvPicPr>
        <p:blipFill>
          <a:blip r:embed="rId2"/>
          <a:stretch>
            <a:fillRect/>
          </a:stretch>
        </p:blipFill>
        <p:spPr>
          <a:xfrm>
            <a:off x="0" y="1"/>
            <a:ext cx="9144000" cy="6711634"/>
          </a:xfrm>
          <a:prstGeom prst="rect">
            <a:avLst/>
          </a:prstGeom>
        </p:spPr>
      </p:pic>
    </p:spTree>
    <p:extLst>
      <p:ext uri="{BB962C8B-B14F-4D97-AF65-F5344CB8AC3E}">
        <p14:creationId xmlns:p14="http://schemas.microsoft.com/office/powerpoint/2010/main" val="2433122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2" y="-19842"/>
            <a:ext cx="9144000" cy="6858000"/>
          </a:xfrm>
          <a:prstGeom prst="rect">
            <a:avLst/>
          </a:prstGeom>
        </p:spPr>
      </p:pic>
      <p:sp>
        <p:nvSpPr>
          <p:cNvPr id="6" name="TextBox 5"/>
          <p:cNvSpPr txBox="1"/>
          <p:nvPr/>
        </p:nvSpPr>
        <p:spPr>
          <a:xfrm>
            <a:off x="35920" y="-19842"/>
            <a:ext cx="9036210" cy="954107"/>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1. </a:t>
            </a:r>
            <a:r>
              <a:rPr lang="en-US" sz="2800" b="1" dirty="0" err="1" smtClean="0">
                <a:latin typeface="Times New Roman" pitchFamily="18" charset="0"/>
                <a:cs typeface="Times New Roman" pitchFamily="18" charset="0"/>
              </a:rPr>
              <a:t>Sắp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xếp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tranh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theo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đúng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thứ</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tự</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trong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chuyện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Đối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đáp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với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vua</a:t>
            </a:r>
            <a:endParaRPr lang="en-US" sz="2800" b="1" dirty="0">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xmlns="" id="{C0DADFA9-D8A3-4327-885A-A401F351EDB6}"/>
              </a:ext>
            </a:extLst>
          </p:cNvPr>
          <p:cNvPicPr>
            <a:picLocks noChangeAspect="1"/>
          </p:cNvPicPr>
          <p:nvPr/>
        </p:nvPicPr>
        <p:blipFill>
          <a:blip r:embed="rId3"/>
          <a:stretch>
            <a:fillRect/>
          </a:stretch>
        </p:blipFill>
        <p:spPr>
          <a:xfrm>
            <a:off x="4897676" y="3747468"/>
            <a:ext cx="3832963" cy="3077547"/>
          </a:xfrm>
          <a:prstGeom prst="rect">
            <a:avLst/>
          </a:prstGeom>
        </p:spPr>
      </p:pic>
      <p:pic>
        <p:nvPicPr>
          <p:cNvPr id="9" name="Picture 8">
            <a:extLst>
              <a:ext uri="{FF2B5EF4-FFF2-40B4-BE49-F238E27FC236}">
                <a16:creationId xmlns:a16="http://schemas.microsoft.com/office/drawing/2014/main" xmlns="" id="{02676D96-5765-4CDA-ABED-D1D4EFBD7D7F}"/>
              </a:ext>
            </a:extLst>
          </p:cNvPr>
          <p:cNvPicPr>
            <a:picLocks noChangeAspect="1"/>
          </p:cNvPicPr>
          <p:nvPr/>
        </p:nvPicPr>
        <p:blipFill>
          <a:blip r:embed="rId4"/>
          <a:stretch>
            <a:fillRect/>
          </a:stretch>
        </p:blipFill>
        <p:spPr>
          <a:xfrm>
            <a:off x="4897676" y="934265"/>
            <a:ext cx="3832963" cy="3149220"/>
          </a:xfrm>
          <a:prstGeom prst="rect">
            <a:avLst/>
          </a:prstGeom>
        </p:spPr>
      </p:pic>
      <p:pic>
        <p:nvPicPr>
          <p:cNvPr id="10" name="Picture 9">
            <a:extLst>
              <a:ext uri="{FF2B5EF4-FFF2-40B4-BE49-F238E27FC236}">
                <a16:creationId xmlns:a16="http://schemas.microsoft.com/office/drawing/2014/main" xmlns="" id="{1CE10C83-3318-4B29-8AFD-084B70ECD61D}"/>
              </a:ext>
            </a:extLst>
          </p:cNvPr>
          <p:cNvPicPr>
            <a:picLocks noChangeAspect="1"/>
          </p:cNvPicPr>
          <p:nvPr/>
        </p:nvPicPr>
        <p:blipFill rotWithShape="1">
          <a:blip r:embed="rId5"/>
          <a:srcRect t="6490" b="7990"/>
          <a:stretch/>
        </p:blipFill>
        <p:spPr>
          <a:xfrm>
            <a:off x="438409" y="3977012"/>
            <a:ext cx="3895595" cy="2618458"/>
          </a:xfrm>
          <a:prstGeom prst="rect">
            <a:avLst/>
          </a:prstGeom>
        </p:spPr>
      </p:pic>
      <p:pic>
        <p:nvPicPr>
          <p:cNvPr id="11" name="Picture 10">
            <a:extLst>
              <a:ext uri="{FF2B5EF4-FFF2-40B4-BE49-F238E27FC236}">
                <a16:creationId xmlns:a16="http://schemas.microsoft.com/office/drawing/2014/main" xmlns="" id="{4C526CF4-F705-41EF-947E-224E421E1389}"/>
              </a:ext>
            </a:extLst>
          </p:cNvPr>
          <p:cNvPicPr>
            <a:picLocks noChangeAspect="1"/>
          </p:cNvPicPr>
          <p:nvPr/>
        </p:nvPicPr>
        <p:blipFill>
          <a:blip r:embed="rId6"/>
          <a:stretch>
            <a:fillRect/>
          </a:stretch>
        </p:blipFill>
        <p:spPr>
          <a:xfrm>
            <a:off x="438409" y="803059"/>
            <a:ext cx="3895596" cy="3280426"/>
          </a:xfrm>
          <a:prstGeom prst="rect">
            <a:avLst/>
          </a:prstGeom>
        </p:spPr>
      </p:pic>
      <p:pic>
        <p:nvPicPr>
          <p:cNvPr id="12" name="Picture 11">
            <a:extLst>
              <a:ext uri="{FF2B5EF4-FFF2-40B4-BE49-F238E27FC236}">
                <a16:creationId xmlns:a16="http://schemas.microsoft.com/office/drawing/2014/main" xmlns="" id="{C0DADFA9-D8A3-4327-885A-A401F351EDB6}"/>
              </a:ext>
            </a:extLst>
          </p:cNvPr>
          <p:cNvPicPr>
            <a:picLocks noChangeAspect="1"/>
          </p:cNvPicPr>
          <p:nvPr/>
        </p:nvPicPr>
        <p:blipFill>
          <a:blip r:embed="rId3"/>
          <a:stretch>
            <a:fillRect/>
          </a:stretch>
        </p:blipFill>
        <p:spPr>
          <a:xfrm>
            <a:off x="4897675" y="3780453"/>
            <a:ext cx="3832963" cy="3077547"/>
          </a:xfrm>
          <a:prstGeom prst="rect">
            <a:avLst/>
          </a:prstGeom>
        </p:spPr>
      </p:pic>
      <p:pic>
        <p:nvPicPr>
          <p:cNvPr id="13" name="Picture 12">
            <a:extLst>
              <a:ext uri="{FF2B5EF4-FFF2-40B4-BE49-F238E27FC236}">
                <a16:creationId xmlns:a16="http://schemas.microsoft.com/office/drawing/2014/main" xmlns="" id="{02676D96-5765-4CDA-ABED-D1D4EFBD7D7F}"/>
              </a:ext>
            </a:extLst>
          </p:cNvPr>
          <p:cNvPicPr>
            <a:picLocks noChangeAspect="1"/>
          </p:cNvPicPr>
          <p:nvPr/>
        </p:nvPicPr>
        <p:blipFill>
          <a:blip r:embed="rId4"/>
          <a:stretch>
            <a:fillRect/>
          </a:stretch>
        </p:blipFill>
        <p:spPr>
          <a:xfrm>
            <a:off x="4897675" y="967250"/>
            <a:ext cx="3832963" cy="3149220"/>
          </a:xfrm>
          <a:prstGeom prst="rect">
            <a:avLst/>
          </a:prstGeom>
        </p:spPr>
      </p:pic>
      <p:pic>
        <p:nvPicPr>
          <p:cNvPr id="14" name="Picture 13">
            <a:extLst>
              <a:ext uri="{FF2B5EF4-FFF2-40B4-BE49-F238E27FC236}">
                <a16:creationId xmlns:a16="http://schemas.microsoft.com/office/drawing/2014/main" xmlns="" id="{4C526CF4-F705-41EF-947E-224E421E1389}"/>
              </a:ext>
            </a:extLst>
          </p:cNvPr>
          <p:cNvPicPr>
            <a:picLocks noChangeAspect="1"/>
          </p:cNvPicPr>
          <p:nvPr/>
        </p:nvPicPr>
        <p:blipFill>
          <a:blip r:embed="rId6"/>
          <a:stretch>
            <a:fillRect/>
          </a:stretch>
        </p:blipFill>
        <p:spPr>
          <a:xfrm>
            <a:off x="438408" y="836044"/>
            <a:ext cx="3895596" cy="3280426"/>
          </a:xfrm>
          <a:prstGeom prst="rect">
            <a:avLst/>
          </a:prstGeom>
        </p:spPr>
      </p:pic>
    </p:spTree>
    <p:extLst>
      <p:ext uri="{BB962C8B-B14F-4D97-AF65-F5344CB8AC3E}">
        <p14:creationId xmlns:p14="http://schemas.microsoft.com/office/powerpoint/2010/main" val="4115847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2" y="-19842"/>
            <a:ext cx="9144000" cy="6858000"/>
          </a:xfrm>
          <a:prstGeom prst="rect">
            <a:avLst/>
          </a:prstGeom>
        </p:spPr>
      </p:pic>
      <p:sp>
        <p:nvSpPr>
          <p:cNvPr id="6" name="TextBox 5"/>
          <p:cNvSpPr txBox="1"/>
          <p:nvPr/>
        </p:nvSpPr>
        <p:spPr>
          <a:xfrm>
            <a:off x="35920" y="-19842"/>
            <a:ext cx="903621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Thứ</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tự</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đúng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 3 – 1 – 2 – 4 </a:t>
            </a:r>
            <a:endParaRPr lang="en-US" sz="2800" b="1" dirty="0">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xmlns="" id="{C0DADFA9-D8A3-4327-885A-A401F351EDB6}"/>
              </a:ext>
            </a:extLst>
          </p:cNvPr>
          <p:cNvPicPr>
            <a:picLocks noChangeAspect="1"/>
          </p:cNvPicPr>
          <p:nvPr/>
        </p:nvPicPr>
        <p:blipFill>
          <a:blip r:embed="rId3"/>
          <a:stretch>
            <a:fillRect/>
          </a:stretch>
        </p:blipFill>
        <p:spPr>
          <a:xfrm>
            <a:off x="4960309" y="3652598"/>
            <a:ext cx="3832963" cy="3077547"/>
          </a:xfrm>
          <a:prstGeom prst="rect">
            <a:avLst/>
          </a:prstGeom>
        </p:spPr>
      </p:pic>
      <p:pic>
        <p:nvPicPr>
          <p:cNvPr id="9" name="Picture 8">
            <a:extLst>
              <a:ext uri="{FF2B5EF4-FFF2-40B4-BE49-F238E27FC236}">
                <a16:creationId xmlns:a16="http://schemas.microsoft.com/office/drawing/2014/main" xmlns="" id="{02676D96-5765-4CDA-ABED-D1D4EFBD7D7F}"/>
              </a:ext>
            </a:extLst>
          </p:cNvPr>
          <p:cNvPicPr>
            <a:picLocks noChangeAspect="1"/>
          </p:cNvPicPr>
          <p:nvPr/>
        </p:nvPicPr>
        <p:blipFill>
          <a:blip r:embed="rId4"/>
          <a:stretch>
            <a:fillRect/>
          </a:stretch>
        </p:blipFill>
        <p:spPr>
          <a:xfrm>
            <a:off x="689745" y="3580925"/>
            <a:ext cx="3832963" cy="3149220"/>
          </a:xfrm>
          <a:prstGeom prst="rect">
            <a:avLst/>
          </a:prstGeom>
        </p:spPr>
      </p:pic>
      <p:pic>
        <p:nvPicPr>
          <p:cNvPr id="10" name="Picture 9">
            <a:extLst>
              <a:ext uri="{FF2B5EF4-FFF2-40B4-BE49-F238E27FC236}">
                <a16:creationId xmlns:a16="http://schemas.microsoft.com/office/drawing/2014/main" xmlns="" id="{1CE10C83-3318-4B29-8AFD-084B70ECD61D}"/>
              </a:ext>
            </a:extLst>
          </p:cNvPr>
          <p:cNvPicPr>
            <a:picLocks noChangeAspect="1"/>
          </p:cNvPicPr>
          <p:nvPr/>
        </p:nvPicPr>
        <p:blipFill rotWithShape="1">
          <a:blip r:embed="rId5"/>
          <a:srcRect t="6490" b="7990"/>
          <a:stretch/>
        </p:blipFill>
        <p:spPr>
          <a:xfrm>
            <a:off x="658430" y="579669"/>
            <a:ext cx="3895595" cy="2829489"/>
          </a:xfrm>
          <a:prstGeom prst="rect">
            <a:avLst/>
          </a:prstGeom>
        </p:spPr>
      </p:pic>
      <p:pic>
        <p:nvPicPr>
          <p:cNvPr id="11" name="Picture 10">
            <a:extLst>
              <a:ext uri="{FF2B5EF4-FFF2-40B4-BE49-F238E27FC236}">
                <a16:creationId xmlns:a16="http://schemas.microsoft.com/office/drawing/2014/main" xmlns="" id="{4C526CF4-F705-41EF-947E-224E421E1389}"/>
              </a:ext>
            </a:extLst>
          </p:cNvPr>
          <p:cNvPicPr>
            <a:picLocks noChangeAspect="1"/>
          </p:cNvPicPr>
          <p:nvPr/>
        </p:nvPicPr>
        <p:blipFill>
          <a:blip r:embed="rId6"/>
          <a:stretch>
            <a:fillRect/>
          </a:stretch>
        </p:blipFill>
        <p:spPr>
          <a:xfrm>
            <a:off x="4897676" y="503379"/>
            <a:ext cx="3895596" cy="3304534"/>
          </a:xfrm>
          <a:prstGeom prst="rect">
            <a:avLst/>
          </a:prstGeom>
        </p:spPr>
      </p:pic>
    </p:spTree>
    <p:extLst>
      <p:ext uri="{BB962C8B-B14F-4D97-AF65-F5344CB8AC3E}">
        <p14:creationId xmlns:p14="http://schemas.microsoft.com/office/powerpoint/2010/main" val="428533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2" y="-19842"/>
            <a:ext cx="9144000" cy="6858000"/>
          </a:xfrm>
          <a:prstGeom prst="rect">
            <a:avLst/>
          </a:prstGeom>
        </p:spPr>
      </p:pic>
      <p:sp>
        <p:nvSpPr>
          <p:cNvPr id="5" name="TextBox 4"/>
          <p:cNvSpPr txBox="1"/>
          <p:nvPr/>
        </p:nvSpPr>
        <p:spPr>
          <a:xfrm>
            <a:off x="576198" y="1707126"/>
            <a:ext cx="7966554" cy="830997"/>
          </a:xfrm>
          <a:prstGeom prst="rect">
            <a:avLst/>
          </a:prstGeom>
          <a:noFill/>
        </p:spPr>
        <p:txBody>
          <a:bodyPr wrap="square" rtlCol="0">
            <a:spAutoFit/>
          </a:bodyPr>
          <a:lstStyle/>
          <a:p>
            <a:r>
              <a:rPr lang="en-US" sz="4800" b="1" dirty="0" smtClean="0">
                <a:solidFill>
                  <a:srgbClr val="FF0000"/>
                </a:solidFill>
                <a:latin typeface="Times New Roman" pitchFamily="18" charset="0"/>
                <a:cs typeface="Times New Roman" pitchFamily="18" charset="0"/>
              </a:rPr>
              <a:t>2. </a:t>
            </a:r>
            <a:r>
              <a:rPr lang="en-US" sz="4800" b="1" dirty="0" err="1" smtClean="0">
                <a:solidFill>
                  <a:srgbClr val="FF0000"/>
                </a:solidFill>
                <a:latin typeface="Times New Roman" pitchFamily="18" charset="0"/>
                <a:cs typeface="Times New Roman" pitchFamily="18" charset="0"/>
              </a:rPr>
              <a:t>Kể</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lại</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toàn</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bộ</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câu</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chuyện</a:t>
            </a:r>
            <a:endParaRPr lang="en-US"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07242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2" y="-19842"/>
            <a:ext cx="9144000" cy="6858000"/>
          </a:xfrm>
          <a:prstGeom prst="rect">
            <a:avLst/>
          </a:prstGeom>
        </p:spPr>
      </p:pic>
      <p:sp>
        <p:nvSpPr>
          <p:cNvPr id="5" name="TextBox 4"/>
          <p:cNvSpPr txBox="1"/>
          <p:nvPr/>
        </p:nvSpPr>
        <p:spPr>
          <a:xfrm>
            <a:off x="2442575" y="1077238"/>
            <a:ext cx="5060515" cy="923330"/>
          </a:xfrm>
          <a:prstGeom prst="rect">
            <a:avLst/>
          </a:prstGeom>
          <a:noFill/>
        </p:spPr>
        <p:txBody>
          <a:bodyPr wrap="square" rtlCol="0">
            <a:spAutoFit/>
          </a:bodyPr>
          <a:lstStyle/>
          <a:p>
            <a:r>
              <a:rPr lang="en-US" sz="5400" b="1" dirty="0" smtClean="0">
                <a:solidFill>
                  <a:srgbClr val="FF0000"/>
                </a:solidFill>
                <a:latin typeface="Times New Roman" pitchFamily="18" charset="0"/>
                <a:cs typeface="Times New Roman" pitchFamily="18" charset="0"/>
              </a:rPr>
              <a:t>LUYỆN ĐỌC</a:t>
            </a:r>
            <a:endParaRPr lang="en-US" sz="5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87335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0313"/>
            <a:ext cx="4409161" cy="670768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162" y="456874"/>
            <a:ext cx="4734838" cy="6401127"/>
          </a:xfrm>
          <a:prstGeom prst="rect">
            <a:avLst/>
          </a:prstGeom>
        </p:spPr>
      </p:pic>
    </p:spTree>
    <p:extLst>
      <p:ext uri="{BB962C8B-B14F-4D97-AF65-F5344CB8AC3E}">
        <p14:creationId xmlns:p14="http://schemas.microsoft.com/office/powerpoint/2010/main" val="1400722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2" y="-19842"/>
            <a:ext cx="9144000" cy="6858000"/>
          </a:xfrm>
          <a:prstGeom prst="rect">
            <a:avLst/>
          </a:prstGeom>
        </p:spPr>
      </p:pic>
      <p:sp>
        <p:nvSpPr>
          <p:cNvPr id="5" name="TextBox 4"/>
          <p:cNvSpPr txBox="1"/>
          <p:nvPr/>
        </p:nvSpPr>
        <p:spPr>
          <a:xfrm>
            <a:off x="2442575" y="1077238"/>
            <a:ext cx="5060515" cy="3970318"/>
          </a:xfrm>
          <a:prstGeom prst="rect">
            <a:avLst/>
          </a:prstGeom>
          <a:noFill/>
        </p:spPr>
        <p:txBody>
          <a:bodyPr wrap="square" rtlCol="0">
            <a:spAutoFit/>
          </a:bodyPr>
          <a:lstStyle/>
          <a:p>
            <a:r>
              <a:rPr lang="en-US" sz="3600" b="1" dirty="0" err="1" smtClean="0">
                <a:solidFill>
                  <a:srgbClr val="FF0000"/>
                </a:solidFill>
                <a:latin typeface="Times New Roman" pitchFamily="18" charset="0"/>
                <a:cs typeface="Times New Roman" pitchFamily="18" charset="0"/>
              </a:rPr>
              <a:t>Thăng</a:t>
            </a:r>
            <a:r>
              <a:rPr lang="en-US" sz="3600" b="1" dirty="0" smtClean="0">
                <a:solidFill>
                  <a:srgbClr val="FF0000"/>
                </a:solidFill>
                <a:latin typeface="Times New Roman" pitchFamily="18" charset="0"/>
                <a:cs typeface="Times New Roman" pitchFamily="18" charset="0"/>
              </a:rPr>
              <a:t> Long</a:t>
            </a:r>
          </a:p>
          <a:p>
            <a:r>
              <a:rPr lang="en-US" sz="3600" b="1" dirty="0" err="1" smtClean="0">
                <a:solidFill>
                  <a:srgbClr val="FF0000"/>
                </a:solidFill>
                <a:latin typeface="Times New Roman" pitchFamily="18" charset="0"/>
                <a:cs typeface="Times New Roman" pitchFamily="18" charset="0"/>
              </a:rPr>
              <a:t>Hà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Nội</a:t>
            </a:r>
            <a:endParaRPr lang="en-US" sz="3600" b="1" dirty="0" smtClean="0">
              <a:solidFill>
                <a:srgbClr val="FF0000"/>
              </a:solidFill>
              <a:latin typeface="Times New Roman" pitchFamily="18" charset="0"/>
              <a:cs typeface="Times New Roman" pitchFamily="18" charset="0"/>
            </a:endParaRPr>
          </a:p>
          <a:p>
            <a:r>
              <a:rPr lang="en-US" sz="3600" b="1" dirty="0" err="1">
                <a:solidFill>
                  <a:srgbClr val="FF0000"/>
                </a:solidFill>
                <a:latin typeface="Times New Roman" pitchFamily="18" charset="0"/>
                <a:cs typeface="Times New Roman" pitchFamily="18" charset="0"/>
              </a:rPr>
              <a:t>q</a:t>
            </a:r>
            <a:r>
              <a:rPr lang="en-US" sz="3600" b="1" dirty="0" err="1" smtClean="0">
                <a:solidFill>
                  <a:srgbClr val="FF0000"/>
                </a:solidFill>
                <a:latin typeface="Times New Roman" pitchFamily="18" charset="0"/>
                <a:cs typeface="Times New Roman" pitchFamily="18" charset="0"/>
              </a:rPr>
              <a:t>uân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lính</a:t>
            </a:r>
            <a:endParaRPr lang="en-US" sz="3600" b="1" dirty="0" smtClean="0">
              <a:solidFill>
                <a:srgbClr val="FF0000"/>
              </a:solidFill>
              <a:latin typeface="Times New Roman" pitchFamily="18" charset="0"/>
              <a:cs typeface="Times New Roman" pitchFamily="18" charset="0"/>
            </a:endParaRPr>
          </a:p>
          <a:p>
            <a:r>
              <a:rPr lang="en-US" sz="3600" b="1" dirty="0">
                <a:solidFill>
                  <a:srgbClr val="FF0000"/>
                </a:solidFill>
                <a:latin typeface="Times New Roman" pitchFamily="18" charset="0"/>
                <a:cs typeface="Times New Roman" pitchFamily="18" charset="0"/>
              </a:rPr>
              <a:t>l</a:t>
            </a:r>
            <a:r>
              <a:rPr lang="en-US" sz="3600" b="1" dirty="0" smtClean="0">
                <a:solidFill>
                  <a:srgbClr val="FF0000"/>
                </a:solidFill>
                <a:latin typeface="Times New Roman" pitchFamily="18" charset="0"/>
                <a:cs typeface="Times New Roman" pitchFamily="18" charset="0"/>
              </a:rPr>
              <a:t>a </a:t>
            </a:r>
            <a:r>
              <a:rPr lang="en-US" sz="3600" b="1" dirty="0" err="1" smtClean="0">
                <a:solidFill>
                  <a:srgbClr val="FF0000"/>
                </a:solidFill>
                <a:latin typeface="Times New Roman" pitchFamily="18" charset="0"/>
                <a:cs typeface="Times New Roman" pitchFamily="18" charset="0"/>
              </a:rPr>
              <a:t>hét</a:t>
            </a:r>
            <a:endParaRPr lang="en-US" sz="3600" b="1" dirty="0" smtClean="0">
              <a:solidFill>
                <a:srgbClr val="FF0000"/>
              </a:solidFill>
              <a:latin typeface="Times New Roman" pitchFamily="18" charset="0"/>
              <a:cs typeface="Times New Roman" pitchFamily="18" charset="0"/>
            </a:endParaRPr>
          </a:p>
          <a:p>
            <a:r>
              <a:rPr lang="en-US" sz="3600" b="1" dirty="0" err="1">
                <a:solidFill>
                  <a:srgbClr val="FF0000"/>
                </a:solidFill>
                <a:latin typeface="Times New Roman" pitchFamily="18" charset="0"/>
                <a:cs typeface="Times New Roman" pitchFamily="18" charset="0"/>
              </a:rPr>
              <a:t>n</a:t>
            </a:r>
            <a:r>
              <a:rPr lang="en-US" sz="3600" b="1" dirty="0" err="1" smtClean="0">
                <a:solidFill>
                  <a:srgbClr val="FF0000"/>
                </a:solidFill>
                <a:latin typeface="Times New Roman" pitchFamily="18" charset="0"/>
                <a:cs typeface="Times New Roman" pitchFamily="18" charset="0"/>
              </a:rPr>
              <a:t>áo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động</a:t>
            </a:r>
            <a:endParaRPr lang="en-US" sz="3600" b="1" dirty="0" smtClean="0">
              <a:solidFill>
                <a:srgbClr val="FF0000"/>
              </a:solidFill>
              <a:latin typeface="Times New Roman" pitchFamily="18" charset="0"/>
              <a:cs typeface="Times New Roman" pitchFamily="18" charset="0"/>
            </a:endParaRPr>
          </a:p>
          <a:p>
            <a:r>
              <a:rPr lang="en-US" sz="3600" b="1" dirty="0" err="1">
                <a:solidFill>
                  <a:srgbClr val="FF0000"/>
                </a:solidFill>
                <a:latin typeface="Times New Roman" pitchFamily="18" charset="0"/>
                <a:cs typeface="Times New Roman" pitchFamily="18" charset="0"/>
              </a:rPr>
              <a:t>t</a:t>
            </a:r>
            <a:r>
              <a:rPr lang="en-US" sz="3600" b="1" dirty="0" err="1" smtClean="0">
                <a:solidFill>
                  <a:srgbClr val="FF0000"/>
                </a:solidFill>
                <a:latin typeface="Times New Roman" pitchFamily="18" charset="0"/>
                <a:cs typeface="Times New Roman" pitchFamily="18" charset="0"/>
              </a:rPr>
              <a:t>ruyền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lệnh</a:t>
            </a:r>
            <a:endParaRPr lang="en-US" sz="3600" b="1" dirty="0" smtClean="0">
              <a:solidFill>
                <a:srgbClr val="FF0000"/>
              </a:solidFill>
              <a:latin typeface="Times New Roman" pitchFamily="18" charset="0"/>
              <a:cs typeface="Times New Roman" pitchFamily="18" charset="0"/>
            </a:endParaRPr>
          </a:p>
          <a:p>
            <a:r>
              <a:rPr lang="en-US" sz="3600" b="1" dirty="0" err="1">
                <a:solidFill>
                  <a:srgbClr val="FF0000"/>
                </a:solidFill>
                <a:latin typeface="Times New Roman" pitchFamily="18" charset="0"/>
                <a:cs typeface="Times New Roman" pitchFamily="18" charset="0"/>
              </a:rPr>
              <a:t>l</a:t>
            </a:r>
            <a:r>
              <a:rPr lang="en-US" sz="3600" b="1" dirty="0" err="1" smtClean="0">
                <a:solidFill>
                  <a:srgbClr val="FF0000"/>
                </a:solidFill>
                <a:latin typeface="Times New Roman" pitchFamily="18" charset="0"/>
                <a:cs typeface="Times New Roman" pitchFamily="18" charset="0"/>
              </a:rPr>
              <a:t>eo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lẻo</a:t>
            </a:r>
            <a:endParaRPr lang="en-US" sz="36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18712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2" y="-19842"/>
            <a:ext cx="9144000" cy="6858000"/>
          </a:xfrm>
          <a:prstGeom prst="rect">
            <a:avLst/>
          </a:prstGeom>
        </p:spPr>
      </p:pic>
      <p:sp>
        <p:nvSpPr>
          <p:cNvPr id="7" name="TextBox 6">
            <a:extLst>
              <a:ext uri="{FF2B5EF4-FFF2-40B4-BE49-F238E27FC236}">
                <a16:creationId xmlns:a16="http://schemas.microsoft.com/office/drawing/2014/main" xmlns="" id="{5F651B3D-10C3-4E21-8D84-0488AE02FACD}"/>
              </a:ext>
            </a:extLst>
          </p:cNvPr>
          <p:cNvSpPr txBox="1">
            <a:spLocks noChangeArrowheads="1"/>
          </p:cNvSpPr>
          <p:nvPr/>
        </p:nvSpPr>
        <p:spPr bwMode="auto">
          <a:xfrm>
            <a:off x="162838" y="1239826"/>
            <a:ext cx="920663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i="1" dirty="0">
                <a:solidFill>
                  <a:prstClr val="black"/>
                </a:solidFill>
                <a:latin typeface="Times New Roman" pitchFamily="18" charset="0"/>
                <a:cs typeface="Times New Roman" pitchFamily="18" charset="0"/>
              </a:rPr>
              <a:t>Hai </a:t>
            </a:r>
            <a:r>
              <a:rPr lang="en-US" sz="4000" b="1" i="1" dirty="0" err="1">
                <a:solidFill>
                  <a:prstClr val="black"/>
                </a:solidFill>
                <a:latin typeface="Times New Roman" pitchFamily="18" charset="0"/>
                <a:cs typeface="Times New Roman" pitchFamily="18" charset="0"/>
              </a:rPr>
              <a:t>vế</a:t>
            </a:r>
            <a:r>
              <a:rPr lang="en-US" sz="4000" b="1" i="1" dirty="0">
                <a:solidFill>
                  <a:prstClr val="black"/>
                </a:solidFill>
                <a:latin typeface="Times New Roman" pitchFamily="18" charset="0"/>
                <a:cs typeface="Times New Roman" pitchFamily="18" charset="0"/>
              </a:rPr>
              <a:t> </a:t>
            </a:r>
            <a:r>
              <a:rPr lang="en-US" sz="4000" b="1" i="1" dirty="0" err="1">
                <a:solidFill>
                  <a:prstClr val="black"/>
                </a:solidFill>
                <a:latin typeface="Times New Roman" pitchFamily="18" charset="0"/>
                <a:cs typeface="Times New Roman" pitchFamily="18" charset="0"/>
              </a:rPr>
              <a:t>đối</a:t>
            </a:r>
            <a:r>
              <a:rPr lang="en-US" sz="4000" b="1" i="1" dirty="0">
                <a:solidFill>
                  <a:prstClr val="black"/>
                </a:solidFill>
                <a:latin typeface="Times New Roman" pitchFamily="18" charset="0"/>
                <a:cs typeface="Times New Roman" pitchFamily="18" charset="0"/>
              </a:rPr>
              <a:t> </a:t>
            </a:r>
            <a:r>
              <a:rPr lang="en-US" sz="4000" b="1" i="1" dirty="0" err="1">
                <a:solidFill>
                  <a:prstClr val="black"/>
                </a:solidFill>
                <a:latin typeface="Times New Roman" pitchFamily="18" charset="0"/>
                <a:cs typeface="Times New Roman" pitchFamily="18" charset="0"/>
              </a:rPr>
              <a:t>đọc</a:t>
            </a:r>
            <a:r>
              <a:rPr lang="en-US" sz="4000" b="1" i="1" dirty="0">
                <a:solidFill>
                  <a:prstClr val="black"/>
                </a:solidFill>
                <a:latin typeface="Times New Roman" pitchFamily="18" charset="0"/>
                <a:cs typeface="Times New Roman" pitchFamily="18" charset="0"/>
              </a:rPr>
              <a:t> </a:t>
            </a:r>
            <a:r>
              <a:rPr lang="en-US" sz="4000" b="1" i="1" dirty="0" err="1">
                <a:solidFill>
                  <a:prstClr val="black"/>
                </a:solidFill>
                <a:latin typeface="Times New Roman" pitchFamily="18" charset="0"/>
                <a:cs typeface="Times New Roman" pitchFamily="18" charset="0"/>
              </a:rPr>
              <a:t>cân</a:t>
            </a:r>
            <a:r>
              <a:rPr lang="en-US" sz="4000" b="1" i="1" dirty="0">
                <a:solidFill>
                  <a:prstClr val="black"/>
                </a:solidFill>
                <a:latin typeface="Times New Roman" pitchFamily="18" charset="0"/>
                <a:cs typeface="Times New Roman" pitchFamily="18" charset="0"/>
              </a:rPr>
              <a:t> </a:t>
            </a:r>
            <a:r>
              <a:rPr lang="en-US" sz="4000" b="1" i="1" dirty="0" err="1">
                <a:solidFill>
                  <a:prstClr val="black"/>
                </a:solidFill>
                <a:latin typeface="Times New Roman" pitchFamily="18" charset="0"/>
                <a:cs typeface="Times New Roman" pitchFamily="18" charset="0"/>
              </a:rPr>
              <a:t>đối</a:t>
            </a:r>
            <a:r>
              <a:rPr lang="en-US" sz="4000" b="1" i="1" dirty="0">
                <a:solidFill>
                  <a:prstClr val="black"/>
                </a:solidFill>
                <a:latin typeface="Times New Roman" pitchFamily="18" charset="0"/>
                <a:cs typeface="Times New Roman" pitchFamily="18" charset="0"/>
              </a:rPr>
              <a:t>, </a:t>
            </a:r>
            <a:r>
              <a:rPr lang="en-US" sz="4000" b="1" i="1" dirty="0" err="1">
                <a:solidFill>
                  <a:prstClr val="black"/>
                </a:solidFill>
                <a:latin typeface="Times New Roman" pitchFamily="18" charset="0"/>
                <a:cs typeface="Times New Roman" pitchFamily="18" charset="0"/>
              </a:rPr>
              <a:t>ngắt</a:t>
            </a:r>
            <a:r>
              <a:rPr lang="en-US" sz="4000" b="1" i="1" dirty="0">
                <a:solidFill>
                  <a:prstClr val="black"/>
                </a:solidFill>
                <a:latin typeface="Times New Roman" pitchFamily="18" charset="0"/>
                <a:cs typeface="Times New Roman" pitchFamily="18" charset="0"/>
              </a:rPr>
              <a:t> </a:t>
            </a:r>
            <a:r>
              <a:rPr lang="en-US" sz="4000" b="1" i="1" dirty="0" err="1">
                <a:solidFill>
                  <a:prstClr val="black"/>
                </a:solidFill>
                <a:latin typeface="Times New Roman" pitchFamily="18" charset="0"/>
                <a:cs typeface="Times New Roman" pitchFamily="18" charset="0"/>
              </a:rPr>
              <a:t>nhịp</a:t>
            </a:r>
            <a:r>
              <a:rPr lang="en-US" sz="4000" b="1" i="1" dirty="0">
                <a:solidFill>
                  <a:prstClr val="black"/>
                </a:solidFill>
                <a:latin typeface="Times New Roman" pitchFamily="18" charset="0"/>
                <a:cs typeface="Times New Roman" pitchFamily="18" charset="0"/>
              </a:rPr>
              <a:t> </a:t>
            </a:r>
            <a:r>
              <a:rPr lang="en-US" sz="4000" b="1" i="1" dirty="0" err="1">
                <a:solidFill>
                  <a:prstClr val="black"/>
                </a:solidFill>
                <a:latin typeface="Times New Roman" pitchFamily="18" charset="0"/>
                <a:cs typeface="Times New Roman" pitchFamily="18" charset="0"/>
              </a:rPr>
              <a:t>giống</a:t>
            </a:r>
            <a:r>
              <a:rPr lang="en-US" sz="4000" b="1" i="1" dirty="0">
                <a:solidFill>
                  <a:prstClr val="black"/>
                </a:solidFill>
                <a:latin typeface="Times New Roman" pitchFamily="18" charset="0"/>
                <a:cs typeface="Times New Roman" pitchFamily="18" charset="0"/>
              </a:rPr>
              <a:t> </a:t>
            </a:r>
            <a:r>
              <a:rPr lang="en-US" sz="4000" b="1" i="1" dirty="0" err="1">
                <a:solidFill>
                  <a:prstClr val="black"/>
                </a:solidFill>
                <a:latin typeface="Times New Roman" pitchFamily="18" charset="0"/>
                <a:cs typeface="Times New Roman" pitchFamily="18" charset="0"/>
              </a:rPr>
              <a:t>nhau</a:t>
            </a:r>
            <a:r>
              <a:rPr lang="en-US" sz="4000" b="1" i="1" dirty="0">
                <a:solidFill>
                  <a:prstClr val="black"/>
                </a:solidFill>
                <a:latin typeface="Times New Roman" pitchFamily="18" charset="0"/>
                <a:cs typeface="Times New Roman" pitchFamily="18" charset="0"/>
              </a:rPr>
              <a:t>:</a:t>
            </a:r>
          </a:p>
          <a:p>
            <a:r>
              <a:rPr lang="en-US" sz="4200" dirty="0" err="1" smtClean="0">
                <a:solidFill>
                  <a:prstClr val="black"/>
                </a:solidFill>
                <a:latin typeface="Times New Roman" pitchFamily="18" charset="0"/>
                <a:cs typeface="Times New Roman" pitchFamily="18" charset="0"/>
              </a:rPr>
              <a:t>Nước</a:t>
            </a:r>
            <a:r>
              <a:rPr lang="en-US" sz="4200" dirty="0" smtClean="0">
                <a:solidFill>
                  <a:prstClr val="black"/>
                </a:solidFill>
                <a:latin typeface="Times New Roman" pitchFamily="18" charset="0"/>
                <a:cs typeface="Times New Roman" pitchFamily="18" charset="0"/>
              </a:rPr>
              <a:t> </a:t>
            </a:r>
            <a:r>
              <a:rPr lang="en-US" sz="4200" dirty="0" err="1">
                <a:solidFill>
                  <a:prstClr val="black"/>
                </a:solidFill>
                <a:latin typeface="Times New Roman" pitchFamily="18" charset="0"/>
                <a:cs typeface="Times New Roman" pitchFamily="18" charset="0"/>
              </a:rPr>
              <a:t>trong</a:t>
            </a:r>
            <a:r>
              <a:rPr lang="en-US" sz="4200" dirty="0">
                <a:solidFill>
                  <a:prstClr val="black"/>
                </a:solidFill>
                <a:latin typeface="Times New Roman" pitchFamily="18" charset="0"/>
                <a:cs typeface="Times New Roman" pitchFamily="18" charset="0"/>
              </a:rPr>
              <a:t> </a:t>
            </a:r>
            <a:r>
              <a:rPr lang="en-US" sz="4200" dirty="0" err="1">
                <a:solidFill>
                  <a:prstClr val="black"/>
                </a:solidFill>
                <a:latin typeface="Times New Roman" pitchFamily="18" charset="0"/>
                <a:cs typeface="Times New Roman" pitchFamily="18" charset="0"/>
              </a:rPr>
              <a:t>leo</a:t>
            </a:r>
            <a:r>
              <a:rPr lang="en-US" sz="4200" dirty="0">
                <a:solidFill>
                  <a:prstClr val="black"/>
                </a:solidFill>
                <a:latin typeface="Times New Roman" pitchFamily="18" charset="0"/>
                <a:cs typeface="Times New Roman" pitchFamily="18" charset="0"/>
              </a:rPr>
              <a:t> </a:t>
            </a:r>
            <a:r>
              <a:rPr lang="en-US" sz="4200" dirty="0" err="1">
                <a:solidFill>
                  <a:prstClr val="black"/>
                </a:solidFill>
                <a:latin typeface="Times New Roman" pitchFamily="18" charset="0"/>
                <a:cs typeface="Times New Roman" pitchFamily="18" charset="0"/>
              </a:rPr>
              <a:t>lẻo</a:t>
            </a:r>
            <a:r>
              <a:rPr lang="en-US" sz="4200" dirty="0">
                <a:solidFill>
                  <a:prstClr val="black"/>
                </a:solidFill>
                <a:latin typeface="Times New Roman" pitchFamily="18" charset="0"/>
                <a:cs typeface="Times New Roman" pitchFamily="18" charset="0"/>
              </a:rPr>
              <a:t>, </a:t>
            </a:r>
            <a:r>
              <a:rPr lang="en-US" sz="4200" dirty="0" err="1">
                <a:solidFill>
                  <a:prstClr val="black"/>
                </a:solidFill>
                <a:latin typeface="Times New Roman" pitchFamily="18" charset="0"/>
                <a:cs typeface="Times New Roman" pitchFamily="18" charset="0"/>
              </a:rPr>
              <a:t>cá</a:t>
            </a:r>
            <a:r>
              <a:rPr lang="en-US" sz="4200" dirty="0">
                <a:solidFill>
                  <a:prstClr val="black"/>
                </a:solidFill>
                <a:latin typeface="Times New Roman" pitchFamily="18" charset="0"/>
                <a:cs typeface="Times New Roman" pitchFamily="18" charset="0"/>
              </a:rPr>
              <a:t> </a:t>
            </a:r>
            <a:r>
              <a:rPr lang="en-US" sz="4200" dirty="0" err="1">
                <a:solidFill>
                  <a:prstClr val="black"/>
                </a:solidFill>
                <a:latin typeface="Times New Roman" pitchFamily="18" charset="0"/>
                <a:cs typeface="Times New Roman" pitchFamily="18" charset="0"/>
              </a:rPr>
              <a:t>đớp</a:t>
            </a:r>
            <a:r>
              <a:rPr lang="en-US" sz="4200" dirty="0">
                <a:solidFill>
                  <a:prstClr val="black"/>
                </a:solidFill>
                <a:latin typeface="Times New Roman" pitchFamily="18" charset="0"/>
                <a:cs typeface="Times New Roman" pitchFamily="18" charset="0"/>
              </a:rPr>
              <a:t> </a:t>
            </a:r>
            <a:r>
              <a:rPr lang="en-US" sz="4200" dirty="0" err="1">
                <a:solidFill>
                  <a:prstClr val="black"/>
                </a:solidFill>
                <a:latin typeface="Times New Roman" pitchFamily="18" charset="0"/>
                <a:cs typeface="Times New Roman" pitchFamily="18" charset="0"/>
              </a:rPr>
              <a:t>cá</a:t>
            </a:r>
            <a:r>
              <a:rPr lang="en-US" sz="4200" dirty="0">
                <a:solidFill>
                  <a:prstClr val="black"/>
                </a:solidFill>
                <a:latin typeface="Times New Roman" pitchFamily="18" charset="0"/>
                <a:cs typeface="Times New Roman" pitchFamily="18" charset="0"/>
              </a:rPr>
              <a:t>.  </a:t>
            </a:r>
            <a:endParaRPr lang="en-US" sz="4200" dirty="0" smtClean="0">
              <a:solidFill>
                <a:prstClr val="black"/>
              </a:solidFill>
              <a:latin typeface="Times New Roman" pitchFamily="18" charset="0"/>
              <a:cs typeface="Times New Roman" pitchFamily="18" charset="0"/>
            </a:endParaRPr>
          </a:p>
          <a:p>
            <a:r>
              <a:rPr lang="en-US" sz="4200" dirty="0" err="1" smtClean="0">
                <a:solidFill>
                  <a:prstClr val="black"/>
                </a:solidFill>
                <a:latin typeface="Times New Roman" pitchFamily="18" charset="0"/>
                <a:cs typeface="Times New Roman" pitchFamily="18" charset="0"/>
              </a:rPr>
              <a:t>Trời</a:t>
            </a:r>
            <a:r>
              <a:rPr lang="en-US" sz="4200" dirty="0" smtClean="0">
                <a:solidFill>
                  <a:prstClr val="black"/>
                </a:solidFill>
                <a:latin typeface="Times New Roman" pitchFamily="18" charset="0"/>
                <a:cs typeface="Times New Roman" pitchFamily="18" charset="0"/>
              </a:rPr>
              <a:t> </a:t>
            </a:r>
            <a:r>
              <a:rPr lang="en-US" sz="4200" dirty="0" err="1">
                <a:solidFill>
                  <a:prstClr val="black"/>
                </a:solidFill>
                <a:latin typeface="Times New Roman" pitchFamily="18" charset="0"/>
                <a:cs typeface="Times New Roman" pitchFamily="18" charset="0"/>
              </a:rPr>
              <a:t>nắng</a:t>
            </a:r>
            <a:r>
              <a:rPr lang="en-US" sz="4200" dirty="0">
                <a:solidFill>
                  <a:prstClr val="black"/>
                </a:solidFill>
                <a:latin typeface="Times New Roman" pitchFamily="18" charset="0"/>
                <a:cs typeface="Times New Roman" pitchFamily="18" charset="0"/>
              </a:rPr>
              <a:t> </a:t>
            </a:r>
            <a:r>
              <a:rPr lang="en-US" sz="4200" dirty="0" err="1">
                <a:solidFill>
                  <a:prstClr val="black"/>
                </a:solidFill>
                <a:latin typeface="Times New Roman" pitchFamily="18" charset="0"/>
                <a:cs typeface="Times New Roman" pitchFamily="18" charset="0"/>
              </a:rPr>
              <a:t>chang</a:t>
            </a:r>
            <a:r>
              <a:rPr lang="en-US" sz="4200" dirty="0">
                <a:solidFill>
                  <a:prstClr val="black"/>
                </a:solidFill>
                <a:latin typeface="Times New Roman" pitchFamily="18" charset="0"/>
                <a:cs typeface="Times New Roman" pitchFamily="18" charset="0"/>
              </a:rPr>
              <a:t> </a:t>
            </a:r>
            <a:r>
              <a:rPr lang="en-US" sz="4200" dirty="0" err="1">
                <a:solidFill>
                  <a:prstClr val="black"/>
                </a:solidFill>
                <a:latin typeface="Times New Roman" pitchFamily="18" charset="0"/>
                <a:cs typeface="Times New Roman" pitchFamily="18" charset="0"/>
              </a:rPr>
              <a:t>chang</a:t>
            </a:r>
            <a:r>
              <a:rPr lang="en-US" sz="4200" dirty="0">
                <a:solidFill>
                  <a:prstClr val="black"/>
                </a:solidFill>
                <a:latin typeface="Times New Roman" pitchFamily="18" charset="0"/>
                <a:cs typeface="Times New Roman" pitchFamily="18" charset="0"/>
              </a:rPr>
              <a:t>  </a:t>
            </a:r>
            <a:r>
              <a:rPr lang="en-US" sz="4200" dirty="0" err="1">
                <a:solidFill>
                  <a:prstClr val="black"/>
                </a:solidFill>
                <a:latin typeface="Times New Roman" pitchFamily="18" charset="0"/>
                <a:cs typeface="Times New Roman" pitchFamily="18" charset="0"/>
              </a:rPr>
              <a:t>người</a:t>
            </a:r>
            <a:r>
              <a:rPr lang="en-US" sz="4200" dirty="0">
                <a:solidFill>
                  <a:prstClr val="black"/>
                </a:solidFill>
                <a:latin typeface="Times New Roman" pitchFamily="18" charset="0"/>
                <a:cs typeface="Times New Roman" pitchFamily="18" charset="0"/>
              </a:rPr>
              <a:t> </a:t>
            </a:r>
            <a:r>
              <a:rPr lang="en-US" sz="4200" dirty="0" err="1">
                <a:solidFill>
                  <a:prstClr val="black"/>
                </a:solidFill>
                <a:latin typeface="Times New Roman" pitchFamily="18" charset="0"/>
                <a:cs typeface="Times New Roman" pitchFamily="18" charset="0"/>
              </a:rPr>
              <a:t>trói</a:t>
            </a:r>
            <a:r>
              <a:rPr lang="en-US" sz="4200" dirty="0">
                <a:solidFill>
                  <a:prstClr val="black"/>
                </a:solidFill>
                <a:latin typeface="Times New Roman" pitchFamily="18" charset="0"/>
                <a:cs typeface="Times New Roman" pitchFamily="18" charset="0"/>
              </a:rPr>
              <a:t> </a:t>
            </a:r>
            <a:r>
              <a:rPr lang="en-US" sz="4200" dirty="0" err="1">
                <a:solidFill>
                  <a:prstClr val="black"/>
                </a:solidFill>
                <a:latin typeface="Times New Roman" pitchFamily="18" charset="0"/>
                <a:cs typeface="Times New Roman" pitchFamily="18" charset="0"/>
              </a:rPr>
              <a:t>người</a:t>
            </a:r>
            <a:r>
              <a:rPr lang="en-US" sz="4200" dirty="0">
                <a:solidFill>
                  <a:prstClr val="black"/>
                </a:solidFill>
                <a:latin typeface="Times New Roman" pitchFamily="18" charset="0"/>
                <a:cs typeface="Times New Roman" pitchFamily="18" charset="0"/>
              </a:rPr>
              <a:t>.</a:t>
            </a:r>
          </a:p>
        </p:txBody>
      </p:sp>
      <p:cxnSp>
        <p:nvCxnSpPr>
          <p:cNvPr id="8" name="Straight Connector 7">
            <a:extLst>
              <a:ext uri="{FF2B5EF4-FFF2-40B4-BE49-F238E27FC236}">
                <a16:creationId xmlns:a16="http://schemas.microsoft.com/office/drawing/2014/main" xmlns="" id="{B99D5F61-57F9-4419-8092-B83543700BCE}"/>
              </a:ext>
            </a:extLst>
          </p:cNvPr>
          <p:cNvCxnSpPr/>
          <p:nvPr/>
        </p:nvCxnSpPr>
        <p:spPr>
          <a:xfrm flipH="1">
            <a:off x="6602530" y="2701184"/>
            <a:ext cx="144016" cy="432048"/>
          </a:xfrm>
          <a:prstGeom prst="line">
            <a:avLst/>
          </a:prstGeom>
          <a:noFill/>
          <a:ln w="28575" cap="flat" cmpd="sng" algn="ctr">
            <a:solidFill>
              <a:srgbClr val="FF0000"/>
            </a:solidFill>
            <a:prstDash val="solid"/>
          </a:ln>
          <a:effectLst/>
        </p:spPr>
      </p:cxnSp>
      <p:cxnSp>
        <p:nvCxnSpPr>
          <p:cNvPr id="9" name="Straight Connector 8">
            <a:extLst>
              <a:ext uri="{FF2B5EF4-FFF2-40B4-BE49-F238E27FC236}">
                <a16:creationId xmlns:a16="http://schemas.microsoft.com/office/drawing/2014/main" xmlns="" id="{B99D5F61-57F9-4419-8092-B83543700BCE}"/>
              </a:ext>
            </a:extLst>
          </p:cNvPr>
          <p:cNvCxnSpPr/>
          <p:nvPr/>
        </p:nvCxnSpPr>
        <p:spPr>
          <a:xfrm flipH="1">
            <a:off x="4362711" y="2676132"/>
            <a:ext cx="144016" cy="432048"/>
          </a:xfrm>
          <a:prstGeom prst="line">
            <a:avLst/>
          </a:prstGeom>
          <a:noFill/>
          <a:ln w="28575" cap="flat" cmpd="sng" algn="ctr">
            <a:solidFill>
              <a:srgbClr val="FF0000"/>
            </a:solidFill>
            <a:prstDash val="solid"/>
          </a:ln>
          <a:effectLst/>
        </p:spPr>
      </p:cxnSp>
      <p:cxnSp>
        <p:nvCxnSpPr>
          <p:cNvPr id="10" name="Straight Connector 9">
            <a:extLst>
              <a:ext uri="{FF2B5EF4-FFF2-40B4-BE49-F238E27FC236}">
                <a16:creationId xmlns:a16="http://schemas.microsoft.com/office/drawing/2014/main" xmlns="" id="{B99D5F61-57F9-4419-8092-B83543700BCE}"/>
              </a:ext>
            </a:extLst>
          </p:cNvPr>
          <p:cNvCxnSpPr/>
          <p:nvPr/>
        </p:nvCxnSpPr>
        <p:spPr>
          <a:xfrm flipH="1">
            <a:off x="5136985" y="3355215"/>
            <a:ext cx="144016" cy="432048"/>
          </a:xfrm>
          <a:prstGeom prst="line">
            <a:avLst/>
          </a:prstGeom>
          <a:noFill/>
          <a:ln w="28575" cap="flat" cmpd="sng" algn="ctr">
            <a:solidFill>
              <a:srgbClr val="FF0000"/>
            </a:solidFill>
            <a:prstDash val="solid"/>
          </a:ln>
          <a:effectLst/>
        </p:spPr>
      </p:cxnSp>
      <p:cxnSp>
        <p:nvCxnSpPr>
          <p:cNvPr id="11" name="Straight Connector 10">
            <a:extLst>
              <a:ext uri="{FF2B5EF4-FFF2-40B4-BE49-F238E27FC236}">
                <a16:creationId xmlns:a16="http://schemas.microsoft.com/office/drawing/2014/main" xmlns="" id="{B99D5F61-57F9-4419-8092-B83543700BCE}"/>
              </a:ext>
            </a:extLst>
          </p:cNvPr>
          <p:cNvCxnSpPr/>
          <p:nvPr/>
        </p:nvCxnSpPr>
        <p:spPr>
          <a:xfrm flipH="1">
            <a:off x="6674538" y="2701184"/>
            <a:ext cx="144016" cy="432048"/>
          </a:xfrm>
          <a:prstGeom prst="line">
            <a:avLst/>
          </a:prstGeom>
          <a:noFill/>
          <a:ln w="28575" cap="flat" cmpd="sng" algn="ctr">
            <a:solidFill>
              <a:srgbClr val="FF0000"/>
            </a:solidFill>
            <a:prstDash val="solid"/>
          </a:ln>
          <a:effectLst/>
        </p:spPr>
      </p:cxnSp>
      <p:cxnSp>
        <p:nvCxnSpPr>
          <p:cNvPr id="12" name="Straight Connector 11">
            <a:extLst>
              <a:ext uri="{FF2B5EF4-FFF2-40B4-BE49-F238E27FC236}">
                <a16:creationId xmlns:a16="http://schemas.microsoft.com/office/drawing/2014/main" xmlns="" id="{B99D5F61-57F9-4419-8092-B83543700BCE}"/>
              </a:ext>
            </a:extLst>
          </p:cNvPr>
          <p:cNvCxnSpPr/>
          <p:nvPr/>
        </p:nvCxnSpPr>
        <p:spPr>
          <a:xfrm flipH="1">
            <a:off x="8963719" y="3303033"/>
            <a:ext cx="144016" cy="432048"/>
          </a:xfrm>
          <a:prstGeom prst="line">
            <a:avLst/>
          </a:prstGeom>
          <a:noFill/>
          <a:ln w="28575" cap="flat" cmpd="sng" algn="ctr">
            <a:solidFill>
              <a:srgbClr val="FF0000"/>
            </a:solidFill>
            <a:prstDash val="solid"/>
          </a:ln>
          <a:effectLst/>
        </p:spPr>
      </p:cxnSp>
      <p:cxnSp>
        <p:nvCxnSpPr>
          <p:cNvPr id="13" name="Straight Connector 12">
            <a:extLst>
              <a:ext uri="{FF2B5EF4-FFF2-40B4-BE49-F238E27FC236}">
                <a16:creationId xmlns:a16="http://schemas.microsoft.com/office/drawing/2014/main" xmlns="" id="{B99D5F61-57F9-4419-8092-B83543700BCE}"/>
              </a:ext>
            </a:extLst>
          </p:cNvPr>
          <p:cNvCxnSpPr/>
          <p:nvPr/>
        </p:nvCxnSpPr>
        <p:spPr>
          <a:xfrm flipH="1">
            <a:off x="9035727" y="3303033"/>
            <a:ext cx="144016" cy="432048"/>
          </a:xfrm>
          <a:prstGeom prst="line">
            <a:avLst/>
          </a:prstGeom>
          <a:noFill/>
          <a:ln w="28575" cap="flat" cmpd="sng" algn="ctr">
            <a:solidFill>
              <a:srgbClr val="FF0000"/>
            </a:solidFill>
            <a:prstDash val="solid"/>
          </a:ln>
          <a:effectLst/>
        </p:spPr>
      </p:cxnSp>
    </p:spTree>
    <p:extLst>
      <p:ext uri="{BB962C8B-B14F-4D97-AF65-F5344CB8AC3E}">
        <p14:creationId xmlns:p14="http://schemas.microsoft.com/office/powerpoint/2010/main" val="101871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7" y="93306"/>
            <a:ext cx="9144000" cy="6858000"/>
          </a:xfrm>
          <a:prstGeom prst="rect">
            <a:avLst/>
          </a:prstGeom>
        </p:spPr>
      </p:pic>
      <p:pic>
        <p:nvPicPr>
          <p:cNvPr id="2" name="Picture 8" descr="lang-minh-mang2">
            <a:extLst>
              <a:ext uri="{FF2B5EF4-FFF2-40B4-BE49-F238E27FC236}">
                <a16:creationId xmlns:a16="http://schemas.microsoft.com/office/drawing/2014/main" xmlns="" id="{42465C19-3D99-4991-A789-EE7E404EF4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4675" y="46654"/>
            <a:ext cx="4262038" cy="3778898"/>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9" descr="attachment">
            <a:extLst>
              <a:ext uri="{FF2B5EF4-FFF2-40B4-BE49-F238E27FC236}">
                <a16:creationId xmlns:a16="http://schemas.microsoft.com/office/drawing/2014/main" xmlns="" id="{5D7B6F1D-B2A1-4F9C-83A3-4670F4AF32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066822" cy="3778899"/>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CBD6A8E3-8FFA-46C3-8343-42C727C9245E}"/>
              </a:ext>
            </a:extLst>
          </p:cNvPr>
          <p:cNvSpPr/>
          <p:nvPr/>
        </p:nvSpPr>
        <p:spPr>
          <a:xfrm>
            <a:off x="22531" y="3920281"/>
            <a:ext cx="4549469" cy="523220"/>
          </a:xfrm>
          <a:prstGeom prst="rect">
            <a:avLst/>
          </a:prstGeom>
        </p:spPr>
        <p:txBody>
          <a:bodyPr wrap="square">
            <a:spAutoFit/>
          </a:bodyPr>
          <a:lstStyle/>
          <a:p>
            <a:r>
              <a:rPr lang="en-US" altLang="en-US" sz="2800" b="1" dirty="0">
                <a:solidFill>
                  <a:srgbClr val="000099"/>
                </a:solidFill>
                <a:latin typeface="Times New Roman" pitchFamily="18" charset="0"/>
              </a:rPr>
              <a:t>Minh </a:t>
            </a:r>
            <a:r>
              <a:rPr lang="en-US" altLang="en-US" sz="2800" b="1" dirty="0" err="1">
                <a:solidFill>
                  <a:srgbClr val="000099"/>
                </a:solidFill>
                <a:latin typeface="Times New Roman" pitchFamily="18" charset="0"/>
              </a:rPr>
              <a:t>Mạng</a:t>
            </a:r>
            <a:r>
              <a:rPr lang="en-US" altLang="en-US" sz="2800" b="1" dirty="0">
                <a:solidFill>
                  <a:srgbClr val="000099"/>
                </a:solidFill>
                <a:latin typeface="Times New Roman" pitchFamily="18" charset="0"/>
              </a:rPr>
              <a:t> (1791- 1840)</a:t>
            </a:r>
          </a:p>
        </p:txBody>
      </p:sp>
      <p:sp>
        <p:nvSpPr>
          <p:cNvPr id="5" name="Rectangle 4">
            <a:extLst>
              <a:ext uri="{FF2B5EF4-FFF2-40B4-BE49-F238E27FC236}">
                <a16:creationId xmlns:a16="http://schemas.microsoft.com/office/drawing/2014/main" xmlns="" id="{74D2D201-4ACD-42E7-9787-D09DE0E44858}"/>
              </a:ext>
            </a:extLst>
          </p:cNvPr>
          <p:cNvSpPr/>
          <p:nvPr/>
        </p:nvSpPr>
        <p:spPr>
          <a:xfrm>
            <a:off x="5384759" y="3918858"/>
            <a:ext cx="3339701" cy="523220"/>
          </a:xfrm>
          <a:prstGeom prst="rect">
            <a:avLst/>
          </a:prstGeom>
        </p:spPr>
        <p:txBody>
          <a:bodyPr wrap="square">
            <a:spAutoFit/>
          </a:bodyPr>
          <a:lstStyle/>
          <a:p>
            <a:r>
              <a:rPr lang="en-US" altLang="en-US" sz="2800" b="1" dirty="0" err="1">
                <a:solidFill>
                  <a:srgbClr val="000099"/>
                </a:solidFill>
                <a:latin typeface="Times New Roman" pitchFamily="18" charset="0"/>
              </a:rPr>
              <a:t>Lăng</a:t>
            </a:r>
            <a:r>
              <a:rPr lang="en-US" altLang="en-US" sz="2800" b="1" dirty="0">
                <a:solidFill>
                  <a:srgbClr val="000099"/>
                </a:solidFill>
                <a:latin typeface="Times New Roman" pitchFamily="18" charset="0"/>
              </a:rPr>
              <a:t> Minh </a:t>
            </a:r>
            <a:r>
              <a:rPr lang="en-US" altLang="en-US" sz="2800" b="1" dirty="0" err="1">
                <a:solidFill>
                  <a:srgbClr val="000099"/>
                </a:solidFill>
                <a:latin typeface="Times New Roman" pitchFamily="18" charset="0"/>
              </a:rPr>
              <a:t>Mạng</a:t>
            </a:r>
            <a:endParaRPr lang="en-US" altLang="en-US" sz="2800" b="1" dirty="0">
              <a:solidFill>
                <a:srgbClr val="000099"/>
              </a:solidFill>
              <a:latin typeface="Times New Roman" pitchFamily="18" charset="0"/>
            </a:endParaRPr>
          </a:p>
        </p:txBody>
      </p:sp>
      <p:sp>
        <p:nvSpPr>
          <p:cNvPr id="6" name="Rectangle 5">
            <a:extLst>
              <a:ext uri="{FF2B5EF4-FFF2-40B4-BE49-F238E27FC236}">
                <a16:creationId xmlns:a16="http://schemas.microsoft.com/office/drawing/2014/main" xmlns="" id="{1CB0FE99-91A9-4922-B2CF-D769C158F579}"/>
              </a:ext>
            </a:extLst>
          </p:cNvPr>
          <p:cNvSpPr/>
          <p:nvPr/>
        </p:nvSpPr>
        <p:spPr>
          <a:xfrm>
            <a:off x="0" y="4727907"/>
            <a:ext cx="9017814" cy="1938992"/>
          </a:xfrm>
          <a:prstGeom prst="rect">
            <a:avLst/>
          </a:prstGeom>
        </p:spPr>
        <p:txBody>
          <a:bodyPr wrap="square">
            <a:spAutoFit/>
          </a:bodyPr>
          <a:lstStyle/>
          <a:p>
            <a:pPr algn="just"/>
            <a:r>
              <a:rPr lang="en-US" sz="2400" b="1" dirty="0" err="1">
                <a:solidFill>
                  <a:srgbClr val="FF0000"/>
                </a:solidFill>
                <a:latin typeface="Times New Roman" panose="02020603050405020304" pitchFamily="18" charset="0"/>
                <a:cs typeface="Times New Roman" panose="02020603050405020304" pitchFamily="18" charset="0"/>
              </a:rPr>
              <a:t>Vua</a:t>
            </a:r>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Minh Mạng </a:t>
            </a:r>
            <a:r>
              <a:rPr lang="vi-VN" sz="2400" dirty="0">
                <a:solidFill>
                  <a:srgbClr val="0000FF"/>
                </a:solidFill>
                <a:latin typeface="Times New Roman" panose="02020603050405020304" pitchFamily="18" charset="0"/>
                <a:cs typeface="Times New Roman" panose="02020603050405020304" pitchFamily="18" charset="0"/>
              </a:rPr>
              <a:t>hay Minh Mệnh, là vị hoàng đế thứ hai </a:t>
            </a:r>
            <a:r>
              <a:rPr lang="vi-VN" sz="2400" dirty="0" smtClean="0">
                <a:solidFill>
                  <a:srgbClr val="0000FF"/>
                </a:solidFill>
                <a:latin typeface="Times New Roman" panose="02020603050405020304" pitchFamily="18" charset="0"/>
                <a:cs typeface="Times New Roman" panose="02020603050405020304" pitchFamily="18" charset="0"/>
              </a:rPr>
              <a:t>của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Hoàng</a:t>
            </a:r>
            <a:r>
              <a:rPr lang="vi-VN" sz="2400" dirty="0" smtClean="0">
                <a:solidFill>
                  <a:srgbClr val="0000FF"/>
                </a:solidFill>
                <a:latin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cs typeface="Times New Roman" panose="02020603050405020304" pitchFamily="18" charset="0"/>
              </a:rPr>
              <a:t>triều Nguyễn nước Đại Nam. Ông trị vì từ năm 1820 đến khi qua đời, được truy tôn miếu hiệu là Nguyễn Thánh Tổ. Tuy có một số chính sách sai lầm hạn chế, song giới sử gia đương đại vẫn đánh giá Minh Mạng là vị vua kiệt xuất nhất của Hoàng triều Nhà Nguyễn.</a:t>
            </a:r>
            <a:endParaRPr lang="en-US"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1252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a:extLst>
              <a:ext uri="{FF2B5EF4-FFF2-40B4-BE49-F238E27FC236}">
                <a16:creationId xmlns:a16="http://schemas.microsoft.com/office/drawing/2014/main" xmlns="" id="{31C7ADB0-A682-46F5-A84C-E8FEA565BB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788024" cy="6858000"/>
          </a:xfrm>
          <a:prstGeom prst="rect">
            <a:avLst/>
          </a:prstGeom>
        </p:spPr>
      </p:pic>
      <p:sp>
        <p:nvSpPr>
          <p:cNvPr id="3" name="TextBox 2">
            <a:extLst>
              <a:ext uri="{FF2B5EF4-FFF2-40B4-BE49-F238E27FC236}">
                <a16:creationId xmlns:a16="http://schemas.microsoft.com/office/drawing/2014/main" xmlns="" id="{A3FE74E5-A143-469B-9844-6608AEFF57B9}"/>
              </a:ext>
            </a:extLst>
          </p:cNvPr>
          <p:cNvSpPr txBox="1"/>
          <p:nvPr/>
        </p:nvSpPr>
        <p:spPr>
          <a:xfrm>
            <a:off x="5081938" y="423618"/>
            <a:ext cx="3768147" cy="3754874"/>
          </a:xfrm>
          <a:prstGeom prst="rect">
            <a:avLst/>
          </a:prstGeom>
          <a:noFill/>
        </p:spPr>
        <p:txBody>
          <a:bodyPr wrap="square" rtlCol="0">
            <a:spAutoFit/>
          </a:bodyPr>
          <a:lstStyle/>
          <a:p>
            <a:pPr>
              <a:defRPr/>
            </a:pPr>
            <a:r>
              <a:rPr lang="vi-VN" sz="3400" b="1" kern="0" dirty="0">
                <a:solidFill>
                  <a:prstClr val="black"/>
                </a:solidFill>
                <a:latin typeface="Times New Roman" panose="02020603050405020304" pitchFamily="18" charset="0"/>
              </a:rPr>
              <a:t>    </a:t>
            </a:r>
            <a:r>
              <a:rPr lang="vi-VN" sz="3400" b="1" kern="0" dirty="0">
                <a:solidFill>
                  <a:srgbClr val="0000FF"/>
                </a:solidFill>
                <a:latin typeface="Times New Roman" panose="02020603050405020304" pitchFamily="18" charset="0"/>
              </a:rPr>
              <a:t>Cao Bá Quát (1809 – 1855) </a:t>
            </a:r>
            <a:r>
              <a:rPr lang="vi-VN" sz="3400" b="1" kern="0" dirty="0">
                <a:solidFill>
                  <a:prstClr val="black"/>
                </a:solidFill>
                <a:latin typeface="Times New Roman" panose="02020603050405020304" pitchFamily="18" charset="0"/>
              </a:rPr>
              <a:t>là người ở tỉnh Bắc Ninh. Ông là người nổi tiếng văn hay, chữ tốt, có tài đối đáp. </a:t>
            </a:r>
            <a:endParaRPr lang="en-US" sz="3400" b="1" kern="0" dirty="0">
              <a:solidFill>
                <a:prstClr val="black"/>
              </a:solidFill>
            </a:endParaRPr>
          </a:p>
        </p:txBody>
      </p:sp>
    </p:spTree>
    <p:extLst>
      <p:ext uri="{BB962C8B-B14F-4D97-AF65-F5344CB8AC3E}">
        <p14:creationId xmlns:p14="http://schemas.microsoft.com/office/powerpoint/2010/main" val="2193646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hue">
            <a:extLst>
              <a:ext uri="{FF2B5EF4-FFF2-40B4-BE49-F238E27FC236}">
                <a16:creationId xmlns:a16="http://schemas.microsoft.com/office/drawing/2014/main" xmlns="" id="{4F6ECFA2-01EC-480A-8CFE-DA2BC86284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1307" y="0"/>
            <a:ext cx="591269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3">
            <a:extLst>
              <a:ext uri="{FF2B5EF4-FFF2-40B4-BE49-F238E27FC236}">
                <a16:creationId xmlns:a16="http://schemas.microsoft.com/office/drawing/2014/main" xmlns="" id="{58ABDAA0-A0D6-46A6-A205-0C81185F878E}"/>
              </a:ext>
            </a:extLst>
          </p:cNvPr>
          <p:cNvSpPr txBox="1">
            <a:spLocks noChangeArrowheads="1"/>
          </p:cNvSpPr>
          <p:nvPr/>
        </p:nvSpPr>
        <p:spPr bwMode="auto">
          <a:xfrm>
            <a:off x="-125402" y="568033"/>
            <a:ext cx="180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b="1" dirty="0" err="1">
                <a:solidFill>
                  <a:srgbClr val="FF0000"/>
                </a:solidFill>
                <a:latin typeface="Times New Roman" pitchFamily="18" charset="0"/>
              </a:rPr>
              <a:t>Ngự</a:t>
            </a:r>
            <a:r>
              <a:rPr lang="en-US" altLang="vi-VN" b="1" dirty="0">
                <a:solidFill>
                  <a:srgbClr val="FF0000"/>
                </a:solidFill>
                <a:latin typeface="Times New Roman" pitchFamily="18" charset="0"/>
              </a:rPr>
              <a:t> </a:t>
            </a:r>
            <a:r>
              <a:rPr lang="en-US" altLang="vi-VN" b="1" dirty="0" err="1">
                <a:solidFill>
                  <a:srgbClr val="FF0000"/>
                </a:solidFill>
                <a:latin typeface="Times New Roman" pitchFamily="18" charset="0"/>
              </a:rPr>
              <a:t>giá</a:t>
            </a:r>
            <a:r>
              <a:rPr lang="en-US" altLang="vi-VN" b="1" dirty="0">
                <a:solidFill>
                  <a:srgbClr val="FF0000"/>
                </a:solidFill>
                <a:latin typeface="Times New Roman" pitchFamily="18" charset="0"/>
              </a:rPr>
              <a:t>:</a:t>
            </a:r>
          </a:p>
        </p:txBody>
      </p:sp>
      <p:sp>
        <p:nvSpPr>
          <p:cNvPr id="3" name="Text Box 4">
            <a:extLst>
              <a:ext uri="{FF2B5EF4-FFF2-40B4-BE49-F238E27FC236}">
                <a16:creationId xmlns:a16="http://schemas.microsoft.com/office/drawing/2014/main" xmlns="" id="{5FC6C9AC-CB79-4A85-9006-93265F98D3A3}"/>
              </a:ext>
            </a:extLst>
          </p:cNvPr>
          <p:cNvSpPr txBox="1">
            <a:spLocks noChangeArrowheads="1"/>
          </p:cNvSpPr>
          <p:nvPr/>
        </p:nvSpPr>
        <p:spPr bwMode="auto">
          <a:xfrm>
            <a:off x="0" y="2928186"/>
            <a:ext cx="14401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b="1" dirty="0" err="1">
                <a:solidFill>
                  <a:srgbClr val="FF0000"/>
                </a:solidFill>
                <a:latin typeface="Times New Roman" pitchFamily="18" charset="0"/>
              </a:rPr>
              <a:t>Xa</a:t>
            </a:r>
            <a:r>
              <a:rPr lang="en-US" altLang="vi-VN" b="1" dirty="0">
                <a:solidFill>
                  <a:srgbClr val="FF0000"/>
                </a:solidFill>
                <a:latin typeface="Times New Roman" pitchFamily="18" charset="0"/>
              </a:rPr>
              <a:t> </a:t>
            </a:r>
            <a:r>
              <a:rPr lang="en-US" altLang="vi-VN" b="1" dirty="0" err="1">
                <a:solidFill>
                  <a:srgbClr val="FF0000"/>
                </a:solidFill>
                <a:latin typeface="Times New Roman" pitchFamily="18" charset="0"/>
              </a:rPr>
              <a:t>giá</a:t>
            </a:r>
            <a:r>
              <a:rPr lang="en-US" altLang="vi-VN" b="1" dirty="0">
                <a:solidFill>
                  <a:srgbClr val="FF0000"/>
                </a:solidFill>
                <a:latin typeface="Times New Roman" pitchFamily="18" charset="0"/>
              </a:rPr>
              <a:t>:</a:t>
            </a:r>
          </a:p>
        </p:txBody>
      </p:sp>
      <p:sp>
        <p:nvSpPr>
          <p:cNvPr id="5" name="Text Box 6">
            <a:extLst>
              <a:ext uri="{FF2B5EF4-FFF2-40B4-BE49-F238E27FC236}">
                <a16:creationId xmlns:a16="http://schemas.microsoft.com/office/drawing/2014/main" xmlns="" id="{DBF3FA7F-B11C-4FED-AD61-292B06EED7FE}"/>
              </a:ext>
            </a:extLst>
          </p:cNvPr>
          <p:cNvSpPr txBox="1">
            <a:spLocks noChangeArrowheads="1"/>
          </p:cNvSpPr>
          <p:nvPr/>
        </p:nvSpPr>
        <p:spPr bwMode="auto">
          <a:xfrm>
            <a:off x="-83460" y="1152808"/>
            <a:ext cx="333984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vi-VN" b="1" dirty="0">
                <a:solidFill>
                  <a:srgbClr val="1F497D">
                    <a:lumMod val="50000"/>
                  </a:srgbClr>
                </a:solidFill>
                <a:latin typeface="Times New Roman" pitchFamily="18" charset="0"/>
              </a:rPr>
              <a:t>  </a:t>
            </a:r>
            <a:r>
              <a:rPr lang="vi-VN" altLang="vi-VN" b="1" dirty="0">
                <a:solidFill>
                  <a:srgbClr val="1F497D">
                    <a:lumMod val="50000"/>
                  </a:srgbClr>
                </a:solidFill>
                <a:latin typeface="Times New Roman" pitchFamily="18" charset="0"/>
              </a:rPr>
              <a:t>(</a:t>
            </a:r>
            <a:r>
              <a:rPr lang="en-US" altLang="vi-VN" b="1" dirty="0" err="1">
                <a:solidFill>
                  <a:srgbClr val="1F497D">
                    <a:lumMod val="50000"/>
                  </a:srgbClr>
                </a:solidFill>
                <a:latin typeface="Times New Roman" pitchFamily="18" charset="0"/>
              </a:rPr>
              <a:t>Vua</a:t>
            </a:r>
            <a:r>
              <a:rPr lang="vi-VN" altLang="vi-VN" b="1" dirty="0">
                <a:solidFill>
                  <a:srgbClr val="1F497D">
                    <a:lumMod val="50000"/>
                  </a:srgbClr>
                </a:solidFill>
                <a:latin typeface="Times New Roman" pitchFamily="18" charset="0"/>
              </a:rPr>
              <a:t>)</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ngồi</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trên</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xe</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hoặc</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kiệu</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để</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đi</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các</a:t>
            </a:r>
            <a:r>
              <a:rPr lang="en-US" altLang="vi-VN" b="1" dirty="0">
                <a:solidFill>
                  <a:srgbClr val="1F497D">
                    <a:lumMod val="50000"/>
                  </a:srgbClr>
                </a:solidFill>
                <a:latin typeface="Times New Roman" pitchFamily="18" charset="0"/>
              </a:rPr>
              <a:t> </a:t>
            </a:r>
            <a:r>
              <a:rPr lang="en-US" altLang="vi-VN" b="1" dirty="0" err="1">
                <a:solidFill>
                  <a:srgbClr val="1F497D">
                    <a:lumMod val="50000"/>
                  </a:srgbClr>
                </a:solidFill>
                <a:latin typeface="Times New Roman" pitchFamily="18" charset="0"/>
              </a:rPr>
              <a:t>nơi</a:t>
            </a:r>
            <a:r>
              <a:rPr lang="en-US" altLang="vi-VN" b="1" dirty="0">
                <a:solidFill>
                  <a:srgbClr val="1F497D">
                    <a:lumMod val="50000"/>
                  </a:srgbClr>
                </a:solidFill>
                <a:latin typeface="Times New Roman" pitchFamily="18" charset="0"/>
              </a:rPr>
              <a:t>.</a:t>
            </a:r>
          </a:p>
        </p:txBody>
      </p:sp>
      <p:sp>
        <p:nvSpPr>
          <p:cNvPr id="6" name="Text Box 7">
            <a:extLst>
              <a:ext uri="{FF2B5EF4-FFF2-40B4-BE49-F238E27FC236}">
                <a16:creationId xmlns:a16="http://schemas.microsoft.com/office/drawing/2014/main" xmlns="" id="{127B59E8-E047-48C3-A148-054312EB6AE1}"/>
              </a:ext>
            </a:extLst>
          </p:cNvPr>
          <p:cNvSpPr txBox="1">
            <a:spLocks noChangeArrowheads="1"/>
          </p:cNvSpPr>
          <p:nvPr/>
        </p:nvSpPr>
        <p:spPr bwMode="auto">
          <a:xfrm>
            <a:off x="245382" y="3582888"/>
            <a:ext cx="2740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vi-VN" b="1" dirty="0" err="1">
                <a:solidFill>
                  <a:prstClr val="black"/>
                </a:solidFill>
                <a:latin typeface="Times New Roman" pitchFamily="18" charset="0"/>
              </a:rPr>
              <a:t>Xe</a:t>
            </a:r>
            <a:r>
              <a:rPr lang="en-US" altLang="vi-VN" b="1" dirty="0">
                <a:solidFill>
                  <a:prstClr val="black"/>
                </a:solidFill>
                <a:latin typeface="Times New Roman" pitchFamily="18" charset="0"/>
              </a:rPr>
              <a:t> </a:t>
            </a:r>
            <a:r>
              <a:rPr lang="en-US" altLang="vi-VN" b="1" dirty="0" err="1">
                <a:solidFill>
                  <a:prstClr val="black"/>
                </a:solidFill>
                <a:latin typeface="Times New Roman" pitchFamily="18" charset="0"/>
              </a:rPr>
              <a:t>của</a:t>
            </a:r>
            <a:r>
              <a:rPr lang="en-US" altLang="vi-VN" b="1" dirty="0">
                <a:solidFill>
                  <a:prstClr val="black"/>
                </a:solidFill>
                <a:latin typeface="Times New Roman" pitchFamily="18" charset="0"/>
              </a:rPr>
              <a:t> </a:t>
            </a:r>
            <a:r>
              <a:rPr lang="en-US" altLang="vi-VN" b="1" dirty="0" err="1">
                <a:solidFill>
                  <a:prstClr val="black"/>
                </a:solidFill>
                <a:latin typeface="Times New Roman" pitchFamily="18" charset="0"/>
              </a:rPr>
              <a:t>vua</a:t>
            </a:r>
            <a:r>
              <a:rPr lang="en-US" altLang="vi-VN" b="1" dirty="0">
                <a:solidFill>
                  <a:prstClr val="black"/>
                </a:solidFill>
                <a:latin typeface="Times New Roman" pitchFamily="18" charset="0"/>
              </a:rPr>
              <a:t>.</a:t>
            </a:r>
          </a:p>
        </p:txBody>
      </p:sp>
    </p:spTree>
    <p:extLst>
      <p:ext uri="{BB962C8B-B14F-4D97-AF65-F5344CB8AC3E}">
        <p14:creationId xmlns:p14="http://schemas.microsoft.com/office/powerpoint/2010/main" val="667886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719</TotalTime>
  <Words>751</Words>
  <Application>Microsoft Office PowerPoint</Application>
  <PresentationFormat>On-screen Show (4:3)</PresentationFormat>
  <Paragraphs>64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Minhthangpc.VN</cp:lastModifiedBy>
  <cp:revision>56</cp:revision>
  <dcterms:created xsi:type="dcterms:W3CDTF">2020-04-19T12:43:08Z</dcterms:created>
  <dcterms:modified xsi:type="dcterms:W3CDTF">2022-02-24T09:38:38Z</dcterms:modified>
</cp:coreProperties>
</file>