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258" r:id="rId3"/>
    <p:sldId id="260" r:id="rId4"/>
    <p:sldId id="269" r:id="rId5"/>
    <p:sldId id="268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074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712745-7B31-4778-8335-C47F15246C9F}" type="datetimeFigureOut">
              <a:rPr lang="vi-VN" smtClean="0"/>
              <a:t>24/02/2022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0617E-882A-470F-8C2A-CA0926E6A07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99278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02C-4CB8-44C6-B9A6-30E88DE23AEF}" type="datetimeFigureOut">
              <a:rPr lang="vi-VN" smtClean="0"/>
              <a:t>24/02/2022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C0E1-ACDD-4731-BAA3-853960CBE3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0254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02C-4CB8-44C6-B9A6-30E88DE23AEF}" type="datetimeFigureOut">
              <a:rPr lang="vi-VN" smtClean="0"/>
              <a:t>24/02/2022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C0E1-ACDD-4731-BAA3-853960CBE3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94786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02C-4CB8-44C6-B9A6-30E88DE23AEF}" type="datetimeFigureOut">
              <a:rPr lang="vi-VN" smtClean="0"/>
              <a:t>24/02/2022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C0E1-ACDD-4731-BAA3-853960CBE3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21964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02C-4CB8-44C6-B9A6-30E88DE23AEF}" type="datetimeFigureOut">
              <a:rPr lang="vi-VN" smtClean="0"/>
              <a:t>24/02/2022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C0E1-ACDD-4731-BAA3-853960CBE3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39101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02C-4CB8-44C6-B9A6-30E88DE23AEF}" type="datetimeFigureOut">
              <a:rPr lang="vi-VN" smtClean="0"/>
              <a:t>24/02/2022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C0E1-ACDD-4731-BAA3-853960CBE3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594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02C-4CB8-44C6-B9A6-30E88DE23AEF}" type="datetimeFigureOut">
              <a:rPr lang="vi-VN" smtClean="0"/>
              <a:t>24/02/2022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C0E1-ACDD-4731-BAA3-853960CBE3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39357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02C-4CB8-44C6-B9A6-30E88DE23AEF}" type="datetimeFigureOut">
              <a:rPr lang="vi-VN" smtClean="0"/>
              <a:t>24/02/2022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C0E1-ACDD-4731-BAA3-853960CBE3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17572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02C-4CB8-44C6-B9A6-30E88DE23AEF}" type="datetimeFigureOut">
              <a:rPr lang="vi-VN" smtClean="0"/>
              <a:t>24/02/2022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C0E1-ACDD-4731-BAA3-853960CBE3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6318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02C-4CB8-44C6-B9A6-30E88DE23AEF}" type="datetimeFigureOut">
              <a:rPr lang="vi-VN" smtClean="0"/>
              <a:t>24/02/2022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C0E1-ACDD-4731-BAA3-853960CBE3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5964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02C-4CB8-44C6-B9A6-30E88DE23AEF}" type="datetimeFigureOut">
              <a:rPr lang="vi-VN" smtClean="0"/>
              <a:t>24/02/2022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C0E1-ACDD-4731-BAA3-853960CBE3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31471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02C-4CB8-44C6-B9A6-30E88DE23AEF}" type="datetimeFigureOut">
              <a:rPr lang="vi-VN" smtClean="0"/>
              <a:t>24/02/2022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C0E1-ACDD-4731-BAA3-853960CBE3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8242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2502C-4CB8-44C6-B9A6-30E88DE23AEF}" type="datetimeFigureOut">
              <a:rPr lang="vi-VN" smtClean="0"/>
              <a:t>24/02/2022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BC0E1-ACDD-4731-BAA3-853960CBE3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48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5" descr="3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22131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20" descr="3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0685" y="5638800"/>
            <a:ext cx="1221316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4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400" y="2209801"/>
            <a:ext cx="3761317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WordArt 8"/>
          <p:cNvSpPr>
            <a:spLocks noChangeArrowheads="1" noChangeShapeType="1" noTextEdit="1"/>
          </p:cNvSpPr>
          <p:nvPr/>
        </p:nvSpPr>
        <p:spPr bwMode="auto">
          <a:xfrm>
            <a:off x="226484" y="482600"/>
            <a:ext cx="11785600" cy="2165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44"/>
              </a:avLst>
            </a:prstTxWarp>
          </a:bodyPr>
          <a:lstStyle/>
          <a:p>
            <a:pPr algn="ctr"/>
            <a:r>
              <a:rPr lang="vi-VN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mừng các con  </a:t>
            </a:r>
          </a:p>
          <a:p>
            <a:pPr algn="ctr"/>
            <a:r>
              <a:rPr lang="vi-VN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 với tiết học online</a:t>
            </a:r>
            <a:endParaRPr lang="en-US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4" name="WordArt 11"/>
          <p:cNvSpPr>
            <a:spLocks noChangeArrowheads="1" noChangeShapeType="1" noTextEdit="1"/>
          </p:cNvSpPr>
          <p:nvPr/>
        </p:nvSpPr>
        <p:spPr bwMode="auto">
          <a:xfrm>
            <a:off x="1471084" y="3690938"/>
            <a:ext cx="9296400" cy="7683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Toán</a:t>
            </a:r>
            <a:r>
              <a:rPr lang="en-US" b="1" kern="10" dirty="0" smtClean="0">
                <a:solidFill>
                  <a:srgbClr val="FF0000"/>
                </a:solidFill>
                <a:latin typeface="Times New Roman"/>
                <a:cs typeface="Times New Roman"/>
              </a:rPr>
              <a:t>: </a:t>
            </a:r>
            <a:r>
              <a:rPr lang="en-US" b="1" kern="1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Làm</a:t>
            </a:r>
            <a:r>
              <a:rPr lang="en-US" b="1" kern="1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quen</a:t>
            </a:r>
            <a:r>
              <a:rPr lang="en-US" b="1" kern="1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với</a:t>
            </a:r>
            <a:r>
              <a:rPr lang="en-US" b="1" kern="1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chữ</a:t>
            </a:r>
            <a:r>
              <a:rPr lang="en-US" b="1" kern="1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số</a:t>
            </a:r>
            <a:r>
              <a:rPr lang="en-US" b="1" kern="1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La </a:t>
            </a:r>
            <a:r>
              <a:rPr lang="en-US" b="1" kern="1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Mã</a:t>
            </a:r>
            <a:endParaRPr lang="en-US" b="1" kern="1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63135742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l="-1000" t="-5000" r="-1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688" y="1448588"/>
            <a:ext cx="1978592" cy="21056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195" y="1396634"/>
            <a:ext cx="2140157" cy="22095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6336337" y="1297878"/>
            <a:ext cx="52513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- Em hãy quan sát và cho biết điểm giống nhau và khác nhau giữa hai mặt đồng hồ?</a:t>
            </a:r>
            <a:endParaRPr lang="vi-VN" sz="36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9770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l="-4000" t="-16000" r="-5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7983" y="2053669"/>
            <a:ext cx="636970" cy="843986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7654953" y="2214052"/>
            <a:ext cx="23845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" pitchFamily="18" charset="0"/>
                <a:cs typeface="times" pitchFamily="18" charset="0"/>
              </a:rPr>
              <a:t>: </a:t>
            </a:r>
            <a:r>
              <a:rPr lang="vi-VN" sz="3200" b="1" dirty="0" smtClean="0">
                <a:latin typeface="times" pitchFamily="18" charset="0"/>
                <a:cs typeface="times" pitchFamily="18" charset="0"/>
              </a:rPr>
              <a:t>Một </a:t>
            </a:r>
            <a:r>
              <a:rPr lang="en-US" sz="2400" b="1" dirty="0" smtClean="0">
                <a:latin typeface="times" pitchFamily="18" charset="0"/>
                <a:cs typeface="times" pitchFamily="18" charset="0"/>
              </a:rPr>
              <a:t> </a:t>
            </a:r>
            <a:endParaRPr lang="vi-VN" sz="2400" b="1" dirty="0">
              <a:latin typeface="times" pitchFamily="18" charset="0"/>
              <a:cs typeface="times" pitchFamily="18" charset="0"/>
            </a:endParaRPr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1918" y="2914401"/>
            <a:ext cx="805698" cy="881231"/>
          </a:xfrm>
          <a:prstGeom prst="rect">
            <a:avLst/>
          </a:prstGeom>
        </p:spPr>
      </p:pic>
      <p:sp>
        <p:nvSpPr>
          <p:cNvPr id="54" name="TextBox 53"/>
          <p:cNvSpPr txBox="1"/>
          <p:nvPr/>
        </p:nvSpPr>
        <p:spPr>
          <a:xfrm>
            <a:off x="7654953" y="2987936"/>
            <a:ext cx="23845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" pitchFamily="18" charset="0"/>
                <a:cs typeface="times" pitchFamily="18" charset="0"/>
              </a:rPr>
              <a:t>: </a:t>
            </a:r>
            <a:r>
              <a:rPr lang="vi-VN" sz="3200" b="1" dirty="0" smtClean="0">
                <a:latin typeface="times" pitchFamily="18" charset="0"/>
                <a:cs typeface="times" pitchFamily="18" charset="0"/>
              </a:rPr>
              <a:t>Năm </a:t>
            </a:r>
            <a:r>
              <a:rPr lang="en-US" sz="2400" b="1" dirty="0" smtClean="0">
                <a:latin typeface="times" pitchFamily="18" charset="0"/>
                <a:cs typeface="times" pitchFamily="18" charset="0"/>
              </a:rPr>
              <a:t> </a:t>
            </a:r>
            <a:endParaRPr lang="vi-VN" sz="2400" b="1" dirty="0">
              <a:latin typeface="times" pitchFamily="18" charset="0"/>
              <a:cs typeface="times" pitchFamily="18" charset="0"/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6371" y="3666325"/>
            <a:ext cx="812671" cy="888073"/>
          </a:xfrm>
          <a:prstGeom prst="rect">
            <a:avLst/>
          </a:prstGeom>
        </p:spPr>
      </p:pic>
      <p:sp>
        <p:nvSpPr>
          <p:cNvPr id="56" name="TextBox 55"/>
          <p:cNvSpPr txBox="1"/>
          <p:nvPr/>
        </p:nvSpPr>
        <p:spPr>
          <a:xfrm>
            <a:off x="7675273" y="3780416"/>
            <a:ext cx="23845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" pitchFamily="18" charset="0"/>
                <a:cs typeface="times" pitchFamily="18" charset="0"/>
              </a:rPr>
              <a:t>: </a:t>
            </a:r>
            <a:r>
              <a:rPr lang="vi-VN" sz="3200" b="1" dirty="0" smtClean="0">
                <a:latin typeface="times" pitchFamily="18" charset="0"/>
                <a:cs typeface="times" pitchFamily="18" charset="0"/>
              </a:rPr>
              <a:t>Mười </a:t>
            </a:r>
            <a:r>
              <a:rPr lang="en-US" sz="2400" b="1" dirty="0" smtClean="0">
                <a:latin typeface="times" pitchFamily="18" charset="0"/>
                <a:cs typeface="times" pitchFamily="18" charset="0"/>
              </a:rPr>
              <a:t> </a:t>
            </a:r>
            <a:endParaRPr lang="vi-VN" sz="24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3937" y="1947870"/>
            <a:ext cx="587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latin typeface="times" pitchFamily="18" charset="0"/>
                <a:cs typeface="times" pitchFamily="18" charset="0"/>
              </a:rPr>
              <a:t>1</a:t>
            </a:r>
            <a:endParaRPr lang="vi-VN" sz="20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71752" y="2553189"/>
            <a:ext cx="482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latin typeface="times" pitchFamily="18" charset="0"/>
                <a:cs typeface="times" pitchFamily="18" charset="0"/>
              </a:rPr>
              <a:t>2</a:t>
            </a:r>
            <a:endParaRPr lang="vi-VN" sz="20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17606" y="3586207"/>
            <a:ext cx="447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latin typeface="times" pitchFamily="18" charset="0"/>
                <a:cs typeface="times" pitchFamily="18" charset="0"/>
              </a:rPr>
              <a:t>3</a:t>
            </a:r>
            <a:endParaRPr lang="vi-VN" sz="20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82106" y="5417415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latin typeface="times" pitchFamily="18" charset="0"/>
                <a:cs typeface="times" pitchFamily="18" charset="0"/>
              </a:rPr>
              <a:t>5</a:t>
            </a:r>
            <a:endParaRPr lang="vi-VN" sz="20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81186" y="4721918"/>
            <a:ext cx="2336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latin typeface="times" pitchFamily="18" charset="0"/>
                <a:cs typeface="times" pitchFamily="18" charset="0"/>
              </a:rPr>
              <a:t>4</a:t>
            </a:r>
            <a:endParaRPr lang="vi-VN" sz="20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81777" y="5610439"/>
            <a:ext cx="36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latin typeface="times" pitchFamily="18" charset="0"/>
                <a:cs typeface="times" pitchFamily="18" charset="0"/>
              </a:rPr>
              <a:t>6</a:t>
            </a:r>
            <a:endParaRPr lang="vi-VN" sz="20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77681" y="5302821"/>
            <a:ext cx="359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latin typeface="times" pitchFamily="18" charset="0"/>
                <a:cs typeface="times" pitchFamily="18" charset="0"/>
              </a:rPr>
              <a:t>7</a:t>
            </a:r>
            <a:endParaRPr lang="vi-VN" sz="20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49092" y="4611546"/>
            <a:ext cx="386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latin typeface="times" pitchFamily="18" charset="0"/>
                <a:cs typeface="times" pitchFamily="18" charset="0"/>
              </a:rPr>
              <a:t>8</a:t>
            </a:r>
            <a:endParaRPr lang="vi-VN" sz="20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94656" y="3563728"/>
            <a:ext cx="237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latin typeface="times" pitchFamily="18" charset="0"/>
                <a:cs typeface="times" pitchFamily="18" charset="0"/>
              </a:rPr>
              <a:t>9</a:t>
            </a:r>
            <a:endParaRPr lang="vi-VN" sz="20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24230" y="2612876"/>
            <a:ext cx="49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latin typeface="times" pitchFamily="18" charset="0"/>
                <a:cs typeface="times" pitchFamily="18" charset="0"/>
              </a:rPr>
              <a:t>10</a:t>
            </a:r>
            <a:endParaRPr lang="vi-VN" sz="20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77084" y="1953898"/>
            <a:ext cx="5109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latin typeface="times" pitchFamily="18" charset="0"/>
                <a:cs typeface="times" pitchFamily="18" charset="0"/>
              </a:rPr>
              <a:t>11</a:t>
            </a:r>
            <a:endParaRPr lang="vi-VN" sz="20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92773" y="1660155"/>
            <a:ext cx="51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smtClean="0">
                <a:latin typeface="times" pitchFamily="18" charset="0"/>
                <a:cs typeface="times" pitchFamily="18" charset="0"/>
              </a:rPr>
              <a:t>12</a:t>
            </a:r>
            <a:endParaRPr lang="vi-VN" sz="2000" b="1">
              <a:latin typeface="times" pitchFamily="18" charset="0"/>
              <a:cs typeface="times" pitchFamily="18" charset="0"/>
            </a:endParaRPr>
          </a:p>
        </p:txBody>
      </p:sp>
      <p:sp>
        <p:nvSpPr>
          <p:cNvPr id="17" name="Flowchart: Connector 16"/>
          <p:cNvSpPr/>
          <p:nvPr/>
        </p:nvSpPr>
        <p:spPr>
          <a:xfrm>
            <a:off x="1410032" y="1618286"/>
            <a:ext cx="4631359" cy="4354692"/>
          </a:xfrm>
          <a:prstGeom prst="flowChartConnector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000" b="1">
              <a:latin typeface="times" pitchFamily="18" charset="0"/>
              <a:cs typeface="times" pitchFamily="18" charset="0"/>
            </a:endParaRPr>
          </a:p>
        </p:txBody>
      </p:sp>
      <p:sp>
        <p:nvSpPr>
          <p:cNvPr id="27" name="Flowchart: Connector 26"/>
          <p:cNvSpPr/>
          <p:nvPr/>
        </p:nvSpPr>
        <p:spPr>
          <a:xfrm>
            <a:off x="1817095" y="1983269"/>
            <a:ext cx="3817235" cy="3594291"/>
          </a:xfrm>
          <a:prstGeom prst="flowChartConnector">
            <a:avLst/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000" b="1">
              <a:latin typeface="times" pitchFamily="18" charset="0"/>
              <a:cs typeface="times" pitchFamily="18" charset="0"/>
            </a:endParaRPr>
          </a:p>
        </p:txBody>
      </p:sp>
      <p:sp>
        <p:nvSpPr>
          <p:cNvPr id="49" name="Flowchart: Connector 48"/>
          <p:cNvSpPr/>
          <p:nvPr/>
        </p:nvSpPr>
        <p:spPr>
          <a:xfrm>
            <a:off x="3693915" y="3666325"/>
            <a:ext cx="103517" cy="11409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000" b="1">
              <a:latin typeface="times" pitchFamily="18" charset="0"/>
              <a:cs typeface="times" pitchFamily="18" charset="0"/>
            </a:endParaRPr>
          </a:p>
        </p:txBody>
      </p:sp>
      <p:sp>
        <p:nvSpPr>
          <p:cNvPr id="52" name="Up Arrow 51"/>
          <p:cNvSpPr/>
          <p:nvPr/>
        </p:nvSpPr>
        <p:spPr>
          <a:xfrm>
            <a:off x="3644529" y="2453170"/>
            <a:ext cx="239167" cy="1133360"/>
          </a:xfrm>
          <a:prstGeom prst="up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000" b="1">
              <a:latin typeface="times" pitchFamily="18" charset="0"/>
              <a:cs typeface="times" pitchFamily="18" charset="0"/>
            </a:endParaRPr>
          </a:p>
        </p:txBody>
      </p:sp>
      <p:sp>
        <p:nvSpPr>
          <p:cNvPr id="57" name="Left Arrow 56"/>
          <p:cNvSpPr/>
          <p:nvPr/>
        </p:nvSpPr>
        <p:spPr>
          <a:xfrm>
            <a:off x="2821256" y="3602794"/>
            <a:ext cx="786399" cy="177621"/>
          </a:xfrm>
          <a:prstGeom prst="lef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000" b="1">
              <a:latin typeface="times" pitchFamily="18" charset="0"/>
              <a:cs typeface="times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10342" y="2051747"/>
            <a:ext cx="864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times" pitchFamily="18" charset="0"/>
                <a:cs typeface="times" pitchFamily="18" charset="0"/>
              </a:rPr>
              <a:t>XII</a:t>
            </a:r>
            <a:endParaRPr lang="vi-VN" sz="28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539304" y="2317202"/>
            <a:ext cx="362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I</a:t>
            </a:r>
            <a:endParaRPr lang="vi-VN" sz="2800" b="1" dirty="0">
              <a:solidFill>
                <a:srgbClr val="FF0000"/>
              </a:solidFill>
              <a:latin typeface="times" pitchFamily="18" charset="0"/>
              <a:cs typeface="times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091393" y="2778867"/>
            <a:ext cx="62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times" pitchFamily="18" charset="0"/>
                <a:cs typeface="times" pitchFamily="18" charset="0"/>
              </a:rPr>
              <a:t>II</a:t>
            </a:r>
            <a:endParaRPr lang="vi-VN" sz="28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099276" y="3547115"/>
            <a:ext cx="6124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times" pitchFamily="18" charset="0"/>
                <a:cs typeface="times" pitchFamily="18" charset="0"/>
              </a:rPr>
              <a:t>III</a:t>
            </a:r>
            <a:endParaRPr lang="vi-VN" sz="28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83378" y="4469520"/>
            <a:ext cx="750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times" pitchFamily="18" charset="0"/>
                <a:cs typeface="times" pitchFamily="18" charset="0"/>
              </a:rPr>
              <a:t>IV</a:t>
            </a:r>
            <a:endParaRPr lang="vi-VN" sz="28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74956" y="4906584"/>
            <a:ext cx="5084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0070C0"/>
                </a:solidFill>
                <a:latin typeface="times" pitchFamily="18" charset="0"/>
                <a:cs typeface="times" pitchFamily="18" charset="0"/>
              </a:rPr>
              <a:t>V</a:t>
            </a:r>
            <a:endParaRPr lang="vi-VN" sz="2800" b="1" dirty="0">
              <a:solidFill>
                <a:srgbClr val="0070C0"/>
              </a:solidFill>
              <a:latin typeface="times" pitchFamily="18" charset="0"/>
              <a:cs typeface="times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543726" y="5191384"/>
            <a:ext cx="58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 smtClean="0">
                <a:latin typeface="times" pitchFamily="18" charset="0"/>
                <a:cs typeface="times" pitchFamily="18" charset="0"/>
              </a:rPr>
              <a:t>VI</a:t>
            </a:r>
            <a:endParaRPr lang="vi-VN" sz="28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04675" y="5010015"/>
            <a:ext cx="1099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times" pitchFamily="18" charset="0"/>
                <a:cs typeface="times" pitchFamily="18" charset="0"/>
              </a:rPr>
              <a:t>VII</a:t>
            </a:r>
            <a:endParaRPr lang="vi-VN" sz="28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20487" y="4437991"/>
            <a:ext cx="1117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times" pitchFamily="18" charset="0"/>
                <a:cs typeface="times" pitchFamily="18" charset="0"/>
              </a:rPr>
              <a:t>VIII</a:t>
            </a:r>
            <a:endParaRPr lang="vi-VN" sz="28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15535" y="3508198"/>
            <a:ext cx="611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times" pitchFamily="18" charset="0"/>
                <a:cs typeface="times" pitchFamily="18" charset="0"/>
              </a:rPr>
              <a:t>IX</a:t>
            </a:r>
            <a:endParaRPr lang="vi-VN" sz="2800" b="1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17454" y="2758240"/>
            <a:ext cx="394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00B050"/>
                </a:solidFill>
                <a:latin typeface="times" pitchFamily="18" charset="0"/>
                <a:cs typeface="times" pitchFamily="18" charset="0"/>
              </a:rPr>
              <a:t>X</a:t>
            </a:r>
            <a:endParaRPr lang="vi-VN" sz="2800" b="1" dirty="0">
              <a:solidFill>
                <a:srgbClr val="00B050"/>
              </a:solidFill>
              <a:latin typeface="times" pitchFamily="18" charset="0"/>
              <a:cs typeface="times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94313" y="2317202"/>
            <a:ext cx="916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times" pitchFamily="18" charset="0"/>
                <a:cs typeface="times" pitchFamily="18" charset="0"/>
              </a:rPr>
              <a:t>XI</a:t>
            </a:r>
            <a:endParaRPr lang="vi-VN" sz="2800" b="1" dirty="0">
              <a:latin typeface="times" pitchFamily="18" charset="0"/>
              <a:cs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35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4" grpId="0"/>
      <p:bldP spid="56" grpId="0"/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516712"/>
              </p:ext>
            </p:extLst>
          </p:nvPr>
        </p:nvGraphicFramePr>
        <p:xfrm>
          <a:off x="472968" y="1057161"/>
          <a:ext cx="11303880" cy="2174240"/>
        </p:xfrm>
        <a:graphic>
          <a:graphicData uri="http://schemas.openxmlformats.org/drawingml/2006/table">
            <a:tbl>
              <a:tblPr firstRow="1" bandRow="1"/>
              <a:tblGrid>
                <a:gridCol w="807420">
                  <a:extLst>
                    <a:ext uri="{9D8B030D-6E8A-4147-A177-3AD203B41FA5}">
                      <a16:colId xmlns:a16="http://schemas.microsoft.com/office/drawing/2014/main" xmlns="" val="3342471879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3145648388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4014934462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420597844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2084894689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2869528229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3215290563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506245097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4027316089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2668312694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898058662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477915302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618212231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2471255291"/>
                    </a:ext>
                  </a:extLst>
                </a:gridCol>
              </a:tblGrid>
              <a:tr h="1087120"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solidFill>
                          <a:schemeClr val="accent5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4892988"/>
                  </a:ext>
                </a:extLst>
              </a:tr>
              <a:tr h="1087120"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1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2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3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4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5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6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7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8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9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10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11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12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20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21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0731765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87180" y="1251769"/>
            <a:ext cx="285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55474" y="1247783"/>
            <a:ext cx="1768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 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05560" y="1249664"/>
            <a:ext cx="2326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33268" y="1224472"/>
            <a:ext cx="20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9036" y="1226579"/>
            <a:ext cx="204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92714" y="1243323"/>
            <a:ext cx="320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0070C0"/>
                </a:solidFill>
                <a:latin typeface="+mj-lt"/>
              </a:rPr>
              <a:t>V</a:t>
            </a:r>
            <a:endParaRPr lang="vi-VN" sz="36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96085" y="1236121"/>
            <a:ext cx="245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</a:t>
            </a:r>
            <a:endParaRPr lang="vi-VN" sz="3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80190" y="1238719"/>
            <a:ext cx="29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0070C0"/>
                </a:solidFill>
                <a:latin typeface="+mj-lt"/>
              </a:rPr>
              <a:t>V</a:t>
            </a:r>
            <a:endParaRPr lang="vi-VN" sz="36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16023" y="1249381"/>
            <a:ext cx="284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</a:t>
            </a:r>
            <a:endParaRPr lang="vi-VN" sz="3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08043" y="1246878"/>
            <a:ext cx="29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V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17590" y="1249687"/>
            <a:ext cx="247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23685" y="1255042"/>
            <a:ext cx="29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>
                <a:solidFill>
                  <a:srgbClr val="0070C0"/>
                </a:solidFill>
                <a:latin typeface="+mj-lt"/>
              </a:rPr>
              <a:t>V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08179" y="1258358"/>
            <a:ext cx="310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68746" y="1258360"/>
            <a:ext cx="264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53667" y="1250197"/>
            <a:ext cx="264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99372" y="1258362"/>
            <a:ext cx="264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21587" y="1259260"/>
            <a:ext cx="3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</a:t>
            </a:r>
            <a:endParaRPr lang="vi-VN" sz="3600" b="1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70812" y="1257289"/>
            <a:ext cx="284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</a:t>
            </a:r>
            <a:endParaRPr lang="vi-VN" sz="3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603053" y="1235635"/>
            <a:ext cx="3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</a:t>
            </a:r>
            <a:endParaRPr lang="vi-VN" sz="3600" b="1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967828" y="1233664"/>
            <a:ext cx="284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</a:t>
            </a:r>
            <a:endParaRPr lang="vi-VN" sz="3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341428" y="1210448"/>
            <a:ext cx="3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</a:t>
            </a:r>
            <a:endParaRPr lang="vi-VN" sz="3600" b="1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614862" y="1208477"/>
            <a:ext cx="284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</a:t>
            </a:r>
            <a:endParaRPr lang="vi-VN" sz="3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765691" y="1208473"/>
            <a:ext cx="284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</a:t>
            </a:r>
            <a:endParaRPr lang="vi-VN" sz="3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135179" y="1227784"/>
            <a:ext cx="3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</a:t>
            </a:r>
            <a:endParaRPr lang="vi-VN" sz="3600" b="1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399133" y="1227784"/>
            <a:ext cx="3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</a:t>
            </a:r>
            <a:endParaRPr lang="vi-VN" sz="3600" b="1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890348" y="1227728"/>
            <a:ext cx="3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</a:t>
            </a:r>
            <a:endParaRPr lang="vi-VN" sz="3600" b="1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1194394" y="1227787"/>
            <a:ext cx="3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</a:t>
            </a:r>
            <a:endParaRPr lang="vi-VN" sz="3600" b="1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1485111" y="1224237"/>
            <a:ext cx="284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</a:t>
            </a:r>
            <a:endParaRPr lang="vi-VN" sz="36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31" y="3620533"/>
            <a:ext cx="2573210" cy="2214497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7862408" y="1249352"/>
            <a:ext cx="3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</a:t>
            </a:r>
            <a:endParaRPr lang="vi-VN" sz="3600" b="1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012783" y="1233663"/>
            <a:ext cx="29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0070C0"/>
                </a:solidFill>
                <a:latin typeface="+mj-lt"/>
              </a:rPr>
              <a:t>V</a:t>
            </a:r>
            <a:endParaRPr lang="vi-VN" sz="36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39737" y="1264532"/>
            <a:ext cx="20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23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372" y="0"/>
            <a:ext cx="10515600" cy="1325563"/>
          </a:xfrm>
        </p:spPr>
        <p:txBody>
          <a:bodyPr/>
          <a:lstStyle/>
          <a:p>
            <a:r>
              <a:rPr lang="vi-VN" b="1" dirty="0">
                <a:solidFill>
                  <a:srgbClr val="FF0000"/>
                </a:solidFill>
              </a:rPr>
              <a:t>Nhận xét: </a:t>
            </a:r>
            <a:br>
              <a:rPr lang="vi-VN" b="1" dirty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12075" y="899674"/>
            <a:ext cx="10515600" cy="595832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vi-VN" sz="3600" b="1" dirty="0" smtClean="0">
                <a:latin typeface="+mj-lt"/>
              </a:rPr>
              <a:t>Kí tự </a:t>
            </a:r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</a:t>
            </a:r>
            <a:r>
              <a:rPr lang="en-US" sz="3600" b="1" dirty="0">
                <a:latin typeface="+mj-lt"/>
              </a:rPr>
              <a:t> </a:t>
            </a:r>
            <a:r>
              <a:rPr lang="vi-VN" sz="3600" b="1" dirty="0" smtClean="0">
                <a:latin typeface="+mj-lt"/>
              </a:rPr>
              <a:t>không viết quá 3 lần.</a:t>
            </a:r>
          </a:p>
          <a:p>
            <a:pPr>
              <a:buFontTx/>
              <a:buChar char="-"/>
            </a:pPr>
            <a:r>
              <a:rPr lang="en-US" sz="3600" b="1" dirty="0" err="1">
                <a:latin typeface="times" pitchFamily="18" charset="0"/>
                <a:cs typeface="times" pitchFamily="18" charset="0"/>
              </a:rPr>
              <a:t>Khi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viết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số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I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vào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bên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trái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một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số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 smtClean="0">
                <a:latin typeface="times" pitchFamily="18" charset="0"/>
                <a:cs typeface="times" pitchFamily="18" charset="0"/>
              </a:rPr>
              <a:t>có</a:t>
            </a: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 smtClean="0">
                <a:latin typeface="times" pitchFamily="18" charset="0"/>
                <a:cs typeface="times" pitchFamily="18" charset="0"/>
              </a:rPr>
              <a:t>nghĩa</a:t>
            </a: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 smtClean="0">
                <a:latin typeface="times" pitchFamily="18" charset="0"/>
                <a:cs typeface="times" pitchFamily="18" charset="0"/>
              </a:rPr>
              <a:t>là</a:t>
            </a: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 smtClean="0">
                <a:latin typeface="times" pitchFamily="18" charset="0"/>
                <a:cs typeface="times" pitchFamily="18" charset="0"/>
              </a:rPr>
              <a:t>để</a:t>
            </a: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 smtClean="0">
                <a:latin typeface="times" pitchFamily="18" charset="0"/>
                <a:cs typeface="times" pitchFamily="18" charset="0"/>
              </a:rPr>
              <a:t>chỉ</a:t>
            </a: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giá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trị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ít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hơn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một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đơn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vị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endParaRPr lang="en-US" sz="3600" b="1" dirty="0" smtClean="0">
              <a:latin typeface="times" pitchFamily="18" charset="0"/>
              <a:cs typeface="times" pitchFamily="18" charset="0"/>
            </a:endParaRPr>
          </a:p>
          <a:p>
            <a:pPr marL="0" indent="0">
              <a:buNone/>
            </a:pP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    </a:t>
            </a:r>
            <a:r>
              <a:rPr lang="en-US" sz="3600" b="1" dirty="0" err="1" smtClean="0">
                <a:solidFill>
                  <a:srgbClr val="00B0F0"/>
                </a:solidFill>
                <a:latin typeface="times" pitchFamily="18" charset="0"/>
                <a:cs typeface="times" pitchFamily="18" charset="0"/>
              </a:rPr>
              <a:t>Ví</a:t>
            </a:r>
            <a:r>
              <a:rPr lang="en-US" sz="3600" b="1" dirty="0" smtClean="0">
                <a:solidFill>
                  <a:srgbClr val="00B0F0"/>
                </a:solidFill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 smtClean="0">
                <a:solidFill>
                  <a:srgbClr val="00B0F0"/>
                </a:solidFill>
                <a:latin typeface="times" pitchFamily="18" charset="0"/>
                <a:cs typeface="times" pitchFamily="18" charset="0"/>
              </a:rPr>
              <a:t>dụ</a:t>
            </a: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: V (5)      IV 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(4), </a:t>
            </a: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  X (10)       IX 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(9)</a:t>
            </a:r>
          </a:p>
          <a:p>
            <a:pPr>
              <a:buFontTx/>
              <a:buChar char="-"/>
            </a:pP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Khi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viết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số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I, II, III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vào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bên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phải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một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 smtClean="0">
                <a:latin typeface="times" pitchFamily="18" charset="0"/>
                <a:cs typeface="times" pitchFamily="18" charset="0"/>
              </a:rPr>
              <a:t>số</a:t>
            </a: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 smtClean="0">
                <a:latin typeface="times" pitchFamily="18" charset="0"/>
                <a:cs typeface="times" pitchFamily="18" charset="0"/>
              </a:rPr>
              <a:t>có</a:t>
            </a: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 smtClean="0">
                <a:latin typeface="times" pitchFamily="18" charset="0"/>
                <a:cs typeface="times" pitchFamily="18" charset="0"/>
              </a:rPr>
              <a:t>nghĩa</a:t>
            </a: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 smtClean="0">
                <a:latin typeface="times" pitchFamily="18" charset="0"/>
                <a:cs typeface="times" pitchFamily="18" charset="0"/>
              </a:rPr>
              <a:t>là</a:t>
            </a: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để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chỉ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giá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trị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tăng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thêm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một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,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hai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,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ba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đơn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latin typeface="times" pitchFamily="18" charset="0"/>
                <a:cs typeface="times" pitchFamily="18" charset="0"/>
              </a:rPr>
              <a:t>vị</a:t>
            </a: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rgbClr val="00B0F0"/>
                </a:solidFill>
                <a:latin typeface="times" pitchFamily="18" charset="0"/>
                <a:cs typeface="times" pitchFamily="18" charset="0"/>
              </a:rPr>
              <a:t>  </a:t>
            </a:r>
            <a:r>
              <a:rPr lang="en-US" sz="3600" b="1" dirty="0" err="1" smtClean="0">
                <a:solidFill>
                  <a:srgbClr val="00B0F0"/>
                </a:solidFill>
                <a:latin typeface="times" pitchFamily="18" charset="0"/>
                <a:cs typeface="times" pitchFamily="18" charset="0"/>
              </a:rPr>
              <a:t>Ví</a:t>
            </a:r>
            <a:r>
              <a:rPr lang="en-US" sz="3600" b="1" dirty="0" smtClean="0">
                <a:solidFill>
                  <a:srgbClr val="00B0F0"/>
                </a:solidFill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solidFill>
                  <a:srgbClr val="00B0F0"/>
                </a:solidFill>
                <a:latin typeface="times" pitchFamily="18" charset="0"/>
                <a:cs typeface="times" pitchFamily="18" charset="0"/>
              </a:rPr>
              <a:t>dụ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: V (5)      </a:t>
            </a: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  VI (6)          VII (7)         VIII (8)</a:t>
            </a:r>
          </a:p>
          <a:p>
            <a:pPr marL="0" indent="0">
              <a:buNone/>
            </a:pP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             </a:t>
            </a:r>
            <a:r>
              <a:rPr lang="en-US" sz="3600" b="1" dirty="0">
                <a:latin typeface="times" pitchFamily="18" charset="0"/>
                <a:cs typeface="times" pitchFamily="18" charset="0"/>
              </a:rPr>
              <a:t>X (10)       </a:t>
            </a: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XI (11)         XII (12)</a:t>
            </a:r>
          </a:p>
          <a:p>
            <a:pPr marL="0" indent="0">
              <a:buNone/>
            </a:pPr>
            <a:r>
              <a:rPr lang="en-US" sz="3600" b="1" dirty="0" smtClean="0">
                <a:latin typeface="times" pitchFamily="18" charset="0"/>
                <a:cs typeface="times" pitchFamily="18" charset="0"/>
              </a:rPr>
              <a:t>             </a:t>
            </a:r>
            <a:endParaRPr lang="en-US" sz="4000" b="1" dirty="0">
              <a:latin typeface="times" pitchFamily="18" charset="0"/>
              <a:cs typeface="times" pitchFamily="18" charset="0"/>
            </a:endParaRPr>
          </a:p>
          <a:p>
            <a:pPr>
              <a:buFontTx/>
              <a:buChar char="-"/>
            </a:pPr>
            <a:endParaRPr lang="en-US" sz="4000" b="1" dirty="0">
              <a:latin typeface="times" pitchFamily="18" charset="0"/>
              <a:cs typeface="times" pitchFamily="18" charset="0"/>
            </a:endParaRPr>
          </a:p>
          <a:p>
            <a:pPr marL="0" indent="0">
              <a:buNone/>
            </a:pPr>
            <a:endParaRPr lang="vi-VN" sz="4000" u="sng" dirty="0">
              <a:latin typeface="+mj-lt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657600" y="2963918"/>
            <a:ext cx="599090" cy="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7115502" y="2963918"/>
            <a:ext cx="599090" cy="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198069" y="4703379"/>
            <a:ext cx="599090" cy="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623032" y="4703379"/>
            <a:ext cx="599090" cy="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510455" y="4692869"/>
            <a:ext cx="599090" cy="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927832" y="5360276"/>
            <a:ext cx="599090" cy="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657600" y="5360276"/>
            <a:ext cx="599090" cy="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94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4000"/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496780"/>
              </p:ext>
            </p:extLst>
          </p:nvPr>
        </p:nvGraphicFramePr>
        <p:xfrm>
          <a:off x="472968" y="1057161"/>
          <a:ext cx="11303880" cy="2174240"/>
        </p:xfrm>
        <a:graphic>
          <a:graphicData uri="http://schemas.openxmlformats.org/drawingml/2006/table">
            <a:tbl>
              <a:tblPr firstRow="1" bandRow="1"/>
              <a:tblGrid>
                <a:gridCol w="807420">
                  <a:extLst>
                    <a:ext uri="{9D8B030D-6E8A-4147-A177-3AD203B41FA5}">
                      <a16:colId xmlns:a16="http://schemas.microsoft.com/office/drawing/2014/main" xmlns="" val="3342471879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3145648388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4014934462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420597844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2084894689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2869528229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3215290563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506245097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4027316089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2668312694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898058662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477915302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618212231"/>
                    </a:ext>
                  </a:extLst>
                </a:gridCol>
                <a:gridCol w="807420">
                  <a:extLst>
                    <a:ext uri="{9D8B030D-6E8A-4147-A177-3AD203B41FA5}">
                      <a16:colId xmlns:a16="http://schemas.microsoft.com/office/drawing/2014/main" xmlns="" val="2471255291"/>
                    </a:ext>
                  </a:extLst>
                </a:gridCol>
              </a:tblGrid>
              <a:tr h="1087120"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solidFill>
                          <a:schemeClr val="accent5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solidFill>
                          <a:srgbClr val="00B05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4892988"/>
                  </a:ext>
                </a:extLst>
              </a:tr>
              <a:tr h="1087120"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1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2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3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4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5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6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7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8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9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10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11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12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20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atin typeface="+mj-lt"/>
                          <a:cs typeface="times" panose="02020603050405020304" pitchFamily="18" charset="0"/>
                        </a:rPr>
                        <a:t>21</a:t>
                      </a:r>
                      <a:endParaRPr lang="vi-VN" sz="2800" b="1" dirty="0">
                        <a:latin typeface="+mj-lt"/>
                        <a:cs typeface="times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0731765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87180" y="1251769"/>
            <a:ext cx="285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55474" y="1247783"/>
            <a:ext cx="1768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 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05560" y="1249664"/>
            <a:ext cx="2326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33268" y="1224472"/>
            <a:ext cx="20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9036" y="1226579"/>
            <a:ext cx="204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92714" y="1243323"/>
            <a:ext cx="320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0070C0"/>
                </a:solidFill>
                <a:latin typeface="+mj-lt"/>
              </a:rPr>
              <a:t>V</a:t>
            </a:r>
            <a:endParaRPr lang="vi-VN" sz="36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96085" y="1236121"/>
            <a:ext cx="245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</a:t>
            </a:r>
            <a:endParaRPr lang="vi-VN" sz="3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80190" y="1238719"/>
            <a:ext cx="29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0070C0"/>
                </a:solidFill>
                <a:latin typeface="+mj-lt"/>
              </a:rPr>
              <a:t>V</a:t>
            </a:r>
            <a:endParaRPr lang="vi-VN" sz="36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16023" y="1249381"/>
            <a:ext cx="284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</a:t>
            </a:r>
            <a:endParaRPr lang="vi-VN" sz="3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08043" y="1246878"/>
            <a:ext cx="29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>
                <a:solidFill>
                  <a:srgbClr val="0070C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V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17590" y="1249687"/>
            <a:ext cx="247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23685" y="1255042"/>
            <a:ext cx="29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>
                <a:solidFill>
                  <a:srgbClr val="0070C0"/>
                </a:solidFill>
                <a:latin typeface="+mj-lt"/>
              </a:rPr>
              <a:t>V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08179" y="1258358"/>
            <a:ext cx="310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68746" y="1258360"/>
            <a:ext cx="264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53667" y="1250197"/>
            <a:ext cx="264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99372" y="1258362"/>
            <a:ext cx="264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21587" y="1259260"/>
            <a:ext cx="3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</a:t>
            </a:r>
            <a:endParaRPr lang="vi-VN" sz="3600" b="1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70812" y="1257289"/>
            <a:ext cx="284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</a:t>
            </a:r>
            <a:endParaRPr lang="vi-VN" sz="3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603053" y="1235635"/>
            <a:ext cx="3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</a:t>
            </a:r>
            <a:endParaRPr lang="vi-VN" sz="3600" b="1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967828" y="1233664"/>
            <a:ext cx="284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</a:t>
            </a:r>
            <a:endParaRPr lang="vi-VN" sz="3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341428" y="1210448"/>
            <a:ext cx="3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</a:t>
            </a:r>
            <a:endParaRPr lang="vi-VN" sz="3600" b="1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614862" y="1208477"/>
            <a:ext cx="284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</a:t>
            </a:r>
            <a:endParaRPr lang="vi-VN" sz="3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765691" y="1208473"/>
            <a:ext cx="284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</a:t>
            </a:r>
            <a:endParaRPr lang="vi-VN" sz="3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135179" y="1227784"/>
            <a:ext cx="3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</a:t>
            </a:r>
            <a:endParaRPr lang="vi-VN" sz="3600" b="1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399133" y="1227784"/>
            <a:ext cx="3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</a:t>
            </a:r>
            <a:endParaRPr lang="vi-VN" sz="3600" b="1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890348" y="1227728"/>
            <a:ext cx="3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</a:t>
            </a:r>
            <a:endParaRPr lang="vi-VN" sz="3600" b="1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1194394" y="1227787"/>
            <a:ext cx="3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</a:t>
            </a:r>
            <a:endParaRPr lang="vi-VN" sz="3600" b="1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1485111" y="1224237"/>
            <a:ext cx="284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</a:t>
            </a:r>
            <a:endParaRPr lang="vi-VN" sz="36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31" y="3620533"/>
            <a:ext cx="2573210" cy="2214497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7862408" y="1249352"/>
            <a:ext cx="311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X</a:t>
            </a:r>
            <a:endParaRPr lang="vi-VN" sz="3600" b="1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012783" y="1233663"/>
            <a:ext cx="29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 smtClean="0">
                <a:solidFill>
                  <a:srgbClr val="0070C0"/>
                </a:solidFill>
                <a:latin typeface="+mj-lt"/>
              </a:rPr>
              <a:t>V</a:t>
            </a:r>
            <a:endParaRPr lang="vi-VN" sz="36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39737" y="1264532"/>
            <a:ext cx="20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</a:t>
            </a:r>
            <a:endParaRPr lang="vi-VN" sz="3600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44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6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5" grpId="0"/>
      <p:bldP spid="17" grpId="0"/>
      <p:bldP spid="19" grpId="0"/>
      <p:bldP spid="21" grpId="0"/>
      <p:bldP spid="22" grpId="0"/>
      <p:bldP spid="25" grpId="0"/>
      <p:bldP spid="18" grpId="0"/>
      <p:bldP spid="20" grpId="0"/>
      <p:bldP spid="23" grpId="0"/>
      <p:bldP spid="24" grpId="0"/>
      <p:bldP spid="26" grpId="0"/>
      <p:bldP spid="10" grpId="0"/>
      <p:bldP spid="29" grpId="0"/>
      <p:bldP spid="30" grpId="0"/>
      <p:bldP spid="32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6000" t="-16000" r="-12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74551" y="1362165"/>
            <a:ext cx="108610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: Em hãy đọc các số La Mã sau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I, 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III, V, VII,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IX, XI, XXI, 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II, IV, VI,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XIII, X, 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XX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156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9254" y="898635"/>
            <a:ext cx="97115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các số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II, VI, V, VII, IV, IX,  XI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54923" y="1821965"/>
            <a:ext cx="65742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a, Theo </a:t>
            </a:r>
            <a:r>
              <a:rPr lang="en-US" sz="3600" b="1" dirty="0" err="1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thứ</a:t>
            </a:r>
            <a:r>
              <a:rPr lang="en-US" sz="36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tự</a:t>
            </a:r>
            <a:r>
              <a:rPr lang="en-US" sz="36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từ bé đến </a:t>
            </a:r>
            <a:r>
              <a:rPr lang="vi-VN" sz="3600" b="1" dirty="0" smtClean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lớn</a:t>
            </a:r>
            <a:r>
              <a:rPr lang="en-US" sz="3600" b="1" dirty="0" smtClean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:</a:t>
            </a:r>
            <a:endParaRPr lang="en-US" sz="3600" b="1" dirty="0">
              <a:solidFill>
                <a:srgbClr val="FF0000"/>
              </a:solidFill>
              <a:latin typeface="times" pitchFamily="18" charset="0"/>
              <a:cs typeface="times" pitchFamily="18" charset="0"/>
            </a:endParaRPr>
          </a:p>
          <a:p>
            <a:endParaRPr lang="en-US" sz="3600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1406" y="2610185"/>
            <a:ext cx="66016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" pitchFamily="18" charset="0"/>
                <a:cs typeface="times" pitchFamily="18" charset="0"/>
              </a:rPr>
              <a:t>II, IV, V, VI, VII, IX, XI</a:t>
            </a:r>
            <a:endParaRPr lang="vi-VN" sz="3600" b="1" dirty="0">
              <a:latin typeface="times" pitchFamily="18" charset="0"/>
              <a:cs typeface="times" pitchFamily="18" charset="0"/>
            </a:endParaRPr>
          </a:p>
          <a:p>
            <a:endParaRPr lang="en-US" sz="3600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63213" y="3382641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b, </a:t>
            </a:r>
            <a:r>
              <a:rPr lang="en-US" sz="36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Theo </a:t>
            </a:r>
            <a:r>
              <a:rPr lang="en-US" sz="3600" b="1" dirty="0" err="1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thứ</a:t>
            </a:r>
            <a:r>
              <a:rPr lang="en-US" sz="36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tự</a:t>
            </a:r>
            <a:r>
              <a:rPr lang="en-US" sz="36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 </a:t>
            </a:r>
            <a:r>
              <a:rPr lang="vi-VN" sz="36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từ </a:t>
            </a:r>
            <a:r>
              <a:rPr lang="en-US" sz="3600" b="1" dirty="0" err="1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lớn</a:t>
            </a:r>
            <a:r>
              <a:rPr lang="vi-VN" sz="3600" b="1" dirty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 đến </a:t>
            </a:r>
            <a:r>
              <a:rPr lang="en-US" sz="3600" b="1" dirty="0" err="1" smtClean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bé</a:t>
            </a:r>
            <a:r>
              <a:rPr lang="en-US" sz="3600" b="1" dirty="0" smtClean="0">
                <a:solidFill>
                  <a:srgbClr val="FF0000"/>
                </a:solidFill>
                <a:latin typeface="times" pitchFamily="18" charset="0"/>
                <a:cs typeface="times" pitchFamily="18" charset="0"/>
              </a:rPr>
              <a:t>:</a:t>
            </a:r>
            <a:endParaRPr lang="en-US" sz="3600" b="1" dirty="0">
              <a:solidFill>
                <a:srgbClr val="FF0000"/>
              </a:solidFill>
              <a:latin typeface="times" pitchFamily="18" charset="0"/>
              <a:cs typeface="times" pitchFamily="18" charset="0"/>
            </a:endParaRPr>
          </a:p>
          <a:p>
            <a:endParaRPr lang="en-US" sz="3600" dirty="0">
              <a:latin typeface="times" pitchFamily="18" charset="0"/>
              <a:cs typeface="times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91406" y="4098923"/>
            <a:ext cx="8448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" pitchFamily="18" charset="0"/>
                <a:cs typeface="times" pitchFamily="18" charset="0"/>
              </a:rPr>
              <a:t>XI, IX, VII, VI, V, IV, II</a:t>
            </a:r>
            <a:endParaRPr lang="vi-VN" sz="3600" b="1" dirty="0">
              <a:latin typeface="times" pitchFamily="18" charset="0"/>
              <a:cs typeface="times" pitchFamily="18" charset="0"/>
            </a:endParaRPr>
          </a:p>
          <a:p>
            <a:endParaRPr lang="en-US" sz="3600" dirty="0">
              <a:latin typeface="times" pitchFamily="18" charset="0"/>
              <a:cs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944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6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921760"/>
            <a:ext cx="10515600" cy="2926079"/>
          </a:xfrm>
        </p:spPr>
        <p:txBody>
          <a:bodyPr>
            <a:noAutofit/>
          </a:bodyPr>
          <a:lstStyle/>
          <a:p>
            <a:pPr algn="ctr"/>
            <a:r>
              <a:rPr lang="vi-VN" sz="5400" i="1" dirty="0" smtClean="0">
                <a:solidFill>
                  <a:schemeClr val="bg1"/>
                </a:solidFill>
                <a:latin typeface="+mj-lt"/>
              </a:rPr>
              <a:t>Chào tạm biệt các em, luôn giữ gìn sức khỏe nhé !</a:t>
            </a:r>
            <a:endParaRPr lang="vi-VN" sz="5400" i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9634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1216</TotalTime>
  <Words>396</Words>
  <Application>Microsoft Office PowerPoint</Application>
  <PresentationFormat>Custom</PresentationFormat>
  <Paragraphs>137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Nhận xét: 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TRẦN THÙY</dc:creator>
  <cp:lastModifiedBy>Minhthangpc.VN</cp:lastModifiedBy>
  <cp:revision>102</cp:revision>
  <dcterms:created xsi:type="dcterms:W3CDTF">2020-04-07T13:37:55Z</dcterms:created>
  <dcterms:modified xsi:type="dcterms:W3CDTF">2022-02-24T10:18:58Z</dcterms:modified>
</cp:coreProperties>
</file>