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</p:sldMasterIdLst>
  <p:notesMasterIdLst>
    <p:notesMasterId r:id="rId35"/>
  </p:notesMasterIdLst>
  <p:sldIdLst>
    <p:sldId id="418" r:id="rId2"/>
    <p:sldId id="381" r:id="rId3"/>
    <p:sldId id="288" r:id="rId4"/>
    <p:sldId id="340" r:id="rId5"/>
    <p:sldId id="313" r:id="rId6"/>
    <p:sldId id="341" r:id="rId7"/>
    <p:sldId id="314" r:id="rId8"/>
    <p:sldId id="343" r:id="rId9"/>
    <p:sldId id="362" r:id="rId10"/>
    <p:sldId id="380" r:id="rId11"/>
    <p:sldId id="419" r:id="rId12"/>
    <p:sldId id="298" r:id="rId13"/>
    <p:sldId id="297" r:id="rId14"/>
    <p:sldId id="291" r:id="rId15"/>
    <p:sldId id="273" r:id="rId16"/>
    <p:sldId id="266" r:id="rId17"/>
    <p:sldId id="407" r:id="rId18"/>
    <p:sldId id="379" r:id="rId19"/>
    <p:sldId id="422" r:id="rId20"/>
    <p:sldId id="424" r:id="rId21"/>
    <p:sldId id="426" r:id="rId22"/>
    <p:sldId id="427" r:id="rId23"/>
    <p:sldId id="428" r:id="rId24"/>
    <p:sldId id="420" r:id="rId25"/>
    <p:sldId id="429" r:id="rId26"/>
    <p:sldId id="283" r:id="rId27"/>
    <p:sldId id="344" r:id="rId28"/>
    <p:sldId id="279" r:id="rId29"/>
    <p:sldId id="345" r:id="rId30"/>
    <p:sldId id="346" r:id="rId31"/>
    <p:sldId id="302" r:id="rId32"/>
    <p:sldId id="308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0099"/>
    <a:srgbClr val="33CC33"/>
    <a:srgbClr val="FF3300"/>
    <a:srgbClr val="FF0066"/>
    <a:srgbClr val="FFFF99"/>
    <a:srgbClr val="3333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/>
    <p:restoredTop sz="94563"/>
  </p:normalViewPr>
  <p:slideViewPr>
    <p:cSldViewPr showGuides="1">
      <p:cViewPr varScale="1">
        <p:scale>
          <a:sx n="77" d="100"/>
          <a:sy n="77" d="100"/>
        </p:scale>
        <p:origin x="60" y="64"/>
      </p:cViewPr>
      <p:guideLst>
        <p:guide orient="horz" pos="2169"/>
        <p:guide pos="3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Header Placeholder 2560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endParaRPr lang="en-US" altLang="en-US" sz="1200" dirty="0"/>
          </a:p>
        </p:txBody>
      </p:sp>
      <p:sp>
        <p:nvSpPr>
          <p:cNvPr id="25603" name="Date Placeholder 2560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algn="r"/>
            <a:endParaRPr lang="en-US" altLang="en-US" sz="1200" dirty="0"/>
          </a:p>
        </p:txBody>
      </p:sp>
      <p:sp>
        <p:nvSpPr>
          <p:cNvPr id="3076" name="Slide Image Placeholder 2560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7" name="Text Placeholder 2560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25606" name="Footer Placeholder 2560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/>
            <a:endParaRPr lang="en-US" altLang="en-US" sz="1200" dirty="0"/>
          </a:p>
        </p:txBody>
      </p:sp>
      <p:sp>
        <p:nvSpPr>
          <p:cNvPr id="25607" name="Slide Number Placeholder 2560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cs typeface="Arial" panose="020B0604020202020204" pitchFamily="34" charset="0"/>
              </a:rPr>
              <a:t>‹#›</a:t>
            </a:fld>
            <a:endParaRPr lang="en-US" alt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3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4096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2" name="Text Placeholder 40962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10243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81375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4" name="Text Placeholder 26626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38915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28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02562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6348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0" name="Text Placeholder 63490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43011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31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18758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757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8" name="Text Placeholder 75778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45059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32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51794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3993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Text Placeholder 39938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47107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33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7525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9011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Text Placeholder 90114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13315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2307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9216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6" name="Text Placeholder 92162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16387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3573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0" name="Text Placeholder 51202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22531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4536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4198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6" name="Text Placeholder 41986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26627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7812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348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Text Placeholder 34818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24579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72380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460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4" name="Text Placeholder 46082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28675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50436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3788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2" name="Text Placeholder 37890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30723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15257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276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Text Placeholder 27650"/>
          <p:cNvSpPr>
            <a:spLocks noGrp="1"/>
          </p:cNvSpPr>
          <p:nvPr>
            <p:ph type="body"/>
          </p:nvPr>
        </p:nvSpPr>
        <p:spPr/>
        <p:txBody>
          <a:bodyPr anchor="t" anchorCtr="0"/>
          <a:lstStyle/>
          <a:p>
            <a:pPr lvl="0"/>
            <a:endParaRPr dirty="0"/>
          </a:p>
        </p:txBody>
      </p:sp>
      <p:sp>
        <p:nvSpPr>
          <p:cNvPr id="35843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26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6501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146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4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11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11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2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6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9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7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1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9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1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4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A0DB2DC-4C9A-4742-B13C-FB6460FD3503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0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5.GIF"/><Relationship Id="rId4" Type="http://schemas.openxmlformats.org/officeDocument/2006/relationships/image" Target="../media/image44.png"/><Relationship Id="rId9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1"/>
          <p:cNvSpPr>
            <a:spLocks noGrp="1"/>
          </p:cNvSpPr>
          <p:nvPr/>
        </p:nvSpPr>
        <p:spPr>
          <a:xfrm>
            <a:off x="3581466" y="2472621"/>
            <a:ext cx="5362575" cy="79248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r>
              <a:rPr lang="vi-VN" altLang="en-US" sz="3600" dirty="0" smtClean="0">
                <a:solidFill>
                  <a:schemeClr val="tx2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Tự </a:t>
            </a:r>
            <a:r>
              <a:rPr lang="vi-VN" altLang="en-US" sz="3600" dirty="0">
                <a:solidFill>
                  <a:schemeClr val="tx2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nhiên v</a:t>
            </a:r>
            <a:r>
              <a:rPr lang="vi-VN" altLang="en-US" sz="3600" dirty="0">
                <a:solidFill>
                  <a:schemeClr val="tx2"/>
                </a:solidFill>
                <a:latin typeface="HP001 4 hang 1 ô ly" panose="020B0603050302020204" pitchFamily="34" charset="0"/>
                <a:ea typeface="Arial" panose="020B0604020202020204" pitchFamily="34" charset="0"/>
              </a:rPr>
              <a:t>à</a:t>
            </a:r>
            <a:r>
              <a:rPr lang="vi-VN" altLang="en-US" sz="3600" dirty="0">
                <a:solidFill>
                  <a:schemeClr val="tx2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xã hội.</a:t>
            </a:r>
            <a:endParaRPr lang="vi-VN" altLang="en-US" sz="3600" dirty="0">
              <a:solidFill>
                <a:schemeClr val="tx2"/>
              </a:solidFill>
              <a:latin typeface="HP001 4 hang 1 ô ly" panose="020B06030503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-380830" y="19050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err="1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vi-VN" altLang="en-US" sz="3200" dirty="0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HP001 4 hang 1 ô ly" panose="020B0603050302020204" pitchFamily="34" charset="0"/>
                <a:cs typeface="Times New Roman" panose="02020603050405020304" pitchFamily="18" charset="0"/>
              </a:rPr>
              <a:t>ngày </a:t>
            </a:r>
            <a:r>
              <a:rPr lang="en-US" altLang="en-US" sz="3200" dirty="0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01</a:t>
            </a:r>
            <a:r>
              <a:rPr lang="vi-VN" altLang="en-US" sz="3200" dirty="0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HP001 4 hang 1 ô ly" panose="020B0603050302020204" pitchFamily="34" charset="0"/>
                <a:cs typeface="Times New Roman" panose="02020603050405020304" pitchFamily="18" charset="0"/>
              </a:rPr>
              <a:t>tháng 3 năm </a:t>
            </a:r>
            <a:r>
              <a:rPr lang="vi-VN" altLang="en-US" sz="3200" dirty="0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202</a:t>
            </a:r>
            <a:r>
              <a:rPr lang="en-US" altLang="en-US" sz="3200" dirty="0" smtClean="0"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dirty="0"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3527" y="3332028"/>
            <a:ext cx="434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Hoa</a:t>
            </a:r>
            <a:endParaRPr lang="en-US" sz="4000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a-dam-but-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98625" y="120650"/>
            <a:ext cx="8813800" cy="6572250"/>
          </a:xfrm>
        </p:spPr>
      </p:pic>
      <p:sp>
        <p:nvSpPr>
          <p:cNvPr id="12" name="Oval 11"/>
          <p:cNvSpPr/>
          <p:nvPr/>
        </p:nvSpPr>
        <p:spPr>
          <a:xfrm>
            <a:off x="2590800" y="381000"/>
            <a:ext cx="2214563" cy="1066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altLang="en-US" sz="4000" strike="noStrike" noProof="1">
                <a:solidFill>
                  <a:schemeClr val="tx1"/>
                </a:solidFill>
                <a:latin typeface="Times New Roman" panose="02020603050405020304" pitchFamily="18" charset="0"/>
              </a:rPr>
              <a:t>Cánh hoa</a:t>
            </a:r>
          </a:p>
        </p:txBody>
      </p:sp>
      <p:sp>
        <p:nvSpPr>
          <p:cNvPr id="15" name="Oval 14"/>
          <p:cNvSpPr/>
          <p:nvPr/>
        </p:nvSpPr>
        <p:spPr>
          <a:xfrm>
            <a:off x="1752600" y="4876800"/>
            <a:ext cx="2222500" cy="1371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altLang="en-US" sz="4000" strike="noStrike" noProof="1">
                <a:solidFill>
                  <a:schemeClr val="tx1"/>
                </a:solidFill>
                <a:latin typeface="Times New Roman" panose="02020603050405020304" pitchFamily="18" charset="0"/>
              </a:rPr>
              <a:t>Cuống hoa</a:t>
            </a:r>
          </a:p>
        </p:txBody>
      </p:sp>
      <p:sp>
        <p:nvSpPr>
          <p:cNvPr id="16" name="Oval 15"/>
          <p:cNvSpPr/>
          <p:nvPr/>
        </p:nvSpPr>
        <p:spPr>
          <a:xfrm>
            <a:off x="8305800" y="152400"/>
            <a:ext cx="2133600" cy="11842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altLang="en-US" sz="4000" strike="noStrike" noProof="1">
                <a:solidFill>
                  <a:schemeClr val="tx1"/>
                </a:solidFill>
                <a:latin typeface="Times New Roman" panose="02020603050405020304" pitchFamily="18" charset="0"/>
              </a:rPr>
              <a:t>Nhị hoa</a:t>
            </a:r>
          </a:p>
        </p:txBody>
      </p:sp>
      <p:sp>
        <p:nvSpPr>
          <p:cNvPr id="17" name="Oval 16"/>
          <p:cNvSpPr/>
          <p:nvPr/>
        </p:nvSpPr>
        <p:spPr>
          <a:xfrm>
            <a:off x="8153400" y="5334000"/>
            <a:ext cx="2136775" cy="11525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altLang="en-US" sz="4000" strike="noStrike" noProof="1">
                <a:solidFill>
                  <a:schemeClr val="tx1"/>
                </a:solidFill>
                <a:latin typeface="Times New Roman" panose="02020603050405020304" pitchFamily="18" charset="0"/>
              </a:rPr>
              <a:t>Đài hoa</a:t>
            </a:r>
          </a:p>
        </p:txBody>
      </p:sp>
      <p:cxnSp>
        <p:nvCxnSpPr>
          <p:cNvPr id="18" name="Straight Arrow Connector 17"/>
          <p:cNvCxnSpPr>
            <a:stCxn id="12" idx="5"/>
          </p:cNvCxnSpPr>
          <p:nvPr/>
        </p:nvCxnSpPr>
        <p:spPr>
          <a:xfrm>
            <a:off x="4481513" y="1292225"/>
            <a:ext cx="1462088" cy="1146175"/>
          </a:xfrm>
          <a:prstGeom prst="straightConnector1">
            <a:avLst/>
          </a:prstGeom>
          <a:ln w="28575" cmpd="sng">
            <a:solidFill>
              <a:schemeClr val="accent3"/>
            </a:solidFill>
            <a:prstDash val="soli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4"/>
          </p:cNvCxnSpPr>
          <p:nvPr/>
        </p:nvCxnSpPr>
        <p:spPr>
          <a:xfrm flipH="1">
            <a:off x="8534400" y="1336675"/>
            <a:ext cx="838200" cy="873125"/>
          </a:xfrm>
          <a:prstGeom prst="straightConnector1">
            <a:avLst/>
          </a:prstGeom>
          <a:ln w="28575" cmpd="sng">
            <a:solidFill>
              <a:schemeClr val="accent3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7"/>
          </p:cNvCxnSpPr>
          <p:nvPr/>
        </p:nvCxnSpPr>
        <p:spPr>
          <a:xfrm flipV="1">
            <a:off x="3649663" y="5029200"/>
            <a:ext cx="998538" cy="47625"/>
          </a:xfrm>
          <a:prstGeom prst="straightConnector1">
            <a:avLst/>
          </a:prstGeom>
          <a:ln w="28575" cmpd="sng">
            <a:solidFill>
              <a:schemeClr val="accent3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</p:cNvCxnSpPr>
          <p:nvPr/>
        </p:nvCxnSpPr>
        <p:spPr>
          <a:xfrm flipH="1" flipV="1">
            <a:off x="5486400" y="4724400"/>
            <a:ext cx="2667000" cy="1185863"/>
          </a:xfrm>
          <a:prstGeom prst="straightConnector1">
            <a:avLst/>
          </a:prstGeom>
          <a:ln w="28575" cmpd="sng">
            <a:solidFill>
              <a:schemeClr val="accent3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 Ribbon 4"/>
          <p:cNvSpPr/>
          <p:nvPr/>
        </p:nvSpPr>
        <p:spPr>
          <a:xfrm>
            <a:off x="2286000" y="152400"/>
            <a:ext cx="7762875" cy="1392238"/>
          </a:xfrm>
          <a:prstGeom prst="ribbon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KẾT LUẬN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133600" y="1905000"/>
            <a:ext cx="8167688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lo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thường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nhau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gọi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dáng,m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u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mùi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hương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endParaRPr sz="4000" b="1">
              <a:solidFill>
                <a:srgbClr val="3333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209800" y="4191000"/>
            <a:ext cx="7616825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Mỗi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bông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thường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cuống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cánh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nhị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err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>
                <a:solidFill>
                  <a:srgbClr val="3333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0179" descr="5B5Bwallcoo_com5D_CG_Bac43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" y="0"/>
            <a:ext cx="12115800" cy="689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200" name="Down Ribbon 50199"/>
          <p:cNvSpPr/>
          <p:nvPr/>
        </p:nvSpPr>
        <p:spPr>
          <a:xfrm>
            <a:off x="1787525" y="1588"/>
            <a:ext cx="8588375" cy="1136650"/>
          </a:xfrm>
          <a:prstGeom prst="ribbon">
            <a:avLst>
              <a:gd name="adj1" fmla="val 8769"/>
              <a:gd name="adj2" fmla="val 50000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2</a:t>
            </a:r>
            <a:endParaRPr sz="4800" b="1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0255" name="Horizontal Scroll 50254"/>
          <p:cNvSpPr/>
          <p:nvPr/>
        </p:nvSpPr>
        <p:spPr>
          <a:xfrm>
            <a:off x="1905000" y="2743200"/>
            <a:ext cx="8515350" cy="1919288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sz="4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sz="4000">
              <a:solidFill>
                <a:srgbClr val="FF0066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981200" y="1219200"/>
            <a:ext cx="6421438" cy="1489075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en-US" sz="4000">
                <a:solidFill>
                  <a:srgbClr val="FF0066"/>
                </a:solidFill>
                <a:latin typeface="Times New Roman" panose="02020603050405020304" pitchFamily="18" charset="0"/>
              </a:rPr>
              <a:t>Hoa có chức năng gì?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905000" y="4648200"/>
            <a:ext cx="8255000" cy="2087563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vi-VN" altLang="en-US" sz="4000" strike="noStrike" noProof="1">
                <a:solidFill>
                  <a:srgbClr val="FF0066"/>
                </a:solidFill>
                <a:latin typeface="Times New Roman" panose="02020603050405020304" pitchFamily="18" charset="0"/>
              </a:rPr>
              <a:t>Những hoa nào được dùng để trang trí và hoa nào dùng để ăn được?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0" grpId="0" bldLvl="0" animBg="1"/>
      <p:bldP spid="50255" grpId="0" bldLvl="0" animBg="1"/>
      <p:bldP spid="2" grpId="0" bldLvl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CC"/>
            </a:gs>
            <a:gs pos="50000">
              <a:srgbClr val="FFFFCC"/>
            </a:gs>
            <a:gs pos="100000">
              <a:srgbClr val="00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 Box 17416"/>
          <p:cNvSpPr txBox="1"/>
          <p:nvPr/>
        </p:nvSpPr>
        <p:spPr>
          <a:xfrm>
            <a:off x="2590800" y="152400"/>
            <a:ext cx="5867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endParaRPr sz="4000">
              <a:solidFill>
                <a:srgbClr val="99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7418" name="Picture 17417" descr="beautiful_rose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4" y="990600"/>
            <a:ext cx="4724276" cy="294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0" name="Right Arrow 17419"/>
          <p:cNvSpPr/>
          <p:nvPr/>
        </p:nvSpPr>
        <p:spPr>
          <a:xfrm>
            <a:off x="5029200" y="3733778"/>
            <a:ext cx="1349375" cy="533400"/>
          </a:xfrm>
          <a:prstGeom prst="rightArrow">
            <a:avLst>
              <a:gd name="adj1" fmla="val 50000"/>
              <a:gd name="adj2" fmla="val 92769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7422" name="Picture 17421" descr="nuocho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94" y="685872"/>
            <a:ext cx="5410058" cy="596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03-d3d04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602206" y="3962400"/>
            <a:ext cx="4760236" cy="27654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10246"/>
          <p:cNvSpPr txBox="1"/>
          <p:nvPr/>
        </p:nvSpPr>
        <p:spPr>
          <a:xfrm>
            <a:off x="3276600" y="152400"/>
            <a:ext cx="5867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trí</a:t>
            </a:r>
            <a:endParaRPr sz="40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0248" name="Picture 10247" descr="Hoa Hong (4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90664"/>
            <a:ext cx="6612869" cy="573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0248" descr="garden_photos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756" y="990664"/>
            <a:ext cx="6723084" cy="573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21508"/>
          <p:cNvSpPr txBox="1"/>
          <p:nvPr/>
        </p:nvSpPr>
        <p:spPr>
          <a:xfrm>
            <a:off x="3276600" y="304800"/>
            <a:ext cx="5867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ướp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sz="400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40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1510" name="Picture 21509" descr="Hoa0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50" y="990600"/>
            <a:ext cx="551165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5" name="Picture 21514" descr="loaichehopgiayduple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563" y="1066800"/>
            <a:ext cx="4897287" cy="579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7" name="Text Box 21516"/>
          <p:cNvSpPr txBox="1"/>
          <p:nvPr/>
        </p:nvSpPr>
        <p:spPr>
          <a:xfrm>
            <a:off x="1676400" y="3276600"/>
            <a:ext cx="11779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SEN</a:t>
            </a:r>
            <a:endParaRPr sz="4000" b="1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1519" name="Picture 21518" descr="hoa atis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70" y="4114800"/>
            <a:ext cx="5566706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20" name="Right Arrow 21519"/>
          <p:cNvSpPr/>
          <p:nvPr/>
        </p:nvSpPr>
        <p:spPr>
          <a:xfrm>
            <a:off x="5881688" y="3886200"/>
            <a:ext cx="1095375" cy="381000"/>
          </a:xfrm>
          <a:prstGeom prst="rightArrow">
            <a:avLst>
              <a:gd name="adj1" fmla="val 50000"/>
              <a:gd name="adj2" fmla="val 49913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521" name="Text Box 21520"/>
          <p:cNvSpPr txBox="1"/>
          <p:nvPr/>
        </p:nvSpPr>
        <p:spPr>
          <a:xfrm>
            <a:off x="1676400" y="6019800"/>
            <a:ext cx="2006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A-</a:t>
            </a:r>
            <a:r>
              <a:rPr sz="4000" b="1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ti-sô</a:t>
            </a:r>
            <a:endParaRPr sz="4000" b="1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7" grpId="0"/>
      <p:bldP spid="21520" grpId="0" bldLvl="0" animBg="1"/>
      <p:bldP spid="215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13316"/>
          <p:cNvSpPr txBox="1"/>
          <p:nvPr/>
        </p:nvSpPr>
        <p:spPr>
          <a:xfrm>
            <a:off x="3276600" y="152400"/>
            <a:ext cx="5867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sz="400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phẩm</a:t>
            </a:r>
            <a:endParaRPr sz="4000">
              <a:solidFill>
                <a:srgbClr val="99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318" name="Picture 13317" descr="Hoab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914400"/>
            <a:ext cx="2590800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13318" descr="Hoa00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14400"/>
            <a:ext cx="3124200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13319" descr="hoa atis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914400"/>
            <a:ext cx="312420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Text Box 13320"/>
          <p:cNvSpPr txBox="1"/>
          <p:nvPr/>
        </p:nvSpPr>
        <p:spPr>
          <a:xfrm>
            <a:off x="2133600" y="5715000"/>
            <a:ext cx="14763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err="1">
                <a:latin typeface="Times New Roman" panose="02020603050405020304" pitchFamily="18" charset="0"/>
                <a:cs typeface="Arial" panose="020B0604020202020204" pitchFamily="34" charset="0"/>
              </a:rPr>
              <a:t>Súp</a:t>
            </a:r>
            <a:r>
              <a:rPr sz="36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err="1">
                <a:latin typeface="Times New Roman" panose="02020603050405020304" pitchFamily="18" charset="0"/>
                <a:cs typeface="Arial" panose="020B0604020202020204" pitchFamily="34" charset="0"/>
              </a:rPr>
              <a:t>lơ</a:t>
            </a:r>
            <a:endParaRPr sz="3600" b="1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22" name="Text Box 13321"/>
          <p:cNvSpPr txBox="1"/>
          <p:nvPr/>
        </p:nvSpPr>
        <p:spPr>
          <a:xfrm>
            <a:off x="4981575" y="5638800"/>
            <a:ext cx="17494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err="1"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0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 err="1"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endParaRPr sz="4000" b="1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23" name="Text Box 13322"/>
          <p:cNvSpPr txBox="1"/>
          <p:nvPr/>
        </p:nvSpPr>
        <p:spPr>
          <a:xfrm>
            <a:off x="7637463" y="5638800"/>
            <a:ext cx="269716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err="1"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000" b="1">
                <a:latin typeface="Times New Roman" panose="02020603050405020304" pitchFamily="18" charset="0"/>
                <a:cs typeface="Arial" panose="020B0604020202020204" pitchFamily="34" charset="0"/>
              </a:rPr>
              <a:t> a-</a:t>
            </a:r>
            <a:r>
              <a:rPr sz="4000" b="1" err="1">
                <a:latin typeface="Times New Roman" panose="02020603050405020304" pitchFamily="18" charset="0"/>
                <a:cs typeface="Arial" panose="020B0604020202020204" pitchFamily="34" charset="0"/>
              </a:rPr>
              <a:t>ti-sô</a:t>
            </a:r>
            <a:endParaRPr sz="4000" b="1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21" grpId="0"/>
      <p:bldP spid="13322" grpId="0"/>
      <p:bldP spid="133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tiso moi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9725" y="1146175"/>
            <a:ext cx="4340225" cy="5041900"/>
          </a:xfrm>
        </p:spPr>
      </p:pic>
      <p:pic>
        <p:nvPicPr>
          <p:cNvPr id="5" name="Content Placeholder 4" descr="cong-dung-chua-benh-cua-cay-su-5e95_45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9475" y="1131888"/>
            <a:ext cx="4737100" cy="5073650"/>
          </a:xfrm>
        </p:spPr>
      </p:pic>
      <p:sp>
        <p:nvSpPr>
          <p:cNvPr id="7" name="Text Box 6"/>
          <p:cNvSpPr txBox="1"/>
          <p:nvPr/>
        </p:nvSpPr>
        <p:spPr>
          <a:xfrm>
            <a:off x="3429000" y="76200"/>
            <a:ext cx="5909945" cy="706755"/>
          </a:xfrm>
          <a:prstGeom prst="rect">
            <a:avLst/>
          </a:prstGeom>
          <a:gradFill rotWithShape="1">
            <a:gsLst>
              <a:gs pos="0">
                <a:srgbClr val="FFFBF0">
                  <a:alpha val="100000"/>
                </a:srgbClr>
              </a:gs>
              <a:gs pos="74001">
                <a:srgbClr val="FFDD75">
                  <a:alpha val="100000"/>
                </a:srgbClr>
              </a:gs>
              <a:gs pos="83000">
                <a:srgbClr val="FFDD75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còn dùng để l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 thuốc.</a:t>
            </a:r>
            <a:endParaRPr lang="vi-VN" altLang="en-US" sz="400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667000" y="6172200"/>
            <a:ext cx="1592580" cy="645160"/>
          </a:xfrm>
          <a:prstGeom prst="rect">
            <a:avLst/>
          </a:prstGeom>
          <a:gradFill rotWithShape="1">
            <a:gsLst>
              <a:gs pos="0">
                <a:srgbClr val="FFFBF0">
                  <a:alpha val="100000"/>
                </a:srgbClr>
              </a:gs>
              <a:gs pos="74001">
                <a:srgbClr val="FFDD75">
                  <a:alpha val="100000"/>
                </a:srgbClr>
              </a:gs>
              <a:gs pos="83000">
                <a:srgbClr val="FFDD75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36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A-ti-sô.</a:t>
            </a:r>
            <a:endParaRPr lang="vi-VN" altLang="en-US" sz="360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848600" y="6172200"/>
            <a:ext cx="1598930" cy="645160"/>
          </a:xfrm>
          <a:prstGeom prst="rect">
            <a:avLst/>
          </a:prstGeom>
          <a:gradFill rotWithShape="1">
            <a:gsLst>
              <a:gs pos="0">
                <a:srgbClr val="FFFBF0">
                  <a:alpha val="100000"/>
                </a:srgbClr>
              </a:gs>
              <a:gs pos="74001">
                <a:srgbClr val="FFDD75">
                  <a:alpha val="100000"/>
                </a:srgbClr>
              </a:gs>
              <a:gs pos="83000">
                <a:srgbClr val="FFDD75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  <a:gs pos="100000">
                <a:srgbClr val="FFE8A3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36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sứ.</a:t>
            </a:r>
            <a:endParaRPr lang="vi-VN" altLang="en-US" sz="360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7072313" cy="757238"/>
          </a:xfrm>
        </p:spPr>
        <p:txBody>
          <a:bodyPr anchor="t" anchorCtr="0"/>
          <a:lstStyle/>
          <a:p>
            <a:pPr defTabSz="914400">
              <a:buClrTx/>
              <a:buSzTx/>
              <a:buFontTx/>
              <a:buNone/>
            </a:pPr>
            <a:r>
              <a:rPr lang="vi-VN" altLang="en-US" sz="4000" kern="1200" baseline="0">
                <a:latin typeface="Times New Roman" panose="02020603050405020304" pitchFamily="18" charset="0"/>
                <a:ea typeface="+mj-ea"/>
                <a:cs typeface="+mj-cs"/>
              </a:rPr>
              <a:t>Hoa là cơ quan sinh sản của cây</a:t>
            </a:r>
          </a:p>
        </p:txBody>
      </p:sp>
      <p:pic>
        <p:nvPicPr>
          <p:cNvPr id="5" name="Content Placeholder 4" descr="huyen-thoai-du-du-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718425" y="833438"/>
            <a:ext cx="4473575" cy="5338762"/>
          </a:xfrm>
        </p:spPr>
      </p:pic>
      <p:pic>
        <p:nvPicPr>
          <p:cNvPr id="11" name="Content Placeholder 10" descr="trong-dau-tay-trong-nha-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4672013" cy="5332413"/>
          </a:xfrm>
        </p:spPr>
      </p:pic>
      <p:sp>
        <p:nvSpPr>
          <p:cNvPr id="8" name="Text Box 7"/>
          <p:cNvSpPr txBox="1"/>
          <p:nvPr/>
        </p:nvSpPr>
        <p:spPr>
          <a:xfrm>
            <a:off x="2819400" y="6172200"/>
            <a:ext cx="177673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</a:rPr>
              <a:t>Dâu tây</a:t>
            </a:r>
            <a:endParaRPr lang="vi-VN" altLang="en-US" sz="400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543800" y="6172200"/>
            <a:ext cx="143891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Đu đủ</a:t>
            </a:r>
            <a:endParaRPr lang="vi-VN" altLang="en-US" sz="400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tao q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dreae_x_baldianum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41781"/>
            <a:ext cx="5181600" cy="3919026"/>
          </a:xfrm>
        </p:spPr>
      </p:pic>
      <p:pic>
        <p:nvPicPr>
          <p:cNvPr id="3" name="Content Placeholder 2" descr="hinh-anh-dep-1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5781"/>
            <a:ext cx="5181600" cy="3451026"/>
          </a:xfrm>
        </p:spPr>
      </p:pic>
      <p:pic>
        <p:nvPicPr>
          <p:cNvPr id="7" name="Picture 6" descr="hinh-nen-hoa-den-long-dep-lung-linh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76" y="28575"/>
            <a:ext cx="8262824" cy="341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hoa-loa-ken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75"/>
            <a:ext cx="7052464" cy="340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734800" y="2743200"/>
            <a:ext cx="400055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loa kèn</a:t>
            </a:r>
            <a:endParaRPr lang="vi-VN" altLang="en-US" sz="360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999081" y="6248326"/>
            <a:ext cx="3618337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tú cầu</a:t>
            </a:r>
            <a:endParaRPr lang="vi-VN" altLang="en-US" sz="36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76082" y="6172128"/>
            <a:ext cx="532876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xương rồng</a:t>
            </a:r>
            <a:endParaRPr lang="vi-VN" altLang="en-US" sz="36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7461805" y="2895600"/>
            <a:ext cx="4425243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đèn lồng</a:t>
            </a:r>
            <a:endParaRPr lang="vi-VN" altLang="en-US" sz="3600" dirty="0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238500" y="6324600"/>
            <a:ext cx="5943600" cy="457200"/>
          </a:xfrm>
          <a:prstGeom prst="rect">
            <a:avLst/>
          </a:prstGeom>
          <a:solidFill>
            <a:srgbClr val="99FF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FF"/>
                </a:solidFill>
                <a:latin typeface="Calibri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pic>
        <p:nvPicPr>
          <p:cNvPr id="3" name="Picture 6" descr="ME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39583" b="31081"/>
          <a:stretch>
            <a:fillRect/>
          </a:stretch>
        </p:blipFill>
        <p:spPr bwMode="auto">
          <a:xfrm>
            <a:off x="4038601" y="609600"/>
            <a:ext cx="350996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EDBEA~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86001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2034989" y="2639564"/>
            <a:ext cx="1775012" cy="1399038"/>
            <a:chOff x="1434" y="2939"/>
            <a:chExt cx="972" cy="757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 rot="3103111">
              <a:off x="2039" y="3329"/>
              <a:ext cx="536" cy="198"/>
            </a:xfrm>
            <a:prstGeom prst="rightArrow">
              <a:avLst>
                <a:gd name="adj1" fmla="val 50000"/>
                <a:gd name="adj2" fmla="val 6767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434" y="2939"/>
              <a:ext cx="864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003300"/>
                  </a:solidFill>
                  <a:latin typeface="Calibri"/>
                </a:rPr>
                <a:t>Ra </a:t>
              </a:r>
              <a:r>
                <a:rPr lang="en-US" sz="2800" dirty="0" err="1">
                  <a:solidFill>
                    <a:srgbClr val="003300"/>
                  </a:solidFill>
                  <a:latin typeface="Calibri"/>
                </a:rPr>
                <a:t>hoa</a:t>
              </a:r>
              <a:endParaRPr lang="en-US" sz="2800" dirty="0">
                <a:solidFill>
                  <a:srgbClr val="003300"/>
                </a:solidFill>
                <a:latin typeface="Calibri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8915400" y="2819400"/>
            <a:ext cx="1752600" cy="1295400"/>
            <a:chOff x="4128" y="2112"/>
            <a:chExt cx="1104" cy="816"/>
          </a:xfrm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flipV="1">
              <a:off x="4128" y="2112"/>
              <a:ext cx="240" cy="816"/>
            </a:xfrm>
            <a:prstGeom prst="curvedLeftArrow">
              <a:avLst>
                <a:gd name="adj1" fmla="val 95987"/>
                <a:gd name="adj2" fmla="val 163987"/>
                <a:gd name="adj3" fmla="val 3603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128" y="2400"/>
              <a:ext cx="110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003300"/>
                  </a:solidFill>
                  <a:latin typeface="Calibri"/>
                </a:rPr>
                <a:t>Cho hạt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4953251" y="4953003"/>
            <a:ext cx="2057400" cy="952826"/>
            <a:chOff x="2841" y="3459"/>
            <a:chExt cx="912" cy="418"/>
          </a:xfrm>
        </p:grpSpPr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2841" y="3647"/>
              <a:ext cx="9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 err="1">
                  <a:solidFill>
                    <a:srgbClr val="003300"/>
                  </a:solidFill>
                  <a:latin typeface="Calibri"/>
                </a:rPr>
                <a:t>Kết</a:t>
              </a:r>
              <a:r>
                <a:rPr lang="en-US" sz="2800" dirty="0">
                  <a:solidFill>
                    <a:srgbClr val="003300"/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003300"/>
                  </a:solidFill>
                  <a:latin typeface="Calibri"/>
                </a:rPr>
                <a:t>quả</a:t>
              </a:r>
              <a:endParaRPr lang="en-US" sz="2800" dirty="0">
                <a:solidFill>
                  <a:srgbClr val="003300"/>
                </a:solidFill>
                <a:latin typeface="Calibri"/>
              </a:endParaRPr>
            </a:p>
          </p:txBody>
        </p:sp>
        <p:sp>
          <p:nvSpPr>
            <p:cNvPr id="13" name="AutoShape 20"/>
            <p:cNvSpPr>
              <a:spLocks noChangeArrowheads="1"/>
            </p:cNvSpPr>
            <p:nvPr/>
          </p:nvSpPr>
          <p:spPr bwMode="auto">
            <a:xfrm rot="-444067">
              <a:off x="3105" y="3459"/>
              <a:ext cx="536" cy="198"/>
            </a:xfrm>
            <a:prstGeom prst="rightArrow">
              <a:avLst>
                <a:gd name="adj1" fmla="val 50000"/>
                <a:gd name="adj2" fmla="val 6767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>
            <a:off x="2057401" y="304800"/>
            <a:ext cx="3190875" cy="762000"/>
            <a:chOff x="438" y="1824"/>
            <a:chExt cx="2010" cy="480"/>
          </a:xfrm>
        </p:grpSpPr>
        <p:sp>
          <p:nvSpPr>
            <p:cNvPr id="15" name="AutoShape 23"/>
            <p:cNvSpPr>
              <a:spLocks noChangeArrowheads="1"/>
            </p:cNvSpPr>
            <p:nvPr/>
          </p:nvSpPr>
          <p:spPr bwMode="auto">
            <a:xfrm rot="10800000" flipH="1">
              <a:off x="1536" y="1968"/>
              <a:ext cx="912" cy="336"/>
            </a:xfrm>
            <a:custGeom>
              <a:avLst/>
              <a:gdLst>
                <a:gd name="G0" fmla="+- 7200 0 0"/>
                <a:gd name="G1" fmla="+- 16386 0 0"/>
                <a:gd name="G2" fmla="+- 7200 0 0"/>
                <a:gd name="G3" fmla="*/ 7200 1 2"/>
                <a:gd name="G4" fmla="+- G3 10800 0"/>
                <a:gd name="G5" fmla="+- 21600 7200 16386"/>
                <a:gd name="G6" fmla="+- 16386 7200 0"/>
                <a:gd name="G7" fmla="*/ G6 1 2"/>
                <a:gd name="G8" fmla="*/ 16386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386 1 2"/>
                <a:gd name="G15" fmla="+- G5 0 G4"/>
                <a:gd name="G16" fmla="+- G0 0 G4"/>
                <a:gd name="G17" fmla="*/ G2 G15 G16"/>
                <a:gd name="T0" fmla="*/ 14400 w 21600"/>
                <a:gd name="T1" fmla="*/ 0 h 21600"/>
                <a:gd name="T2" fmla="*/ 7200 w 21600"/>
                <a:gd name="T3" fmla="*/ 7200 h 21600"/>
                <a:gd name="T4" fmla="*/ 0 w 21600"/>
                <a:gd name="T5" fmla="*/ 18982 h 21600"/>
                <a:gd name="T6" fmla="*/ 8193 w 21600"/>
                <a:gd name="T7" fmla="*/ 21600 h 21600"/>
                <a:gd name="T8" fmla="*/ 16386 w 21600"/>
                <a:gd name="T9" fmla="*/ 15546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400" y="0"/>
                  </a:moveTo>
                  <a:lnTo>
                    <a:pt x="7200" y="7200"/>
                  </a:lnTo>
                  <a:lnTo>
                    <a:pt x="12414" y="7200"/>
                  </a:lnTo>
                  <a:lnTo>
                    <a:pt x="12414" y="16364"/>
                  </a:lnTo>
                  <a:lnTo>
                    <a:pt x="0" y="16364"/>
                  </a:lnTo>
                  <a:lnTo>
                    <a:pt x="0" y="21600"/>
                  </a:lnTo>
                  <a:lnTo>
                    <a:pt x="16386" y="21600"/>
                  </a:lnTo>
                  <a:lnTo>
                    <a:pt x="16386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438" y="1824"/>
              <a:ext cx="110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Trồng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cây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</p:grpSp>
      <p:pic>
        <p:nvPicPr>
          <p:cNvPr id="17" name="Picture 29" descr="ME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7" t="2026" r="5208" b="8784"/>
          <a:stretch>
            <a:fillRect/>
          </a:stretch>
        </p:blipFill>
        <p:spPr bwMode="auto">
          <a:xfrm>
            <a:off x="6629400" y="4114800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MEN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71622" r="43750"/>
          <a:stretch>
            <a:fillRect/>
          </a:stretch>
        </p:blipFill>
        <p:spPr bwMode="auto">
          <a:xfrm>
            <a:off x="2133600" y="3733800"/>
            <a:ext cx="3035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1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91440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255318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3316" y="1600201"/>
            <a:ext cx="846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4272" y="3048000"/>
            <a:ext cx="8463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0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26653" y="1427409"/>
            <a:ext cx="8789831" cy="3185874"/>
          </a:xfrm>
          <a:prstGeom prst="cloud">
            <a:avLst/>
          </a:prstGeom>
          <a:solidFill>
            <a:srgbClr val="CCFF99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 ta nên làm gì để bảo vệ hoa?</a:t>
            </a:r>
          </a:p>
          <a:p>
            <a:pPr algn="ctr">
              <a:spcBef>
                <a:spcPct val="50000"/>
              </a:spcBef>
              <a:defRPr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366898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/>
          <p:nvPr/>
        </p:nvSpPr>
        <p:spPr>
          <a:xfrm>
            <a:off x="1828800" y="381000"/>
            <a:ext cx="282702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KẾT LUẬN.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795" name="Text Box 4"/>
          <p:cNvSpPr txBox="1"/>
          <p:nvPr/>
        </p:nvSpPr>
        <p:spPr>
          <a:xfrm>
            <a:off x="2165350" y="1219200"/>
            <a:ext cx="74358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Hoa l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cơ quan sinh sản của cây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796" name="Text Box 5"/>
          <p:cNvSpPr txBox="1"/>
          <p:nvPr/>
        </p:nvSpPr>
        <p:spPr>
          <a:xfrm>
            <a:off x="2133600" y="1905000"/>
            <a:ext cx="715835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Hoa có rất nhiều công dụng như: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797" name="Text Box 6"/>
          <p:cNvSpPr txBox="1"/>
          <p:nvPr/>
        </p:nvSpPr>
        <p:spPr>
          <a:xfrm>
            <a:off x="2286000" y="2743200"/>
            <a:ext cx="769937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36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Hoa dùng để trang trí nh</a:t>
            </a:r>
            <a:r>
              <a:rPr lang="vi-VN" altLang="en-US" sz="36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6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,trường học...</a:t>
            </a:r>
            <a:endParaRPr lang="vi-VN" altLang="en-US" sz="360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3798" name="Text Box 7"/>
          <p:cNvSpPr txBox="1"/>
          <p:nvPr/>
        </p:nvSpPr>
        <p:spPr>
          <a:xfrm>
            <a:off x="2286000" y="3429000"/>
            <a:ext cx="621855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Hoa dùng để l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 nước hoa.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799" name="Text Box 8"/>
          <p:cNvSpPr txBox="1"/>
          <p:nvPr/>
        </p:nvSpPr>
        <p:spPr>
          <a:xfrm>
            <a:off x="2286000" y="4267200"/>
            <a:ext cx="832739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Hoa dùng để ướp tr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,l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 thực phẩm...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800" name="Text Box 9"/>
          <p:cNvSpPr txBox="1"/>
          <p:nvPr/>
        </p:nvSpPr>
        <p:spPr>
          <a:xfrm>
            <a:off x="2286000" y="5029200"/>
            <a:ext cx="8759825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Ngo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 ra hoa còn dùng để l</a:t>
            </a:r>
            <a:r>
              <a:rPr lang="vi-VN" altLang="en-US" sz="400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 thuốc trị bệnh.</a:t>
            </a:r>
            <a:endParaRPr lang="en-US" altLang="en-US" sz="40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13428"/>
            <a:ext cx="3048000" cy="21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3579" y="4099034"/>
            <a:ext cx="11430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>
            <a:stCxn id="2" idx="3"/>
            <a:endCxn id="8" idx="2"/>
          </p:cNvCxnSpPr>
          <p:nvPr/>
        </p:nvCxnSpPr>
        <p:spPr>
          <a:xfrm flipV="1">
            <a:off x="4648201" y="1103586"/>
            <a:ext cx="714703" cy="18724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572001" y="2689608"/>
            <a:ext cx="790903" cy="286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3"/>
            <a:endCxn id="17" idx="2"/>
          </p:cNvCxnSpPr>
          <p:nvPr/>
        </p:nvCxnSpPr>
        <p:spPr>
          <a:xfrm>
            <a:off x="4648200" y="2976014"/>
            <a:ext cx="693682" cy="270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3"/>
            <a:endCxn id="14" idx="2"/>
          </p:cNvCxnSpPr>
          <p:nvPr/>
        </p:nvCxnSpPr>
        <p:spPr>
          <a:xfrm>
            <a:off x="4648201" y="2976014"/>
            <a:ext cx="714703" cy="1181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62904" y="527872"/>
            <a:ext cx="1723697" cy="11514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086600" y="951186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391400" y="228602"/>
            <a:ext cx="24384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62904" y="2083428"/>
            <a:ext cx="1723697" cy="1151428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086600" y="2555601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391400" y="1898637"/>
            <a:ext cx="2438400" cy="1581943"/>
          </a:xfrm>
          <a:prstGeom prst="round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2904" y="3581400"/>
            <a:ext cx="1723697" cy="11514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086600" y="4038600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391400" y="3815778"/>
            <a:ext cx="2438400" cy="832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41883" y="5105400"/>
            <a:ext cx="1723697" cy="11514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086600" y="5609965"/>
            <a:ext cx="304800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391400" y="4876800"/>
            <a:ext cx="2438400" cy="1905000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3089"/>
          <p:cNvSpPr/>
          <p:nvPr/>
        </p:nvSpPr>
        <p:spPr>
          <a:xfrm>
            <a:off x="1981200" y="228600"/>
            <a:ext cx="5029200" cy="1847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en-US" sz="3600" b="1" i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CHƠI:</a:t>
            </a:r>
          </a:p>
        </p:txBody>
      </p:sp>
      <p:sp>
        <p:nvSpPr>
          <p:cNvPr id="3091" name="Rectangle 3090"/>
          <p:cNvSpPr/>
          <p:nvPr/>
        </p:nvSpPr>
        <p:spPr>
          <a:xfrm>
            <a:off x="2144713" y="2668588"/>
            <a:ext cx="7902575" cy="23479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en-US" sz="3600" b="1" i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3300"/>
                    </a:gs>
                    <a:gs pos="100000">
                      <a:srgbClr val="FF9900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TÔI LÀ AI?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30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90800" y="685800"/>
            <a:ext cx="7619892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1.</a:t>
            </a:r>
            <a:r>
              <a:rPr sz="4000" b="1" i="1" dirty="0" smtClean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Cánh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</a:t>
            </a:r>
            <a:r>
              <a:rPr sz="4000" b="1" i="1" dirty="0" err="1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nhị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lớn</a:t>
            </a:r>
            <a:endParaRPr sz="40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Quay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hướng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endParaRPr sz="40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Hạt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thơm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béo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ngậy</a:t>
            </a:r>
            <a:endParaRPr sz="40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Mời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thử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xơi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sz="40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              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Đố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tôi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</a:t>
            </a:r>
            <a:r>
              <a:rPr sz="4000" b="1" i="1" dirty="0" err="1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4000" b="1" i="1" dirty="0" err="1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sz="4000" b="1" i="1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en-US" altLang="en-US" sz="4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050"/>
          <p:cNvSpPr/>
          <p:nvPr/>
        </p:nvSpPr>
        <p:spPr>
          <a:xfrm>
            <a:off x="5105400" y="6019800"/>
            <a:ext cx="1295400" cy="2286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7891" name="Oval 2051"/>
          <p:cNvSpPr/>
          <p:nvPr/>
        </p:nvSpPr>
        <p:spPr>
          <a:xfrm>
            <a:off x="5562600" y="533400"/>
            <a:ext cx="1371600" cy="2286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7892" name="Oval 2052"/>
          <p:cNvSpPr/>
          <p:nvPr/>
        </p:nvSpPr>
        <p:spPr>
          <a:xfrm rot="5400000">
            <a:off x="9229725" y="1790700"/>
            <a:ext cx="1371600" cy="2286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7893" name="Oval 2053"/>
          <p:cNvSpPr/>
          <p:nvPr/>
        </p:nvSpPr>
        <p:spPr>
          <a:xfrm rot="5400000">
            <a:off x="1409700" y="3162300"/>
            <a:ext cx="1371600" cy="2286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7894" name="Text Box 2056"/>
          <p:cNvSpPr txBox="1"/>
          <p:nvPr/>
        </p:nvSpPr>
        <p:spPr>
          <a:xfrm>
            <a:off x="3717925" y="4529138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>
              <a:latin typeface="VNI-Times" pitchFamily="2" charset="0"/>
              <a:ea typeface="Arial" panose="020B0604020202020204" pitchFamily="34" charset="0"/>
            </a:endParaRPr>
          </a:p>
        </p:txBody>
      </p:sp>
      <p:pic>
        <p:nvPicPr>
          <p:cNvPr id="2059" name="Picture 2058" descr="FB0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1" name="Text Box 2060"/>
          <p:cNvSpPr txBox="1"/>
          <p:nvPr/>
        </p:nvSpPr>
        <p:spPr>
          <a:xfrm>
            <a:off x="3698875" y="-152400"/>
            <a:ext cx="5438775" cy="8299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4800" b="1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8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800" b="1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sz="48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sz="4800" b="1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ương</a:t>
            </a:r>
            <a:endParaRPr sz="4800" b="1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67000" y="1676400"/>
            <a:ext cx="7623175" cy="2497138"/>
          </a:xfrm>
        </p:spPr>
        <p:txBody>
          <a:bodyPr anchor="t" anchorCtr="0"/>
          <a:lstStyle/>
          <a:p>
            <a:pPr algn="ctr" defTabSz="914400">
              <a:buClrTx/>
              <a:buSzTx/>
              <a:buFontTx/>
              <a:buNone/>
            </a:pPr>
            <a:r>
              <a:rPr lang="en-US" altLang="en-US" sz="3600" kern="1200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2.</a:t>
            </a:r>
            <a:r>
              <a:rPr lang="vi-VN" altLang="en-US" sz="3600" kern="1200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Thân </a:t>
            </a:r>
            <a: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tôi khi trắng khi hồng</a:t>
            </a:r>
            <a:b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Đứng trong hồ biếc soi dòng nước thanh</a:t>
            </a:r>
            <a:b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Nhị vàng,bông trắng,lá xanh</a:t>
            </a:r>
            <a:b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vi-VN" altLang="en-US" sz="3600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Gần bùn mà chẳng hôi tanh mùi bùn.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867400" y="4267200"/>
            <a:ext cx="40055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Đố bạn tôi l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hoa gì?</a:t>
            </a:r>
            <a:endParaRPr lang="vi-VN" altLang="en-US" sz="360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6387" descr="Hoa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6" y="380932"/>
            <a:ext cx="10972511" cy="563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Oval 16388"/>
          <p:cNvSpPr/>
          <p:nvPr/>
        </p:nvSpPr>
        <p:spPr>
          <a:xfrm>
            <a:off x="5029200" y="5791138"/>
            <a:ext cx="1752600" cy="914400"/>
          </a:xfrm>
          <a:prstGeom prst="ellipse">
            <a:avLst/>
          </a:prstGeom>
          <a:solidFill>
            <a:srgbClr val="0AFF85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sz="36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itle 5"/>
          <p:cNvSpPr>
            <a:spLocks noGrp="1"/>
          </p:cNvSpPr>
          <p:nvPr>
            <p:ph type="subTitle" idx="1"/>
          </p:nvPr>
        </p:nvSpPr>
        <p:spPr/>
        <p:txBody>
          <a:bodyPr anchor="t" anchorCtr="0"/>
          <a:lstStyle/>
          <a:p>
            <a:pPr defTabSz="914400">
              <a:buSzPct val="65000"/>
            </a:pPr>
            <a:endParaRPr lang="en-US" altLang="en-US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 descr="316743791292532327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998538"/>
            <a:ext cx="12192000" cy="5783262"/>
          </a:xfrm>
        </p:spPr>
      </p:pic>
      <p:sp>
        <p:nvSpPr>
          <p:cNvPr id="7" name="Text Box 6"/>
          <p:cNvSpPr txBox="1"/>
          <p:nvPr/>
        </p:nvSpPr>
        <p:spPr>
          <a:xfrm>
            <a:off x="5029200" y="0"/>
            <a:ext cx="191833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 Sen</a:t>
            </a:r>
            <a:endParaRPr lang="vi-VN" altLang="en-US" sz="4000">
              <a:latin typeface="Times New Roman" panose="02020603050405020304" pitchFamily="18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62465"/>
          <p:cNvSpPr>
            <a:spLocks noGrp="1"/>
          </p:cNvSpPr>
          <p:nvPr>
            <p:ph type="title"/>
          </p:nvPr>
        </p:nvSpPr>
        <p:spPr>
          <a:xfrm>
            <a:off x="1981200" y="4419600"/>
            <a:ext cx="8229600" cy="1600200"/>
          </a:xfrm>
        </p:spPr>
        <p:txBody>
          <a:bodyPr anchor="t" anchorCtr="0"/>
          <a:lstStyle/>
          <a:p>
            <a:endParaRPr sz="2500">
              <a:latin typeface=".VnTime" panose="020B7200000000000000" pitchFamily="34" charset="0"/>
            </a:endParaRPr>
          </a:p>
        </p:txBody>
      </p:sp>
      <p:graphicFrame>
        <p:nvGraphicFramePr>
          <p:cNvPr id="41986" name="Content Placeholder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127892"/>
              </p:ext>
            </p:extLst>
          </p:nvPr>
        </p:nvGraphicFramePr>
        <p:xfrm>
          <a:off x="1057275" y="0"/>
          <a:ext cx="9925050" cy="716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4" imgW="6467475" imgH="4667250" progId="Paint.Picture">
                  <p:embed/>
                </p:oleObj>
              </mc:Choice>
              <mc:Fallback>
                <p:oleObj r:id="rId4" imgW="6467475" imgH="4667250" progId="Paint.Picture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7275" y="0"/>
                        <a:ext cx="9925050" cy="71628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5" name="Text Box 62474"/>
          <p:cNvSpPr txBox="1"/>
          <p:nvPr/>
        </p:nvSpPr>
        <p:spPr>
          <a:xfrm>
            <a:off x="914536" y="1752644"/>
            <a:ext cx="8280400" cy="280076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36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Mùa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sz="4400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sz="44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4400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trắng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sz="4400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4400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sz="4400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r>
              <a:rPr sz="4400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sz="4400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sz="4400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sz="4400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44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400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400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sz="4400" i="1" dirty="0"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sz="4400" i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Content Placeholder 74753"/>
          <p:cNvGraphicFramePr>
            <a:graphicFrameLocks noGrp="1"/>
          </p:cNvGraphicFramePr>
          <p:nvPr>
            <p:ph/>
          </p:nvPr>
        </p:nvGraphicFramePr>
        <p:xfrm>
          <a:off x="3714750" y="1265238"/>
          <a:ext cx="4762500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4" imgW="4762500" imgH="3876675" progId="Paint.Picture">
                  <p:embed/>
                </p:oleObj>
              </mc:Choice>
              <mc:Fallback>
                <p:oleObj r:id="rId4" imgW="4762500" imgH="3876675" progId="Paint.Pictur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14750" y="1265238"/>
                        <a:ext cx="4762500" cy="387667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14CD68"/>
                          </a:gs>
                          <a:gs pos="100000">
                            <a:srgbClr val="0B6E38"/>
                          </a:gs>
                        </a:gsLst>
                        <a:lin ang="16200000"/>
                        <a:tileRect/>
                      </a:gradFill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7" name="Picture 74756" descr="hoacu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51" y="53975"/>
            <a:ext cx="7317763" cy="5875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9" name="Text Box 74758"/>
          <p:cNvSpPr txBox="1"/>
          <p:nvPr/>
        </p:nvSpPr>
        <p:spPr>
          <a:xfrm>
            <a:off x="4038600" y="5943600"/>
            <a:ext cx="4187825" cy="76835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>
                <a:solidFill>
                  <a:srgbClr val="66FF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sz="4400" b="1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sz="4400" b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b="1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Cúc</a:t>
            </a:r>
            <a:endParaRPr sz="4400" b="1">
              <a:solidFill>
                <a:srgbClr val="99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74760" name="Picture 747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6778" y="123825"/>
            <a:ext cx="6976468" cy="5653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15362"/>
          <p:cNvSpPr/>
          <p:nvPr/>
        </p:nvSpPr>
        <p:spPr>
          <a:xfrm>
            <a:off x="4572000" y="5438775"/>
            <a:ext cx="3276600" cy="3810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7" name="Rectangle 15366"/>
          <p:cNvSpPr/>
          <p:nvPr/>
        </p:nvSpPr>
        <p:spPr>
          <a:xfrm>
            <a:off x="3505200" y="1752600"/>
            <a:ext cx="5749925" cy="227012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3333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tạm biệt</a:t>
            </a:r>
          </a:p>
        </p:txBody>
      </p:sp>
      <p:sp>
        <p:nvSpPr>
          <p:cNvPr id="15368" name="Text Box 15367"/>
          <p:cNvSpPr txBox="1"/>
          <p:nvPr/>
        </p:nvSpPr>
        <p:spPr>
          <a:xfrm>
            <a:off x="3886200" y="2895600"/>
            <a:ext cx="5102225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</a:t>
            </a:r>
            <a:r>
              <a:rPr sz="4400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sz="4400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vi-VN" altLang="en-US" sz="4400" dirty="0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 giỏi v</a:t>
            </a:r>
            <a:r>
              <a:rPr lang="vi-VN" altLang="en-US" sz="4400" dirty="0">
                <a:solidFill>
                  <a:srgbClr val="99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nhiều sức</a:t>
            </a:r>
            <a:r>
              <a:rPr sz="4400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khỏe</a:t>
            </a:r>
            <a:r>
              <a:rPr lang="vi-VN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4400" dirty="0" err="1">
              <a:solidFill>
                <a:srgbClr val="99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46085" name="Picture 15368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6086" name="Content Placeholder 15369"/>
          <p:cNvGraphicFramePr>
            <a:graphicFrameLocks noGrp="1"/>
          </p:cNvGraphicFramePr>
          <p:nvPr>
            <p:ph sz="half" idx="1"/>
          </p:nvPr>
        </p:nvGraphicFramePr>
        <p:xfrm>
          <a:off x="2438400" y="3733800"/>
          <a:ext cx="642938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6" imgW="643255" imgH="541655" progId="MS_ClipArt_Gallery.2">
                  <p:embed/>
                </p:oleObj>
              </mc:Choice>
              <mc:Fallback>
                <p:oleObj r:id="rId6" imgW="643255" imgH="541655" progId="MS_ClipArt_Gallery.2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3733800"/>
                        <a:ext cx="642938" cy="541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Content Placeholder 15373"/>
          <p:cNvGraphicFramePr>
            <a:graphicFrameLocks noGrp="1"/>
          </p:cNvGraphicFramePr>
          <p:nvPr>
            <p:ph sz="half" idx="2"/>
          </p:nvPr>
        </p:nvGraphicFramePr>
        <p:xfrm>
          <a:off x="9296400" y="1600200"/>
          <a:ext cx="642938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8" imgW="643255" imgH="541655" progId="MS_ClipArt_Gallery.2">
                  <p:embed/>
                </p:oleObj>
              </mc:Choice>
              <mc:Fallback>
                <p:oleObj r:id="rId8" imgW="643255" imgH="541655" progId="MS_ClipArt_Gallery.2">
                  <p:embed/>
                  <p:pic>
                    <p:nvPicPr>
                      <p:cNvPr id="0" name="Picture 307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6400" y="1600200"/>
                        <a:ext cx="642938" cy="541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7" name="Picture 15371" descr="g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400" y="5181600"/>
            <a:ext cx="66675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Picture 15372" descr="g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0" y="1600200"/>
            <a:ext cx="666750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Content Placeholder 87044" descr="Hoa000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57348" y="323850"/>
            <a:ext cx="11048709" cy="5643563"/>
          </a:xfrm>
        </p:spPr>
      </p:pic>
      <p:sp>
        <p:nvSpPr>
          <p:cNvPr id="4" name="Oval 3"/>
          <p:cNvSpPr/>
          <p:nvPr/>
        </p:nvSpPr>
        <p:spPr>
          <a:xfrm>
            <a:off x="4624388" y="5791138"/>
            <a:ext cx="3641725" cy="105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Lay-ơ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Oval 89090"/>
          <p:cNvSpPr/>
          <p:nvPr/>
        </p:nvSpPr>
        <p:spPr>
          <a:xfrm>
            <a:off x="4648200" y="5638742"/>
            <a:ext cx="2057400" cy="914400"/>
          </a:xfrm>
          <a:prstGeom prst="ellipse">
            <a:avLst/>
          </a:prstGeom>
          <a:solidFill>
            <a:srgbClr val="5CFFAD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sz="36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89093" descr="Hoa0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6" y="304800"/>
            <a:ext cx="11048710" cy="548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Content Placeholder 87045" descr="Hoa000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33546" y="292100"/>
            <a:ext cx="11048709" cy="5519738"/>
          </a:xfrm>
        </p:spPr>
      </p:pic>
      <p:sp>
        <p:nvSpPr>
          <p:cNvPr id="4" name="Oval 3"/>
          <p:cNvSpPr/>
          <p:nvPr/>
        </p:nvSpPr>
        <p:spPr>
          <a:xfrm>
            <a:off x="4648200" y="5562600"/>
            <a:ext cx="2730500" cy="12192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altLang="en-US" sz="3600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val 91137"/>
          <p:cNvSpPr/>
          <p:nvPr/>
        </p:nvSpPr>
        <p:spPr>
          <a:xfrm>
            <a:off x="4724400" y="5791138"/>
            <a:ext cx="2359025" cy="914400"/>
          </a:xfrm>
          <a:prstGeom prst="ellipse">
            <a:avLst/>
          </a:prstGeom>
          <a:solidFill>
            <a:srgbClr val="5CFFAD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sz="36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142" name="Picture 91141" descr="Hoab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6" y="304800"/>
            <a:ext cx="10896313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Oval 91138"/>
          <p:cNvSpPr/>
          <p:nvPr/>
        </p:nvSpPr>
        <p:spPr>
          <a:xfrm>
            <a:off x="5257800" y="5714940"/>
            <a:ext cx="2362200" cy="990600"/>
          </a:xfrm>
          <a:prstGeom prst="ellipse">
            <a:avLst/>
          </a:prstGeom>
          <a:solidFill>
            <a:srgbClr val="5CFFAD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7051" name="Content Placeholder 87050" descr="Hoa0006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33546" y="322263"/>
            <a:ext cx="10896313" cy="54371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893888" y="2305254"/>
            <a:ext cx="8626475" cy="5835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Các loại hoa trong hình có m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u sắc như thế n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o?</a:t>
            </a:r>
            <a:endParaRPr lang="vi-VN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447922" y="1260884"/>
            <a:ext cx="27940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* CÂU HỎI.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28369" y="3445161"/>
            <a:ext cx="8691563" cy="156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Hãy kể tên một số  loại hoa có hương thơm v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không có hương thơm m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em sưu tầm hoặc có trong hình?</a:t>
            </a:r>
            <a:endParaRPr lang="vi-VN" altLang="en-US" sz="32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752714" y="5333950"/>
            <a:ext cx="8667750" cy="10763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Hãy chỉ ra đâu l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cuống hoa,cánh hoa,đ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 hoa v</a:t>
            </a:r>
            <a:r>
              <a:rPr lang="vi-VN" altLang="en-US" sz="3200" dirty="0">
                <a:latin typeface="Times New Roman" panose="02020603050405020304" pitchFamily="18" charset="0"/>
                <a:ea typeface="Arial" panose="020B0604020202020204" pitchFamily="34" charset="0"/>
                <a:sym typeface="Arial" panose="020B0604020202020204" pitchFamily="34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nhị hoa?</a:t>
            </a:r>
            <a:endParaRPr lang="vi-VN" altLang="en-US" sz="32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Up Ribbon 3"/>
          <p:cNvSpPr/>
          <p:nvPr/>
        </p:nvSpPr>
        <p:spPr>
          <a:xfrm>
            <a:off x="1828800" y="76200"/>
            <a:ext cx="8267700" cy="1150938"/>
          </a:xfrm>
          <a:prstGeom prst="ribbon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vi-VN" altLang="en-US" sz="4000" strike="noStrike" noProof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ldLvl="0" animBg="1"/>
      <p:bldP spid="8" grpId="0" bldLvl="0" animBg="1"/>
      <p:bldP spid="4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570</Words>
  <Application>Microsoft Office PowerPoint</Application>
  <PresentationFormat>Widescreen</PresentationFormat>
  <Paragraphs>109</Paragraphs>
  <Slides>33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.VnTime</vt:lpstr>
      <vt:lpstr>Arial</vt:lpstr>
      <vt:lpstr>Calibri</vt:lpstr>
      <vt:lpstr>Calibri Light</vt:lpstr>
      <vt:lpstr>HP001 4 hang 1 ô ly</vt:lpstr>
      <vt:lpstr>Times New Roman</vt:lpstr>
      <vt:lpstr>VNI-Times</vt:lpstr>
      <vt:lpstr>Office Theme</vt:lpstr>
      <vt:lpstr>Bitmap Image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là cơ quan sinh sản của cây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2.Thân tôi khi trắng khi hồng Đứng trong hồ biếc soi dòng nước thanh Nhị vàng,bông trắng,lá xanh Gần bùn mà chẳng hôi tanh mùi bùn.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Tuan</dc:creator>
  <cp:lastModifiedBy>Thu Hong</cp:lastModifiedBy>
  <cp:revision>154</cp:revision>
  <dcterms:created xsi:type="dcterms:W3CDTF">2009-01-15T01:39:00Z</dcterms:created>
  <dcterms:modified xsi:type="dcterms:W3CDTF">2022-02-28T14:04:19Z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