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08" r:id="rId2"/>
    <p:sldId id="311" r:id="rId3"/>
    <p:sldId id="334" r:id="rId4"/>
    <p:sldId id="313" r:id="rId5"/>
    <p:sldId id="307" r:id="rId6"/>
    <p:sldId id="335" r:id="rId7"/>
    <p:sldId id="315" r:id="rId8"/>
    <p:sldId id="336" r:id="rId9"/>
    <p:sldId id="316" r:id="rId10"/>
    <p:sldId id="317" r:id="rId11"/>
    <p:sldId id="320" r:id="rId12"/>
    <p:sldId id="321" r:id="rId13"/>
    <p:sldId id="259" r:id="rId14"/>
    <p:sldId id="337" r:id="rId15"/>
    <p:sldId id="257" r:id="rId16"/>
    <p:sldId id="323" r:id="rId17"/>
    <p:sldId id="325" r:id="rId18"/>
    <p:sldId id="324" r:id="rId19"/>
    <p:sldId id="295" r:id="rId20"/>
    <p:sldId id="326" r:id="rId21"/>
    <p:sldId id="327" r:id="rId22"/>
    <p:sldId id="328" r:id="rId23"/>
    <p:sldId id="294" r:id="rId24"/>
    <p:sldId id="330" r:id="rId25"/>
    <p:sldId id="331" r:id="rId26"/>
    <p:sldId id="32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pos="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5B3E"/>
    <a:srgbClr val="B09277"/>
    <a:srgbClr val="F29A5B"/>
    <a:srgbClr val="C8D85B"/>
    <a:srgbClr val="B09278"/>
    <a:srgbClr val="A6C0A4"/>
    <a:srgbClr val="F7E3AD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1" autoAdjust="0"/>
    <p:restoredTop sz="94414" autoAdjust="0"/>
  </p:normalViewPr>
  <p:slideViewPr>
    <p:cSldViewPr snapToGrid="0" showGuides="1">
      <p:cViewPr>
        <p:scale>
          <a:sx n="50" d="100"/>
          <a:sy n="50" d="100"/>
        </p:scale>
        <p:origin x="1354" y="490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701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3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22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46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78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24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A180572-1426-961B-D6C4-3F80C15FE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30B1C3-7F7B-9392-4087-9C5473B28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9B7-940F-4228-BAAA-32ADA8F4F65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9C893-C38D-43B8-AA90-95575DEF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3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8DBCA8D5-1265-0D57-B126-BF6A90FFC9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AD1AA9-6F78-66CF-94C3-746128229E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408" y="0"/>
            <a:ext cx="1886722" cy="187368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FA954E4-1AE8-3650-E826-4C1C608B91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26" y="108488"/>
            <a:ext cx="930095" cy="11778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9" r:id="rId5"/>
    <p:sldLayoutId id="2147483674" r:id="rId6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120990" y="2776290"/>
            <a:ext cx="449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rgbClr val="865B3E"/>
                </a:solidFill>
                <a:latin typeface="SVN-Poky's" panose="020B0606040200020203" pitchFamily="34" charset="0"/>
              </a:rPr>
              <a:t>KHỞI ĐỘNG</a:t>
            </a:r>
            <a:endParaRPr lang="zh-CN" altLang="en-US" sz="5400" dirty="0">
              <a:solidFill>
                <a:srgbClr val="865B3E"/>
              </a:solidFill>
              <a:latin typeface="SVN-Poky's" panose="020B0606040200020203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2E3256-66C5-B573-957F-6AFD58AE8B59}"/>
              </a:ext>
            </a:extLst>
          </p:cNvPr>
          <p:cNvSpPr txBox="1"/>
          <p:nvPr/>
        </p:nvSpPr>
        <p:spPr>
          <a:xfrm>
            <a:off x="4044950" y="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53B555-3F2B-30D1-70F3-7348BB5D5C27}"/>
              </a:ext>
            </a:extLst>
          </p:cNvPr>
          <p:cNvSpPr txBox="1"/>
          <p:nvPr/>
        </p:nvSpPr>
        <p:spPr>
          <a:xfrm>
            <a:off x="1213517" y="729972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vàng hoa cúc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nghìn con mắt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nhìn trời 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49D5D94-818D-EEAE-2B96-83D76FED9800}"/>
              </a:ext>
            </a:extLst>
          </p:cNvPr>
          <p:cNvSpPr txBox="1"/>
          <p:nvPr/>
        </p:nvSpPr>
        <p:spPr>
          <a:xfrm>
            <a:off x="2407984" y="3429000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xanh cốm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như gợi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màu lá sen.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723347-4C90-CDA8-EAE4-1D3484A9B6A3}"/>
              </a:ext>
            </a:extLst>
          </p:cNvPr>
          <p:cNvSpPr txBox="1"/>
          <p:nvPr/>
        </p:nvSpPr>
        <p:spPr>
          <a:xfrm>
            <a:off x="6253414" y="729972"/>
            <a:ext cx="5106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đèn họp bạn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 rằm tháng Tám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Hằng xuống xem.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ED6315-D2AF-DEF7-6B6A-B2C268F55023}"/>
              </a:ext>
            </a:extLst>
          </p:cNvPr>
          <p:cNvSpPr txBox="1"/>
          <p:nvPr/>
        </p:nvSpPr>
        <p:spPr>
          <a:xfrm>
            <a:off x="7447882" y="3429000"/>
            <a:ext cx="4744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trường thân quen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thầy mong đợi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trang vở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vào mùa thu.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AC66E14-54AE-1819-E11C-F2D634D4ACE7}"/>
              </a:ext>
            </a:extLst>
          </p:cNvPr>
          <p:cNvSpPr txBox="1"/>
          <p:nvPr/>
        </p:nvSpPr>
        <p:spPr>
          <a:xfrm>
            <a:off x="8359441" y="5727918"/>
            <a:ext cx="1845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 HUY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66603362-1DA8-8194-7226-5B709A721395}"/>
              </a:ext>
            </a:extLst>
          </p:cNvPr>
          <p:cNvGrpSpPr/>
          <p:nvPr/>
        </p:nvGrpSpPr>
        <p:grpSpPr>
          <a:xfrm>
            <a:off x="-469681" y="3819705"/>
            <a:ext cx="2498523" cy="3087009"/>
            <a:chOff x="-501737" y="3751523"/>
            <a:chExt cx="2498523" cy="3087009"/>
          </a:xfrm>
        </p:grpSpPr>
        <p:pic>
          <p:nvPicPr>
            <p:cNvPr id="3" name="Hình ảnh 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BE5CE627-47E0-E097-6EBA-81770C7C8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737" y="5417524"/>
              <a:ext cx="1845677" cy="1421008"/>
            </a:xfrm>
            <a:prstGeom prst="rect">
              <a:avLst/>
            </a:prstGeom>
          </p:spPr>
        </p:pic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6663C3A3-5D45-EEBC-9806-E42CE1707E56}"/>
                </a:ext>
              </a:extLst>
            </p:cNvPr>
            <p:cNvGrpSpPr/>
            <p:nvPr/>
          </p:nvGrpSpPr>
          <p:grpSpPr>
            <a:xfrm>
              <a:off x="-36289" y="3751523"/>
              <a:ext cx="2033075" cy="1889343"/>
              <a:chOff x="-36289" y="3751523"/>
              <a:chExt cx="2033075" cy="1889343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413EF619-FE02-75C9-AD14-5C5D67530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19467">
                <a:off x="-36289" y="3751523"/>
                <a:ext cx="2033075" cy="1889343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62263BF-1139-1374-732F-6CA80A4CF379}"/>
                  </a:ext>
                </a:extLst>
              </p:cNvPr>
              <p:cNvSpPr txBox="1"/>
              <p:nvPr/>
            </p:nvSpPr>
            <p:spPr>
              <a:xfrm>
                <a:off x="622300" y="4064000"/>
                <a:ext cx="101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Chia đoạn</a:t>
                </a:r>
              </a:p>
            </p:txBody>
          </p:sp>
        </p:grpSp>
      </p:grpSp>
      <p:pic>
        <p:nvPicPr>
          <p:cNvPr id="17" name="Đồ họa 16" descr="Badge 1 outline">
            <a:extLst>
              <a:ext uri="{FF2B5EF4-FFF2-40B4-BE49-F238E27FC236}">
                <a16:creationId xmlns:a16="http://schemas.microsoft.com/office/drawing/2014/main" id="{F56B9EA0-1697-A42E-55BB-1F055945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801" y="527634"/>
            <a:ext cx="914400" cy="914400"/>
          </a:xfrm>
          <a:prstGeom prst="rect">
            <a:avLst/>
          </a:prstGeom>
        </p:spPr>
      </p:pic>
      <p:pic>
        <p:nvPicPr>
          <p:cNvPr id="19" name="Đồ họa 18" descr="Badge outline">
            <a:extLst>
              <a:ext uri="{FF2B5EF4-FFF2-40B4-BE49-F238E27FC236}">
                <a16:creationId xmlns:a16="http://schemas.microsoft.com/office/drawing/2014/main" id="{A31D5D34-08B0-E4EE-116A-EAF8B44D8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9700" y="3240634"/>
            <a:ext cx="914400" cy="914400"/>
          </a:xfrm>
          <a:prstGeom prst="rect">
            <a:avLst/>
          </a:prstGeom>
        </p:spPr>
      </p:pic>
      <p:pic>
        <p:nvPicPr>
          <p:cNvPr id="21" name="Đồ họa 20" descr="Badge 3 outline">
            <a:extLst>
              <a:ext uri="{FF2B5EF4-FFF2-40B4-BE49-F238E27FC236}">
                <a16:creationId xmlns:a16="http://schemas.microsoft.com/office/drawing/2014/main" id="{E4DCCC1F-73C2-DA17-387C-BC6B6FEDE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9014" y="648920"/>
            <a:ext cx="914400" cy="914400"/>
          </a:xfrm>
          <a:prstGeom prst="rect">
            <a:avLst/>
          </a:prstGeom>
        </p:spPr>
      </p:pic>
      <p:pic>
        <p:nvPicPr>
          <p:cNvPr id="23" name="Đồ họa 22" descr="Badge 4 outline">
            <a:extLst>
              <a:ext uri="{FF2B5EF4-FFF2-40B4-BE49-F238E27FC236}">
                <a16:creationId xmlns:a16="http://schemas.microsoft.com/office/drawing/2014/main" id="{C7455CB0-0C73-4E6E-3B99-FBC8A3660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24600" y="3317152"/>
            <a:ext cx="914400" cy="914400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070E6AD5-E267-33FC-E9B8-69A315C80FDD}"/>
              </a:ext>
            </a:extLst>
          </p:cNvPr>
          <p:cNvGrpSpPr/>
          <p:nvPr/>
        </p:nvGrpSpPr>
        <p:grpSpPr>
          <a:xfrm>
            <a:off x="-463779" y="3774352"/>
            <a:ext cx="2669093" cy="3079598"/>
            <a:chOff x="-333875" y="3965572"/>
            <a:chExt cx="2669093" cy="3079598"/>
          </a:xfrm>
        </p:grpSpPr>
        <p:pic>
          <p:nvPicPr>
            <p:cNvPr id="25" name="Hình ảnh 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1A57392F-86CF-325F-FD88-92FB6337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875" y="5624162"/>
              <a:ext cx="1845677" cy="1421008"/>
            </a:xfrm>
            <a:prstGeom prst="rect">
              <a:avLst/>
            </a:prstGeom>
          </p:spPr>
        </p:pic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83FED22D-37F8-FE4B-B0CD-BA91480D95B9}"/>
                </a:ext>
              </a:extLst>
            </p:cNvPr>
            <p:cNvGrpSpPr/>
            <p:nvPr/>
          </p:nvGrpSpPr>
          <p:grpSpPr>
            <a:xfrm>
              <a:off x="-55076" y="3965572"/>
              <a:ext cx="2390294" cy="2221308"/>
              <a:chOff x="-55076" y="3965572"/>
              <a:chExt cx="2390294" cy="2221308"/>
            </a:xfrm>
          </p:grpSpPr>
          <p:pic>
            <p:nvPicPr>
              <p:cNvPr id="27" name="Hình ảnh 26">
                <a:extLst>
                  <a:ext uri="{FF2B5EF4-FFF2-40B4-BE49-F238E27FC236}">
                    <a16:creationId xmlns:a16="http://schemas.microsoft.com/office/drawing/2014/main" id="{0B9CC346-D03E-AE1F-85D1-227B8B09E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19467">
                <a:off x="-55076" y="3965572"/>
                <a:ext cx="2390294" cy="2221308"/>
              </a:xfrm>
              <a:prstGeom prst="rect">
                <a:avLst/>
              </a:prstGeom>
            </p:spPr>
          </p:pic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231C4C41-57BC-A45A-91F8-F36175F1D95B}"/>
                  </a:ext>
                </a:extLst>
              </p:cNvPr>
              <p:cNvSpPr txBox="1"/>
              <p:nvPr/>
            </p:nvSpPr>
            <p:spPr>
              <a:xfrm rot="19696636">
                <a:off x="708473" y="4302667"/>
                <a:ext cx="11910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nối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tiếp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1</a:t>
                </a:r>
              </a:p>
            </p:txBody>
          </p:sp>
        </p:grpSp>
      </p:grpSp>
      <p:grpSp>
        <p:nvGrpSpPr>
          <p:cNvPr id="2" name="Nhóm 23">
            <a:extLst>
              <a:ext uri="{FF2B5EF4-FFF2-40B4-BE49-F238E27FC236}">
                <a16:creationId xmlns:a16="http://schemas.microsoft.com/office/drawing/2014/main" id="{4DFB74A1-7354-1815-AF4F-5624856C22DA}"/>
              </a:ext>
            </a:extLst>
          </p:cNvPr>
          <p:cNvGrpSpPr/>
          <p:nvPr/>
        </p:nvGrpSpPr>
        <p:grpSpPr>
          <a:xfrm>
            <a:off x="-457777" y="3796636"/>
            <a:ext cx="2669093" cy="3079598"/>
            <a:chOff x="-333875" y="3965572"/>
            <a:chExt cx="2669093" cy="3079598"/>
          </a:xfrm>
        </p:grpSpPr>
        <p:pic>
          <p:nvPicPr>
            <p:cNvPr id="4" name="Hình ảnh 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14155B0D-A404-EE8E-C57A-59769947E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875" y="5624162"/>
              <a:ext cx="1845677" cy="1421008"/>
            </a:xfrm>
            <a:prstGeom prst="rect">
              <a:avLst/>
            </a:prstGeom>
          </p:spPr>
        </p:pic>
        <p:grpSp>
          <p:nvGrpSpPr>
            <p:cNvPr id="13" name="Nhóm 25">
              <a:extLst>
                <a:ext uri="{FF2B5EF4-FFF2-40B4-BE49-F238E27FC236}">
                  <a16:creationId xmlns:a16="http://schemas.microsoft.com/office/drawing/2014/main" id="{F57E18CD-6908-0AD4-8226-A0852F6FC0FE}"/>
                </a:ext>
              </a:extLst>
            </p:cNvPr>
            <p:cNvGrpSpPr/>
            <p:nvPr/>
          </p:nvGrpSpPr>
          <p:grpSpPr>
            <a:xfrm>
              <a:off x="-55076" y="3965572"/>
              <a:ext cx="2390294" cy="2221308"/>
              <a:chOff x="-55076" y="3965572"/>
              <a:chExt cx="2390294" cy="2221308"/>
            </a:xfrm>
          </p:grpSpPr>
          <p:pic>
            <p:nvPicPr>
              <p:cNvPr id="16" name="Hình ảnh 26">
                <a:extLst>
                  <a:ext uri="{FF2B5EF4-FFF2-40B4-BE49-F238E27FC236}">
                    <a16:creationId xmlns:a16="http://schemas.microsoft.com/office/drawing/2014/main" id="{0A5ABBC9-E4A3-E0EC-7558-E6176FC59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19467">
                <a:off x="-55076" y="3965572"/>
                <a:ext cx="2390294" cy="2221308"/>
              </a:xfrm>
              <a:prstGeom prst="rect">
                <a:avLst/>
              </a:prstGeom>
            </p:spPr>
          </p:pic>
          <p:sp>
            <p:nvSpPr>
              <p:cNvPr id="18" name="Hộp Văn bản 27">
                <a:extLst>
                  <a:ext uri="{FF2B5EF4-FFF2-40B4-BE49-F238E27FC236}">
                    <a16:creationId xmlns:a16="http://schemas.microsoft.com/office/drawing/2014/main" id="{40F45FC0-C920-DA1B-23CD-F17A2EFFB773}"/>
                  </a:ext>
                </a:extLst>
              </p:cNvPr>
              <p:cNvSpPr txBox="1"/>
              <p:nvPr/>
            </p:nvSpPr>
            <p:spPr>
              <a:xfrm rot="19696636">
                <a:off x="708473" y="4302667"/>
                <a:ext cx="11910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nối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tiếp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</a:t>
                </a:r>
              </a:p>
            </p:txBody>
          </p:sp>
        </p:grpSp>
      </p:grpSp>
      <p:grpSp>
        <p:nvGrpSpPr>
          <p:cNvPr id="20" name="Nhóm 14">
            <a:extLst>
              <a:ext uri="{FF2B5EF4-FFF2-40B4-BE49-F238E27FC236}">
                <a16:creationId xmlns:a16="http://schemas.microsoft.com/office/drawing/2014/main" id="{18CCDCE3-9BB8-6ADC-60C1-0EB43A20901D}"/>
              </a:ext>
            </a:extLst>
          </p:cNvPr>
          <p:cNvGrpSpPr/>
          <p:nvPr/>
        </p:nvGrpSpPr>
        <p:grpSpPr>
          <a:xfrm>
            <a:off x="-501737" y="3747166"/>
            <a:ext cx="2523652" cy="3091366"/>
            <a:chOff x="-501737" y="3747166"/>
            <a:chExt cx="2523652" cy="3091366"/>
          </a:xfrm>
        </p:grpSpPr>
        <p:pic>
          <p:nvPicPr>
            <p:cNvPr id="22" name="Hình ảnh 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E778B06-92E8-261F-5B8C-9A73EDE6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737" y="5417524"/>
              <a:ext cx="1845677" cy="1421008"/>
            </a:xfrm>
            <a:prstGeom prst="rect">
              <a:avLst/>
            </a:prstGeom>
          </p:spPr>
        </p:pic>
        <p:grpSp>
          <p:nvGrpSpPr>
            <p:cNvPr id="29" name="Nhóm 13">
              <a:extLst>
                <a:ext uri="{FF2B5EF4-FFF2-40B4-BE49-F238E27FC236}">
                  <a16:creationId xmlns:a16="http://schemas.microsoft.com/office/drawing/2014/main" id="{0F5B6B3B-41E5-05FE-16FE-DA374E77EA15}"/>
                </a:ext>
              </a:extLst>
            </p:cNvPr>
            <p:cNvGrpSpPr/>
            <p:nvPr/>
          </p:nvGrpSpPr>
          <p:grpSpPr>
            <a:xfrm>
              <a:off x="-11160" y="3747166"/>
              <a:ext cx="2033075" cy="2038610"/>
              <a:chOff x="-11160" y="3747166"/>
              <a:chExt cx="2033075" cy="2038610"/>
            </a:xfrm>
          </p:grpSpPr>
          <p:pic>
            <p:nvPicPr>
              <p:cNvPr id="30" name="Hình ảnh 4">
                <a:extLst>
                  <a:ext uri="{FF2B5EF4-FFF2-40B4-BE49-F238E27FC236}">
                    <a16:creationId xmlns:a16="http://schemas.microsoft.com/office/drawing/2014/main" id="{2A0CA7AA-B6C4-DEFC-0371-113941E91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19467">
                <a:off x="-11160" y="3747166"/>
                <a:ext cx="2033075" cy="2038610"/>
              </a:xfrm>
              <a:prstGeom prst="rect">
                <a:avLst/>
              </a:prstGeom>
            </p:spPr>
          </p:pic>
          <p:sp>
            <p:nvSpPr>
              <p:cNvPr id="31" name="Hộp Văn bản 11">
                <a:extLst>
                  <a:ext uri="{FF2B5EF4-FFF2-40B4-BE49-F238E27FC236}">
                    <a16:creationId xmlns:a16="http://schemas.microsoft.com/office/drawing/2014/main" id="{6A5229F5-1168-EC8B-F9C9-8109583D6ADE}"/>
                  </a:ext>
                </a:extLst>
              </p:cNvPr>
              <p:cNvSpPr txBox="1"/>
              <p:nvPr/>
            </p:nvSpPr>
            <p:spPr>
              <a:xfrm rot="20052213">
                <a:off x="451324" y="4030916"/>
                <a:ext cx="13493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nối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67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quả trứng&#10;&#10;Mô tả được tạo tự động">
            <a:extLst>
              <a:ext uri="{FF2B5EF4-FFF2-40B4-BE49-F238E27FC236}">
                <a16:creationId xmlns:a16="http://schemas.microsoft.com/office/drawing/2014/main" id="{384BF60A-2942-5CC4-EFFF-C6AD89753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05" y="2773730"/>
            <a:ext cx="4958766" cy="4958766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6ABA0B2-E926-190B-F677-C9CDEFCC9546}"/>
              </a:ext>
            </a:extLst>
          </p:cNvPr>
          <p:cNvSpPr/>
          <p:nvPr/>
        </p:nvSpPr>
        <p:spPr>
          <a:xfrm>
            <a:off x="3403600" y="152400"/>
            <a:ext cx="5384800" cy="8230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865B3E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65B3E"/>
                </a:solidFill>
                <a:latin typeface="+mj-lt"/>
              </a:rPr>
              <a:t>GIẢI NGHĨA TỪ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9F410B9-86E9-8BF2-1CEE-CB9B5541FF89}"/>
              </a:ext>
            </a:extLst>
          </p:cNvPr>
          <p:cNvSpPr/>
          <p:nvPr/>
        </p:nvSpPr>
        <p:spPr>
          <a:xfrm>
            <a:off x="766857" y="1472244"/>
            <a:ext cx="1768285" cy="7195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865B3E"/>
                </a:solidFill>
                <a:latin typeface="+mj-lt"/>
              </a:rPr>
              <a:t>Cốm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9BD34F-1F7C-617A-DE96-6F609D26D8CD}"/>
              </a:ext>
            </a:extLst>
          </p:cNvPr>
          <p:cNvSpPr txBox="1"/>
          <p:nvPr/>
        </p:nvSpPr>
        <p:spPr>
          <a:xfrm>
            <a:off x="2535142" y="1030753"/>
            <a:ext cx="9297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Món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thóc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non rang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vỏ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cốm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thường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).</a:t>
            </a:r>
          </a:p>
        </p:txBody>
      </p:sp>
      <p:pic>
        <p:nvPicPr>
          <p:cNvPr id="1026" name="Picture 2" descr="Cốm mễ trì - Làng nghề đặc sản cốm mộc mễ trì - ân tình từ đất">
            <a:extLst>
              <a:ext uri="{FF2B5EF4-FFF2-40B4-BE49-F238E27FC236}">
                <a16:creationId xmlns:a16="http://schemas.microsoft.com/office/drawing/2014/main" id="{29E56452-8724-F0F2-463E-422CC451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94536" l="2174" r="94565">
                        <a14:foregroundMark x1="7971" y1="42623" x2="7971" y2="42623"/>
                        <a14:foregroundMark x1="6884" y1="30055" x2="6884" y2="30055"/>
                        <a14:foregroundMark x1="2536" y1="56284" x2="2536" y2="56284"/>
                        <a14:foregroundMark x1="42754" y1="94536" x2="45652" y2="82514"/>
                        <a14:foregroundMark x1="84783" y1="45355" x2="90580" y2="46448"/>
                        <a14:foregroundMark x1="85507" y1="51913" x2="94203" y2="53552"/>
                        <a14:foregroundMark x1="94565" y1="49727" x2="94565" y2="4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85" y="3401650"/>
            <a:ext cx="4505515" cy="29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D5E66C2-3DBF-BD0B-8097-B5A95592D54E}"/>
              </a:ext>
            </a:extLst>
          </p:cNvPr>
          <p:cNvSpPr/>
          <p:nvPr/>
        </p:nvSpPr>
        <p:spPr>
          <a:xfrm>
            <a:off x="237963" y="2773730"/>
            <a:ext cx="2293842" cy="7195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865B3E"/>
                </a:solidFill>
                <a:latin typeface="+mj-lt"/>
              </a:rPr>
              <a:t>Chị Hằng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0443AAA-E3BF-C016-A0D5-0EDB49D2E3B4}"/>
              </a:ext>
            </a:extLst>
          </p:cNvPr>
          <p:cNvSpPr txBox="1"/>
          <p:nvPr/>
        </p:nvSpPr>
        <p:spPr>
          <a:xfrm>
            <a:off x="2656171" y="2862461"/>
            <a:ext cx="9297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Nga):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3" name="Hình ảnh 1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18738C9-E5F6-0A69-F702-25736229A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12" y="3535967"/>
            <a:ext cx="3209773" cy="32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2E3256-66C5-B573-957F-6AFD58AE8B59}"/>
              </a:ext>
            </a:extLst>
          </p:cNvPr>
          <p:cNvSpPr txBox="1"/>
          <p:nvPr/>
        </p:nvSpPr>
        <p:spPr>
          <a:xfrm>
            <a:off x="4044950" y="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53B555-3F2B-30D1-70F3-7348BB5D5C27}"/>
              </a:ext>
            </a:extLst>
          </p:cNvPr>
          <p:cNvSpPr txBox="1"/>
          <p:nvPr/>
        </p:nvSpPr>
        <p:spPr>
          <a:xfrm>
            <a:off x="1213517" y="729972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vàng hoa cúc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nghìn con mắt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nhìn trời 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49D5D94-818D-EEAE-2B96-83D76FED9800}"/>
              </a:ext>
            </a:extLst>
          </p:cNvPr>
          <p:cNvSpPr txBox="1"/>
          <p:nvPr/>
        </p:nvSpPr>
        <p:spPr>
          <a:xfrm>
            <a:off x="2407984" y="3429000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xanh cốm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như gợi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màu lá sen.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723347-4C90-CDA8-EAE4-1D3484A9B6A3}"/>
              </a:ext>
            </a:extLst>
          </p:cNvPr>
          <p:cNvSpPr txBox="1"/>
          <p:nvPr/>
        </p:nvSpPr>
        <p:spPr>
          <a:xfrm>
            <a:off x="6253414" y="729972"/>
            <a:ext cx="5106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đèn họp bạn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 rằm tháng Tám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Hằng xuống xem.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ED6315-D2AF-DEF7-6B6A-B2C268F55023}"/>
              </a:ext>
            </a:extLst>
          </p:cNvPr>
          <p:cNvSpPr txBox="1"/>
          <p:nvPr/>
        </p:nvSpPr>
        <p:spPr>
          <a:xfrm>
            <a:off x="7447882" y="3429000"/>
            <a:ext cx="4744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trường thân quen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thầy mong đợi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trang vở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vào mùa thu.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AC66E14-54AE-1819-E11C-F2D634D4ACE7}"/>
              </a:ext>
            </a:extLst>
          </p:cNvPr>
          <p:cNvSpPr txBox="1"/>
          <p:nvPr/>
        </p:nvSpPr>
        <p:spPr>
          <a:xfrm>
            <a:off x="8359441" y="5727918"/>
            <a:ext cx="1845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 HUY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66603362-1DA8-8194-7226-5B709A721395}"/>
              </a:ext>
            </a:extLst>
          </p:cNvPr>
          <p:cNvGrpSpPr/>
          <p:nvPr/>
        </p:nvGrpSpPr>
        <p:grpSpPr>
          <a:xfrm>
            <a:off x="-501737" y="3734888"/>
            <a:ext cx="2536492" cy="3103644"/>
            <a:chOff x="-501737" y="3734888"/>
            <a:chExt cx="2536492" cy="3103644"/>
          </a:xfrm>
        </p:grpSpPr>
        <p:pic>
          <p:nvPicPr>
            <p:cNvPr id="3" name="Hình ảnh 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BE5CE627-47E0-E097-6EBA-81770C7C8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737" y="5417524"/>
              <a:ext cx="1845677" cy="1421008"/>
            </a:xfrm>
            <a:prstGeom prst="rect">
              <a:avLst/>
            </a:prstGeom>
          </p:spPr>
        </p:pic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6663C3A3-5D45-EEBC-9806-E42CE1707E56}"/>
                </a:ext>
              </a:extLst>
            </p:cNvPr>
            <p:cNvGrpSpPr/>
            <p:nvPr/>
          </p:nvGrpSpPr>
          <p:grpSpPr>
            <a:xfrm>
              <a:off x="1680" y="3734888"/>
              <a:ext cx="2033075" cy="1889343"/>
              <a:chOff x="1680" y="3734888"/>
              <a:chExt cx="2033075" cy="1889343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413EF619-FE02-75C9-AD14-5C5D67530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19467">
                <a:off x="1680" y="3734888"/>
                <a:ext cx="2033075" cy="1889343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62263BF-1139-1374-732F-6CA80A4CF379}"/>
                  </a:ext>
                </a:extLst>
              </p:cNvPr>
              <p:cNvSpPr txBox="1"/>
              <p:nvPr/>
            </p:nvSpPr>
            <p:spPr>
              <a:xfrm rot="20052213">
                <a:off x="345463" y="4028669"/>
                <a:ext cx="14542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Luyện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17" name="Đồ họa 16" descr="Badge 1 outline">
            <a:extLst>
              <a:ext uri="{FF2B5EF4-FFF2-40B4-BE49-F238E27FC236}">
                <a16:creationId xmlns:a16="http://schemas.microsoft.com/office/drawing/2014/main" id="{F56B9EA0-1697-A42E-55BB-1F055945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801" y="527634"/>
            <a:ext cx="914400" cy="914400"/>
          </a:xfrm>
          <a:prstGeom prst="rect">
            <a:avLst/>
          </a:prstGeom>
        </p:spPr>
      </p:pic>
      <p:pic>
        <p:nvPicPr>
          <p:cNvPr id="19" name="Đồ họa 18" descr="Badge outline">
            <a:extLst>
              <a:ext uri="{FF2B5EF4-FFF2-40B4-BE49-F238E27FC236}">
                <a16:creationId xmlns:a16="http://schemas.microsoft.com/office/drawing/2014/main" id="{A31D5D34-08B0-E4EE-116A-EAF8B44D8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9700" y="3240634"/>
            <a:ext cx="914400" cy="914400"/>
          </a:xfrm>
          <a:prstGeom prst="rect">
            <a:avLst/>
          </a:prstGeom>
        </p:spPr>
      </p:pic>
      <p:pic>
        <p:nvPicPr>
          <p:cNvPr id="21" name="Đồ họa 20" descr="Badge 3 outline">
            <a:extLst>
              <a:ext uri="{FF2B5EF4-FFF2-40B4-BE49-F238E27FC236}">
                <a16:creationId xmlns:a16="http://schemas.microsoft.com/office/drawing/2014/main" id="{E4DCCC1F-73C2-DA17-387C-BC6B6FEDE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9014" y="648920"/>
            <a:ext cx="914400" cy="914400"/>
          </a:xfrm>
          <a:prstGeom prst="rect">
            <a:avLst/>
          </a:prstGeom>
        </p:spPr>
      </p:pic>
      <p:pic>
        <p:nvPicPr>
          <p:cNvPr id="23" name="Đồ họa 22" descr="Badge 4 outline">
            <a:extLst>
              <a:ext uri="{FF2B5EF4-FFF2-40B4-BE49-F238E27FC236}">
                <a16:creationId xmlns:a16="http://schemas.microsoft.com/office/drawing/2014/main" id="{C7455CB0-0C73-4E6E-3B99-FBC8A3660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24600" y="3317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">
            <a:extLst>
              <a:ext uri="{FF2B5EF4-FFF2-40B4-BE49-F238E27FC236}">
                <a16:creationId xmlns:a16="http://schemas.microsoft.com/office/drawing/2014/main" id="{8EC7E207-AEDB-AAC3-D9B1-F74421CF7F95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8AEF8EB-AD3A-7A23-A992-3E5F7B369CDC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6EB8331F-2B4C-CE01-8205-3A07902161FF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3">
            <a:extLst>
              <a:ext uri="{FF2B5EF4-FFF2-40B4-BE49-F238E27FC236}">
                <a16:creationId xmlns:a16="http://schemas.microsoft.com/office/drawing/2014/main" id="{18FCCC20-4832-AB69-5B96-0383FE1E8CD9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1" name="组合 16">
              <a:extLst>
                <a:ext uri="{FF2B5EF4-FFF2-40B4-BE49-F238E27FC236}">
                  <a16:creationId xmlns:a16="http://schemas.microsoft.com/office/drawing/2014/main" id="{CF49DD69-0A16-2DFB-2D20-FA1F5B4CF61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3" name="直接连接符 15">
                <a:extLst>
                  <a:ext uri="{FF2B5EF4-FFF2-40B4-BE49-F238E27FC236}">
                    <a16:creationId xmlns:a16="http://schemas.microsoft.com/office/drawing/2014/main" id="{F9AA03BC-B4B5-FAEA-C3C7-6D03F045C85D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图片 12">
                <a:extLst>
                  <a:ext uri="{FF2B5EF4-FFF2-40B4-BE49-F238E27FC236}">
                    <a16:creationId xmlns:a16="http://schemas.microsoft.com/office/drawing/2014/main" id="{BF6074C6-9F60-7D60-629B-3B41C3139C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2AE93EC3-0B1A-1D31-9068-46AAC43F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5" name="椭圆 9">
            <a:extLst>
              <a:ext uri="{FF2B5EF4-FFF2-40B4-BE49-F238E27FC236}">
                <a16:creationId xmlns:a16="http://schemas.microsoft.com/office/drawing/2014/main" id="{C88874F4-D1C7-B2AF-322E-17EB85353879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658BF3B2-9365-9B3A-951E-BA9BD04CC828}"/>
              </a:ext>
            </a:extLst>
          </p:cNvPr>
          <p:cNvSpPr txBox="1"/>
          <p:nvPr/>
        </p:nvSpPr>
        <p:spPr>
          <a:xfrm>
            <a:off x="4062931" y="2591756"/>
            <a:ext cx="4491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>
                <a:solidFill>
                  <a:srgbClr val="865B3E"/>
                </a:solidFill>
                <a:latin typeface="SVN-Poky's" panose="020B0606040200020203" pitchFamily="34" charset="0"/>
              </a:rPr>
              <a:t>Thi Đọc</a:t>
            </a:r>
            <a:endParaRPr lang="zh-CN" altLang="en-US" sz="8000" dirty="0">
              <a:solidFill>
                <a:srgbClr val="865B3E"/>
              </a:solidFill>
              <a:latin typeface="SVN-Poky's" panose="020B0606040200020203" pitchFamily="34" charset="0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08186177-BE95-DD3C-75D4-DFF51D008D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8" name="椭圆 21">
            <a:extLst>
              <a:ext uri="{FF2B5EF4-FFF2-40B4-BE49-F238E27FC236}">
                <a16:creationId xmlns:a16="http://schemas.microsoft.com/office/drawing/2014/main" id="{A2A9CAD2-36BD-0E05-ED98-26439DDCF2BE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22">
            <a:extLst>
              <a:ext uri="{FF2B5EF4-FFF2-40B4-BE49-F238E27FC236}">
                <a16:creationId xmlns:a16="http://schemas.microsoft.com/office/drawing/2014/main" id="{63C0EE7B-137E-505C-C202-C7BC0030E211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8600E58-D901-6158-5167-3425FFAD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103"/>
            <a:ext cx="3258005" cy="281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0E5BA5B-C945-CABD-E24D-FAEC45220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2800" y="114103"/>
            <a:ext cx="6121400" cy="5299124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6557BBD-6CCB-20B9-9039-D1C5B589B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9974" y="3191512"/>
            <a:ext cx="3928451" cy="406839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EBD489-634A-B78D-9E06-89CA3C26F8C8}"/>
              </a:ext>
            </a:extLst>
          </p:cNvPr>
          <p:cNvSpPr txBox="1"/>
          <p:nvPr/>
        </p:nvSpPr>
        <p:spPr>
          <a:xfrm>
            <a:off x="2352902" y="2209667"/>
            <a:ext cx="5276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SVN-Ziclets" panose="02000603000000000000" pitchFamily="2" charset="0"/>
              </a:rPr>
              <a:t>ĐỌc</a:t>
            </a:r>
            <a:r>
              <a:rPr lang="en-US" sz="6600" dirty="0">
                <a:latin typeface="SVN-Ziclets" panose="02000603000000000000" pitchFamily="2" charset="0"/>
              </a:rPr>
              <a:t> </a:t>
            </a:r>
            <a:r>
              <a:rPr lang="en-US" sz="6600" dirty="0" err="1">
                <a:latin typeface="SVN-Ziclets" panose="02000603000000000000" pitchFamily="2" charset="0"/>
              </a:rPr>
              <a:t>hiểu</a:t>
            </a:r>
            <a:endParaRPr lang="en-US" sz="6600" dirty="0"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3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86325"/>
            <a:ext cx="4577318" cy="692143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086512" y="292385"/>
            <a:ext cx="7873588" cy="979237"/>
            <a:chOff x="4293022" y="951595"/>
            <a:chExt cx="8511191" cy="1058535"/>
          </a:xfrm>
        </p:grpSpPr>
        <p:sp>
          <p:nvSpPr>
            <p:cNvPr id="8" name="五边形 7"/>
            <p:cNvSpPr/>
            <p:nvPr/>
          </p:nvSpPr>
          <p:spPr>
            <a:xfrm flipH="1">
              <a:off x="4293022" y="951595"/>
              <a:ext cx="8511191" cy="1058535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Những màu sắc nào được tả trong bài thơ gắn với mùa thu?</a:t>
              </a:r>
              <a:endPara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455814" y="1037632"/>
              <a:ext cx="878052" cy="878051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3229" y="1127322"/>
              <a:ext cx="643221" cy="698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29A5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lang="zh-CN" altLang="en-US" sz="3600" b="1" dirty="0">
                <a:solidFill>
                  <a:srgbClr val="F29A5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609263C-20CF-5D2B-D6F4-6E32486E1937}"/>
              </a:ext>
            </a:extLst>
          </p:cNvPr>
          <p:cNvSpPr/>
          <p:nvPr/>
        </p:nvSpPr>
        <p:spPr>
          <a:xfrm>
            <a:off x="3845887" y="1674660"/>
            <a:ext cx="6883400" cy="16997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65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của hoa cúc</a:t>
            </a:r>
          </a:p>
          <a:p>
            <a:r>
              <a:rPr lang="en-US" sz="4800" b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xanh của cốm mới </a:t>
            </a:r>
          </a:p>
        </p:txBody>
      </p:sp>
      <p:pic>
        <p:nvPicPr>
          <p:cNvPr id="3074" name="Picture 2" descr="Cúc hoa vàng – Lợi khí huyết, giúp trẻ lâu">
            <a:extLst>
              <a:ext uri="{FF2B5EF4-FFF2-40B4-BE49-F238E27FC236}">
                <a16:creationId xmlns:a16="http://schemas.microsoft.com/office/drawing/2014/main" id="{8616E38B-8E9B-9A15-D047-383CF689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26" y="3910562"/>
            <a:ext cx="3051079" cy="2287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Mùa cốm mới - một sản phẩm hấp dẫn khách du lịch ở vùng cao Bắc Hà | Đài  Phát thanh - Truyền hình Lào Cai">
            <a:extLst>
              <a:ext uri="{FF2B5EF4-FFF2-40B4-BE49-F238E27FC236}">
                <a16:creationId xmlns:a16="http://schemas.microsoft.com/office/drawing/2014/main" id="{6A760CC9-8697-4923-4404-EF93B905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627">
            <a:off x="7046413" y="3883265"/>
            <a:ext cx="3454400" cy="2252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0"/>
            <a:ext cx="8207296" cy="1235960"/>
            <a:chOff x="4423439" y="1056760"/>
            <a:chExt cx="8871922" cy="1336047"/>
          </a:xfrm>
        </p:grpSpPr>
        <p:sp>
          <p:nvSpPr>
            <p:cNvPr id="30" name="五边形 29"/>
            <p:cNvSpPr/>
            <p:nvPr/>
          </p:nvSpPr>
          <p:spPr>
            <a:xfrm flipH="1">
              <a:off x="4423439" y="1056760"/>
              <a:ext cx="8871922" cy="1336047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 thu có gì vui đối với các bạn nhỏ?</a:t>
              </a:r>
              <a:endPara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96531" y="1240241"/>
              <a:ext cx="949123" cy="94912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689831" y="1406835"/>
              <a:ext cx="674411" cy="632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A6C0A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lang="zh-CN" altLang="en-US" sz="3200" b="1" dirty="0">
                <a:solidFill>
                  <a:srgbClr val="A6C0A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026" name="Picture 2" descr="Ý nghĩa hoa cúc vàng? Cách trồng và chăm sóc cúc vàng đơn giản - KHBVPTR">
            <a:extLst>
              <a:ext uri="{FF2B5EF4-FFF2-40B4-BE49-F238E27FC236}">
                <a16:creationId xmlns:a16="http://schemas.microsoft.com/office/drawing/2014/main" id="{20B57522-A760-0D9E-1DEB-435628465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33204"/>
          <a:stretch/>
        </p:blipFill>
        <p:spPr bwMode="auto">
          <a:xfrm>
            <a:off x="781050" y="1286392"/>
            <a:ext cx="2759874" cy="2196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C804F-1C53-C39B-7EAB-11706C9ACEA9}"/>
              </a:ext>
            </a:extLst>
          </p:cNvPr>
          <p:cNvSpPr txBox="1"/>
          <p:nvPr/>
        </p:nvSpPr>
        <p:spPr>
          <a:xfrm>
            <a:off x="781050" y="3517153"/>
            <a:ext cx="2859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dirty="0"/>
          </a:p>
        </p:txBody>
      </p:sp>
      <p:pic>
        <p:nvPicPr>
          <p:cNvPr id="1028" name="Picture 4" descr="Cách nấu chè cốm đậu xanh và hạt sen ngon lạ miệng">
            <a:extLst>
              <a:ext uri="{FF2B5EF4-FFF2-40B4-BE49-F238E27FC236}">
                <a16:creationId xmlns:a16="http://schemas.microsoft.com/office/drawing/2014/main" id="{B5B72C64-334C-702C-919A-5887444B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81" y="4055324"/>
            <a:ext cx="2857500" cy="2221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ADBEC8-FC9D-36FD-E7F0-0A19DC8145B8}"/>
              </a:ext>
            </a:extLst>
          </p:cNvPr>
          <p:cNvSpPr txBox="1"/>
          <p:nvPr/>
        </p:nvSpPr>
        <p:spPr>
          <a:xfrm>
            <a:off x="3640125" y="3517153"/>
            <a:ext cx="2677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cốm</a:t>
            </a:r>
            <a:r>
              <a:rPr lang="en-US" dirty="0"/>
              <a:t> </a:t>
            </a:r>
            <a:r>
              <a:rPr lang="en-US" dirty="0" err="1"/>
              <a:t>thơm</a:t>
            </a:r>
            <a:r>
              <a:rPr lang="en-US" dirty="0"/>
              <a:t> </a:t>
            </a:r>
            <a:r>
              <a:rPr lang="en-US" dirty="0" err="1"/>
              <a:t>ngon</a:t>
            </a:r>
            <a:endParaRPr lang="en-US" dirty="0"/>
          </a:p>
        </p:txBody>
      </p:sp>
      <p:pic>
        <p:nvPicPr>
          <p:cNvPr id="1030" name="Picture 6" descr="Ý nghĩa của Tết Trung thu không phải ai cũng biết">
            <a:extLst>
              <a:ext uri="{FF2B5EF4-FFF2-40B4-BE49-F238E27FC236}">
                <a16:creationId xmlns:a16="http://schemas.microsoft.com/office/drawing/2014/main" id="{6050D83A-A19B-A9B5-FFA2-A45767E7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81" y="1278109"/>
            <a:ext cx="2663321" cy="2196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16C11-6488-288F-8C72-C42B4BD92DEB}"/>
              </a:ext>
            </a:extLst>
          </p:cNvPr>
          <p:cNvSpPr txBox="1"/>
          <p:nvPr/>
        </p:nvSpPr>
        <p:spPr>
          <a:xfrm>
            <a:off x="6350204" y="3517153"/>
            <a:ext cx="2759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/>
              <a:t>Rước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68D66-5DE7-A4EB-FA0E-EE22E2471C03}"/>
              </a:ext>
            </a:extLst>
          </p:cNvPr>
          <p:cNvSpPr txBox="1"/>
          <p:nvPr/>
        </p:nvSpPr>
        <p:spPr>
          <a:xfrm>
            <a:off x="9061802" y="3147821"/>
            <a:ext cx="3130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giảng</a:t>
            </a:r>
            <a:endParaRPr lang="en-US" dirty="0"/>
          </a:p>
          <a:p>
            <a:pPr algn="ctr"/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741235-1B90-1AA7-50D9-149B566A6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1802" y="4055324"/>
            <a:ext cx="3130198" cy="232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171" y="157653"/>
            <a:ext cx="4535365" cy="685800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010934" y="157653"/>
            <a:ext cx="8170132" cy="979236"/>
            <a:chOff x="4328171" y="999207"/>
            <a:chExt cx="8831749" cy="1058533"/>
          </a:xfrm>
        </p:grpSpPr>
        <p:sp>
          <p:nvSpPr>
            <p:cNvPr id="34" name="五边形 33"/>
            <p:cNvSpPr/>
            <p:nvPr/>
          </p:nvSpPr>
          <p:spPr>
            <a:xfrm flipH="1">
              <a:off x="4328171" y="999207"/>
              <a:ext cx="8831749" cy="1058533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 algn="ctr"/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i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altLang="zh-CN" sz="30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i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r>
                <a:rPr lang="en-US" altLang="zh-CN" sz="30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i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0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i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30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zh-CN" alt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497000" y="1116634"/>
              <a:ext cx="823676" cy="82367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51632" y="1221573"/>
              <a:ext cx="643221" cy="598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dirty="0">
                  <a:solidFill>
                    <a:srgbClr val="B0927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lang="zh-CN" altLang="en-US" sz="3000" dirty="0">
                <a:solidFill>
                  <a:srgbClr val="B0927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F45A148-2B5B-9631-0C99-1DF825D606D4}"/>
              </a:ext>
            </a:extLst>
          </p:cNvPr>
          <p:cNvSpPr/>
          <p:nvPr/>
        </p:nvSpPr>
        <p:spPr>
          <a:xfrm>
            <a:off x="2716724" y="1554290"/>
            <a:ext cx="7905556" cy="16997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65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3200" b="1" dirty="0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05BDB4A-9BE0-0BE5-4831-53E9EEE9BA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37" y="3279614"/>
            <a:ext cx="3609815" cy="3609815"/>
          </a:xfrm>
          <a:prstGeom prst="rect">
            <a:avLst/>
          </a:prstGeom>
        </p:spPr>
      </p:pic>
      <p:pic>
        <p:nvPicPr>
          <p:cNvPr id="8" name="Hình ảnh 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F2D9E69-9767-7AE3-2D29-736DF5411A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2" y="2993704"/>
            <a:ext cx="46577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144" y="0"/>
            <a:ext cx="4535365" cy="685800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266765" y="172372"/>
            <a:ext cx="8324739" cy="1154295"/>
            <a:chOff x="1699605" y="572664"/>
            <a:chExt cx="8998876" cy="1247769"/>
          </a:xfrm>
        </p:grpSpPr>
        <p:sp>
          <p:nvSpPr>
            <p:cNvPr id="38" name="五边形 37"/>
            <p:cNvSpPr/>
            <p:nvPr/>
          </p:nvSpPr>
          <p:spPr>
            <a:xfrm flipH="1">
              <a:off x="1699605" y="572664"/>
              <a:ext cx="8998876" cy="1247769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r>
                <a:rPr lang="en-US" altLang="zh-CN" sz="3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khổ thơ em thích, cho biết vì sao em thích khổ thơ đó?</a:t>
              </a:r>
              <a:endPara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1861138" y="662896"/>
              <a:ext cx="1075356" cy="1075355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943217" y="817967"/>
              <a:ext cx="911197" cy="76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C8D85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04</a:t>
              </a:r>
              <a:endParaRPr lang="zh-CN" altLang="en-US" sz="4000" b="1" dirty="0">
                <a:solidFill>
                  <a:srgbClr val="C8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1CEAFB2-43A7-92A5-3599-D9E659B30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427" y="1376885"/>
            <a:ext cx="8057871" cy="45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6FC88606-FA28-8CA1-5014-1562295ADF29}"/>
              </a:ext>
            </a:extLst>
          </p:cNvPr>
          <p:cNvGrpSpPr/>
          <p:nvPr/>
        </p:nvGrpSpPr>
        <p:grpSpPr>
          <a:xfrm>
            <a:off x="3195482" y="1109218"/>
            <a:ext cx="5987846" cy="1200329"/>
            <a:chOff x="3195482" y="1109218"/>
            <a:chExt cx="5987846" cy="12003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74" b="93910" l="9370" r="89984">
                          <a14:foregroundMark x1="40065" y1="4487" x2="49758" y2="6090"/>
                          <a14:foregroundMark x1="23425" y1="11218" x2="22940" y2="14423"/>
                          <a14:foregroundMark x1="24071" y1="12073" x2="26010" y2="11645"/>
                          <a14:foregroundMark x1="15186" y1="75962" x2="25687" y2="79594"/>
                          <a14:foregroundMark x1="25687" y1="79594" x2="25687" y2="79594"/>
                          <a14:foregroundMark x1="46527" y1="93162" x2="46527" y2="94017"/>
                          <a14:foregroundMark x1="9370" y1="76603" x2="9370" y2="81944"/>
                          <a14:backgroundMark x1="16142" y1="47917" x2="20866" y2="47917"/>
                          <a14:backgroundMark x1="10236" y1="49219" x2="25197" y2="50260"/>
                          <a14:backgroundMark x1="23622" y1="50521" x2="3937" y2="51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06"/>
            <a:stretch>
              <a:fillRect/>
            </a:stretch>
          </p:blipFill>
          <p:spPr>
            <a:xfrm>
              <a:off x="3195482" y="1183824"/>
              <a:ext cx="1164361" cy="890781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A4EFCA1F-E51E-4F06-E9E3-9329686D885D}"/>
                </a:ext>
              </a:extLst>
            </p:cNvPr>
            <p:cNvSpPr/>
            <p:nvPr/>
          </p:nvSpPr>
          <p:spPr>
            <a:xfrm>
              <a:off x="3982065" y="1109218"/>
              <a:ext cx="520126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SVN-Ziclets" panose="02000603000000000000" pitchFamily="2" charset="0"/>
                </a:rPr>
                <a:t>Nội dung</a:t>
              </a:r>
              <a:endParaRPr lang="vi-VN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BFD8A2F-40B9-F2AE-19A2-C82E72502832}"/>
              </a:ext>
            </a:extLst>
          </p:cNvPr>
          <p:cNvSpPr/>
          <p:nvPr/>
        </p:nvSpPr>
        <p:spPr>
          <a:xfrm>
            <a:off x="1859354" y="2741193"/>
            <a:ext cx="91413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là tình cảm yêu mến của bạn nhỏ với mùa thu.</a:t>
            </a:r>
            <a:endParaRPr lang="vi-VN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1" y="234289"/>
            <a:ext cx="11533158" cy="5524253"/>
          </a:xfrm>
          <a:prstGeom prst="rect">
            <a:avLst/>
          </a:prstGeom>
        </p:spPr>
      </p:pic>
      <p:pic>
        <p:nvPicPr>
          <p:cNvPr id="2050" name="Picture 2" descr="Kết quả hình ảnh cho cartoon arrow woo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1481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0853" y="5524501"/>
            <a:ext cx="1410907" cy="18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AE818-1627-006A-0441-4DB20B96874D}"/>
              </a:ext>
            </a:extLst>
          </p:cNvPr>
          <p:cNvSpPr txBox="1"/>
          <p:nvPr/>
        </p:nvSpPr>
        <p:spPr>
          <a:xfrm>
            <a:off x="2010025" y="2704027"/>
            <a:ext cx="817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i="1" dirty="0" err="1"/>
              <a:t>Bạn</a:t>
            </a:r>
            <a:r>
              <a:rPr lang="en-US" sz="4000" i="1" dirty="0"/>
              <a:t> </a:t>
            </a:r>
            <a:r>
              <a:rPr lang="en-US" sz="4000" i="1" dirty="0" err="1"/>
              <a:t>mới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6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23BAEAB1-3940-D33B-F660-E24A9A662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61"/>
            <a:ext cx="5517126" cy="367808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F929279-F50B-2ED7-E3F4-917749BBE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06" y="2772697"/>
            <a:ext cx="4085303" cy="408530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A90CDC4-E5FB-9D16-CFA8-3968F0541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13" y="0"/>
            <a:ext cx="5749861" cy="4630555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6448B19-0F26-50C4-04F8-FDF7EF506BBF}"/>
              </a:ext>
            </a:extLst>
          </p:cNvPr>
          <p:cNvSpPr/>
          <p:nvPr/>
        </p:nvSpPr>
        <p:spPr>
          <a:xfrm>
            <a:off x="3569111" y="2082612"/>
            <a:ext cx="520126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Ziclets" panose="02000603000000000000" pitchFamily="2" charset="0"/>
              </a:rPr>
              <a:t>Luyện tập</a:t>
            </a:r>
            <a:endParaRPr lang="vi-VN" sz="66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6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CAB0259-2CE9-54ED-C0D9-4469F9897498}"/>
              </a:ext>
            </a:extLst>
          </p:cNvPr>
          <p:cNvGrpSpPr/>
          <p:nvPr/>
        </p:nvGrpSpPr>
        <p:grpSpPr>
          <a:xfrm>
            <a:off x="3086512" y="292385"/>
            <a:ext cx="7873588" cy="979237"/>
            <a:chOff x="4293022" y="951595"/>
            <a:chExt cx="8511191" cy="1058535"/>
          </a:xfrm>
        </p:grpSpPr>
        <p:sp>
          <p:nvSpPr>
            <p:cNvPr id="3" name="五边形 7">
              <a:extLst>
                <a:ext uri="{FF2B5EF4-FFF2-40B4-BE49-F238E27FC236}">
                  <a16:creationId xmlns:a16="http://schemas.microsoft.com/office/drawing/2014/main" id="{F9FCAFDC-B6E7-0C32-A84F-78E70447E8E9}"/>
                </a:ext>
              </a:extLst>
            </p:cNvPr>
            <p:cNvSpPr/>
            <p:nvPr/>
          </p:nvSpPr>
          <p:spPr>
            <a:xfrm flipH="1">
              <a:off x="4293022" y="951595"/>
              <a:ext cx="8511191" cy="1058535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Viết tiếp vào vở câu dưới đây để liệt kê những hình ảnh quen thuộc của mùa thu.</a:t>
              </a:r>
              <a:endPara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菱形 1">
              <a:extLst>
                <a:ext uri="{FF2B5EF4-FFF2-40B4-BE49-F238E27FC236}">
                  <a16:creationId xmlns:a16="http://schemas.microsoft.com/office/drawing/2014/main" id="{A78B21B4-559E-2C30-FA83-04D79868A8EC}"/>
                </a:ext>
              </a:extLst>
            </p:cNvPr>
            <p:cNvSpPr/>
            <p:nvPr/>
          </p:nvSpPr>
          <p:spPr>
            <a:xfrm>
              <a:off x="4455814" y="1037632"/>
              <a:ext cx="878052" cy="878051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339E0BAE-8D2A-0C54-8FFC-14159EC249EB}"/>
                </a:ext>
              </a:extLst>
            </p:cNvPr>
            <p:cNvSpPr txBox="1"/>
            <p:nvPr/>
          </p:nvSpPr>
          <p:spPr>
            <a:xfrm>
              <a:off x="4573229" y="1127322"/>
              <a:ext cx="643221" cy="698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29A5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lang="zh-CN" altLang="en-US" sz="3600" b="1" dirty="0">
                <a:solidFill>
                  <a:srgbClr val="F29A5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3BAED17-E1A9-C31A-FE93-66CAB0CC37BC}"/>
              </a:ext>
            </a:extLst>
          </p:cNvPr>
          <p:cNvSpPr/>
          <p:nvPr/>
        </p:nvSpPr>
        <p:spPr>
          <a:xfrm>
            <a:off x="3576541" y="1892300"/>
            <a:ext cx="7383559" cy="1431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65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là mùa của những màu sắc đẹp: màu xanh của bầu trời, …</a:t>
            </a:r>
          </a:p>
        </p:txBody>
      </p:sp>
      <p:pic>
        <p:nvPicPr>
          <p:cNvPr id="10" name="Hình ảnh 9" descr="Ảnh có chứa trong nhà, hoa, cây&#10;&#10;Mô tả được tạo tự động">
            <a:extLst>
              <a:ext uri="{FF2B5EF4-FFF2-40B4-BE49-F238E27FC236}">
                <a16:creationId xmlns:a16="http://schemas.microsoft.com/office/drawing/2014/main" id="{26A2C63C-AD0C-5885-9F66-811CF08D2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67" y="4087939"/>
            <a:ext cx="2989768" cy="2989768"/>
          </a:xfrm>
          <a:prstGeom prst="rect">
            <a:avLst/>
          </a:prstGeom>
        </p:spPr>
      </p:pic>
      <p:pic>
        <p:nvPicPr>
          <p:cNvPr id="12" name="Hình ảnh 11" descr="Ảnh có chứa sáng&#10;&#10;Mô tả được tạo tự động">
            <a:extLst>
              <a:ext uri="{FF2B5EF4-FFF2-40B4-BE49-F238E27FC236}">
                <a16:creationId xmlns:a16="http://schemas.microsoft.com/office/drawing/2014/main" id="{320662D3-D96A-83BD-0623-EC339FE00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251" cy="42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36954" y="173740"/>
            <a:ext cx="8207296" cy="1235960"/>
            <a:chOff x="4423439" y="1056760"/>
            <a:chExt cx="8871922" cy="1336047"/>
          </a:xfrm>
        </p:grpSpPr>
        <p:sp>
          <p:nvSpPr>
            <p:cNvPr id="30" name="五边形 29"/>
            <p:cNvSpPr/>
            <p:nvPr/>
          </p:nvSpPr>
          <p:spPr>
            <a:xfrm flipH="1">
              <a:off x="4423439" y="1056760"/>
              <a:ext cx="8871922" cy="1336047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Đặt một câu sử dụng </a:t>
              </a:r>
              <a:r>
                <a:rPr lang="en-US" altLang="zh-CN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</a:t>
              </a: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 liệt kê các hoạt động của thiếu nhi trong mùa thu.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96531" y="1240241"/>
              <a:ext cx="949123" cy="94912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689831" y="1406835"/>
              <a:ext cx="674411" cy="632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A6C0A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lang="zh-CN" altLang="en-US" sz="3200" b="1" dirty="0">
                <a:solidFill>
                  <a:srgbClr val="A6C0A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53D2D0D-E249-88B7-CAAA-F724C45D37E1}"/>
              </a:ext>
            </a:extLst>
          </p:cNvPr>
          <p:cNvSpPr/>
          <p:nvPr/>
        </p:nvSpPr>
        <p:spPr>
          <a:xfrm>
            <a:off x="3975100" y="1942484"/>
            <a:ext cx="6778625" cy="2196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 dụ: Mùa thu gắn liền với các hoạt động trẻ thơ, đó là: phá cỗ Trung thu, rước đèn ông sao, khai giảng năm học mới, … </a:t>
            </a:r>
          </a:p>
        </p:txBody>
      </p:sp>
    </p:spTree>
    <p:extLst>
      <p:ext uri="{BB962C8B-B14F-4D97-AF65-F5344CB8AC3E}">
        <p14:creationId xmlns:p14="http://schemas.microsoft.com/office/powerpoint/2010/main" val="5898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984337" y="2356111"/>
            <a:ext cx="44362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865B3E"/>
                </a:solidFill>
                <a:latin typeface="SVN-Poky's" panose="020B0606040200020203" pitchFamily="34" charset="0"/>
              </a:rPr>
              <a:t>Học thuộc thơ</a:t>
            </a:r>
            <a:endParaRPr lang="zh-CN" altLang="en-US" sz="6600" b="1" dirty="0">
              <a:solidFill>
                <a:srgbClr val="865B3E"/>
              </a:solidFill>
              <a:latin typeface="SVN-Poky's" panose="020B0606040200020203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2E3256-66C5-B573-957F-6AFD58AE8B59}"/>
              </a:ext>
            </a:extLst>
          </p:cNvPr>
          <p:cNvSpPr txBox="1"/>
          <p:nvPr/>
        </p:nvSpPr>
        <p:spPr>
          <a:xfrm>
            <a:off x="4044950" y="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53B555-3F2B-30D1-70F3-7348BB5D5C27}"/>
              </a:ext>
            </a:extLst>
          </p:cNvPr>
          <p:cNvSpPr txBox="1"/>
          <p:nvPr/>
        </p:nvSpPr>
        <p:spPr>
          <a:xfrm>
            <a:off x="1213517" y="729972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vàng hoa cúc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nghìn con mắt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nhìn trời 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49D5D94-818D-EEAE-2B96-83D76FED9800}"/>
              </a:ext>
            </a:extLst>
          </p:cNvPr>
          <p:cNvSpPr txBox="1"/>
          <p:nvPr/>
        </p:nvSpPr>
        <p:spPr>
          <a:xfrm>
            <a:off x="2407984" y="3429000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xanh cốm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như gợi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màu lá sen.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723347-4C90-CDA8-EAE4-1D3484A9B6A3}"/>
              </a:ext>
            </a:extLst>
          </p:cNvPr>
          <p:cNvSpPr txBox="1"/>
          <p:nvPr/>
        </p:nvSpPr>
        <p:spPr>
          <a:xfrm>
            <a:off x="6253414" y="729972"/>
            <a:ext cx="5106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đèn họp bạn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 rằm tháng Tám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Hằng xuống xem.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ED6315-D2AF-DEF7-6B6A-B2C268F55023}"/>
              </a:ext>
            </a:extLst>
          </p:cNvPr>
          <p:cNvSpPr txBox="1"/>
          <p:nvPr/>
        </p:nvSpPr>
        <p:spPr>
          <a:xfrm>
            <a:off x="7447882" y="3429000"/>
            <a:ext cx="4744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trường thân quen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thầy mong đợi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trang vở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vào mùa thu.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AC66E14-54AE-1819-E11C-F2D634D4ACE7}"/>
              </a:ext>
            </a:extLst>
          </p:cNvPr>
          <p:cNvSpPr txBox="1"/>
          <p:nvPr/>
        </p:nvSpPr>
        <p:spPr>
          <a:xfrm>
            <a:off x="8359441" y="5727918"/>
            <a:ext cx="1845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 HUY</a:t>
            </a:r>
          </a:p>
        </p:txBody>
      </p:sp>
      <p:pic>
        <p:nvPicPr>
          <p:cNvPr id="13" name="Hình ảnh 12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E4F58233-BC59-43C4-4E6E-ABF6D1AFB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51" y="4063112"/>
            <a:ext cx="2566833" cy="27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D9CD3-F810-475B-1FB3-FD6C96993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0"/>
            <a:ext cx="1567543" cy="1567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D1CD8F-CDA5-3C5D-BFFF-825D3A7CBF09}"/>
              </a:ext>
            </a:extLst>
          </p:cNvPr>
          <p:cNvSpPr txBox="1"/>
          <p:nvPr/>
        </p:nvSpPr>
        <p:spPr>
          <a:xfrm>
            <a:off x="975263" y="2171689"/>
            <a:ext cx="98716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nghe</a:t>
            </a:r>
            <a:r>
              <a:rPr lang="en-US" sz="3200" dirty="0"/>
              <a:t>.</a:t>
            </a:r>
          </a:p>
          <a:p>
            <a:pPr marL="342900" indent="-342900">
              <a:buAutoNum type="arabicPeriod"/>
            </a:pP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:</a:t>
            </a:r>
          </a:p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1 :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buổi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( SGK-tr19 )</a:t>
            </a:r>
          </a:p>
        </p:txBody>
      </p:sp>
    </p:spTree>
    <p:extLst>
      <p:ext uri="{BB962C8B-B14F-4D97-AF65-F5344CB8AC3E}">
        <p14:creationId xmlns:p14="http://schemas.microsoft.com/office/powerpoint/2010/main" val="27770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quả trứng&#10;&#10;Mô tả được tạo tự động">
            <a:extLst>
              <a:ext uri="{FF2B5EF4-FFF2-40B4-BE49-F238E27FC236}">
                <a16:creationId xmlns:a16="http://schemas.microsoft.com/office/drawing/2014/main" id="{E6D8D573-757D-1C70-F6A4-06B177CCB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673100"/>
            <a:ext cx="5308600" cy="5308600"/>
          </a:xfrm>
          <a:prstGeom prst="rect">
            <a:avLst/>
          </a:prstGeom>
        </p:spPr>
      </p:pic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8EBB2F6F-BF1F-D823-DC33-3B594E81F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47" y="886510"/>
            <a:ext cx="2044706" cy="204470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8D71FC-1E24-30E1-B0FF-26E6141FD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31" y="111820"/>
            <a:ext cx="2324100" cy="23241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BA4A1AC-0F37-A2B7-9E63-5879A7588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4" y="4165600"/>
            <a:ext cx="2692400" cy="2692400"/>
          </a:xfrm>
          <a:prstGeom prst="rect">
            <a:avLst/>
          </a:prstGeom>
        </p:spPr>
      </p:pic>
      <p:grpSp>
        <p:nvGrpSpPr>
          <p:cNvPr id="12" name="Group 7">
            <a:extLst>
              <a:ext uri="{FF2B5EF4-FFF2-40B4-BE49-F238E27FC236}">
                <a16:creationId xmlns:a16="http://schemas.microsoft.com/office/drawing/2014/main" id="{0AE6AC23-B3D2-CA0C-06D4-DFCF40FC6E58}"/>
              </a:ext>
            </a:extLst>
          </p:cNvPr>
          <p:cNvGrpSpPr/>
          <p:nvPr/>
        </p:nvGrpSpPr>
        <p:grpSpPr>
          <a:xfrm>
            <a:off x="4362768" y="1427375"/>
            <a:ext cx="5130163" cy="2123659"/>
            <a:chOff x="980762" y="4424174"/>
            <a:chExt cx="9833148" cy="2123659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558093E3-E5C0-8179-0DA3-0BDCE14C105E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TẠM BIỆT VÀ HẸN GẶP LẠI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0195AAF-E0A5-78CE-9889-6ECBEEB92851}"/>
                </a:ext>
              </a:extLst>
            </p:cNvPr>
            <p:cNvSpPr txBox="1"/>
            <p:nvPr/>
          </p:nvSpPr>
          <p:spPr>
            <a:xfrm>
              <a:off x="980762" y="4424174"/>
              <a:ext cx="98331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Ệ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Ẹ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Ặ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endParaRPr lang="en-US" sz="66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C6FE05B-5D1A-5682-E61E-EF5200FBEB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931216"/>
            <a:ext cx="4232121" cy="4232121"/>
          </a:xfrm>
          <a:prstGeom prst="rect">
            <a:avLst/>
          </a:prstGeom>
        </p:spPr>
      </p:pic>
      <p:sp>
        <p:nvSpPr>
          <p:cNvPr id="17" name="文本框 24">
            <a:extLst>
              <a:ext uri="{FF2B5EF4-FFF2-40B4-BE49-F238E27FC236}">
                <a16:creationId xmlns:a16="http://schemas.microsoft.com/office/drawing/2014/main" id="{25F848F9-70ED-8EA1-5677-1E8DBE2CD45D}"/>
              </a:ext>
            </a:extLst>
          </p:cNvPr>
          <p:cNvSpPr txBox="1"/>
          <p:nvPr/>
        </p:nvSpPr>
        <p:spPr>
          <a:xfrm>
            <a:off x="4775200" y="342909"/>
            <a:ext cx="38262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457200"/>
            <a:r>
              <a:rPr lang="en-US" altLang="zh-CN" sz="1500">
                <a:solidFill>
                  <a:srgbClr val="FFFFFF">
                    <a:lumMod val="50000"/>
                  </a:srgb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TIẾNG VIỆT 3 – BỘ SÁCH CÁNH DIỀU</a:t>
            </a:r>
            <a:endParaRPr lang="en-US" altLang="zh-CN" sz="1500" dirty="0">
              <a:solidFill>
                <a:srgbClr val="FFFFFF">
                  <a:lumMod val="50000"/>
                </a:srgb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22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1" y="234289"/>
            <a:ext cx="11533158" cy="5524253"/>
          </a:xfrm>
          <a:prstGeom prst="rect">
            <a:avLst/>
          </a:prstGeom>
        </p:spPr>
      </p:pic>
      <p:pic>
        <p:nvPicPr>
          <p:cNvPr id="2050" name="Picture 2" descr="Kết quả hình ảnh cho cartoon arrow woo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1481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0853" y="5524501"/>
            <a:ext cx="1410907" cy="18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1B1F8-E661-288D-4B80-70C46AE032C7}"/>
              </a:ext>
            </a:extLst>
          </p:cNvPr>
          <p:cNvSpPr txBox="1"/>
          <p:nvPr/>
        </p:nvSpPr>
        <p:spPr>
          <a:xfrm>
            <a:off x="2010025" y="2704027"/>
            <a:ext cx="8171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Qua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hỏi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244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0364C07-BD70-B438-3C7E-3B854F1F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3703" r="45864" b="20000"/>
          <a:stretch/>
        </p:blipFill>
        <p:spPr>
          <a:xfrm>
            <a:off x="7259114" y="360423"/>
            <a:ext cx="3676118" cy="555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2A819A0-8BE9-A314-A0B1-F824EC935802}"/>
              </a:ext>
            </a:extLst>
          </p:cNvPr>
          <p:cNvSpPr txBox="1"/>
          <p:nvPr/>
        </p:nvSpPr>
        <p:spPr>
          <a:xfrm>
            <a:off x="1005840" y="1060866"/>
            <a:ext cx="547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C20409D-2166-B610-5811-21916CA800E4}"/>
              </a:ext>
            </a:extLst>
          </p:cNvPr>
          <p:cNvSpPr txBox="1"/>
          <p:nvPr/>
        </p:nvSpPr>
        <p:spPr>
          <a:xfrm>
            <a:off x="1005840" y="2253633"/>
            <a:ext cx="6179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Tết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Thu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chức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438095-0043-FC7A-F6A6-BE6A451D2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0400" y="3656366"/>
            <a:ext cx="3613150" cy="3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18860" y="135352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Microsoft YaHei" panose="020B0503020204020204" pitchFamily="34" charset="-122"/>
              </a:rPr>
              <a:t>TIẾNG VIỆT 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887696" y="2669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80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38738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D87DE385-335D-50ED-A101-35ED39FFCD83}"/>
              </a:ext>
            </a:extLst>
          </p:cNvPr>
          <p:cNvSpPr txBox="1"/>
          <p:nvPr/>
        </p:nvSpPr>
        <p:spPr>
          <a:xfrm>
            <a:off x="3271935" y="1723150"/>
            <a:ext cx="5851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72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đọc</a:t>
            </a:r>
            <a:r>
              <a:rPr lang="en-US" altLang="zh-CN" sz="72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4 :</a:t>
            </a:r>
          </a:p>
          <a:p>
            <a:pPr algn="ctr"/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Mùa</a:t>
            </a:r>
            <a:r>
              <a:rPr lang="en-US" altLang="zh-CN" sz="72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thu</a:t>
            </a:r>
            <a:r>
              <a:rPr lang="en-US" altLang="zh-CN" sz="72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zh-CN" sz="72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em</a:t>
            </a:r>
            <a:endParaRPr lang="en-US" altLang="zh-CN" sz="7200" b="1" dirty="0">
              <a:ln>
                <a:solidFill>
                  <a:sysClr val="windowText" lastClr="000000"/>
                </a:solidFill>
              </a:ln>
              <a:solidFill>
                <a:srgbClr val="865B3E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SVN-Anastasia" panose="020B0606040200020203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5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35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3E7D23A3-AB7C-004D-D198-FB9D7685483C}"/>
              </a:ext>
            </a:extLst>
          </p:cNvPr>
          <p:cNvSpPr txBox="1"/>
          <p:nvPr/>
        </p:nvSpPr>
        <p:spPr>
          <a:xfrm>
            <a:off x="3675305" y="244027"/>
            <a:ext cx="4841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Yêu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cầu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865B3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  <a:ea typeface="Microsoft YaHei" panose="020B0503020204020204" pitchFamily="34" charset="-122"/>
              </a:rPr>
              <a:t>đạt</a:t>
            </a:r>
            <a:endParaRPr lang="en-US" altLang="zh-CN" sz="6000" b="1" dirty="0">
              <a:ln>
                <a:solidFill>
                  <a:sysClr val="windowText" lastClr="000000"/>
                </a:solidFill>
              </a:ln>
              <a:solidFill>
                <a:srgbClr val="865B3E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SVN-Anastasia" panose="020B0606040200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705D9-63E6-D802-08E8-3D11292BD20A}"/>
              </a:ext>
            </a:extLst>
          </p:cNvPr>
          <p:cNvSpPr txBox="1"/>
          <p:nvPr/>
        </p:nvSpPr>
        <p:spPr>
          <a:xfrm>
            <a:off x="1413767" y="1466808"/>
            <a:ext cx="9820290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trôi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chảy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ngắt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nghỉ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hơi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680FD-24DF-71C3-3A99-CA2DA045C151}"/>
              </a:ext>
            </a:extLst>
          </p:cNvPr>
          <p:cNvSpPr txBox="1"/>
          <p:nvPr/>
        </p:nvSpPr>
        <p:spPr>
          <a:xfrm>
            <a:off x="1413767" y="2954107"/>
            <a:ext cx="9820290" cy="1808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4269C-0611-2F18-3C8C-4A267B4A8F75}"/>
              </a:ext>
            </a:extLst>
          </p:cNvPr>
          <p:cNvSpPr txBox="1"/>
          <p:nvPr/>
        </p:nvSpPr>
        <p:spPr>
          <a:xfrm>
            <a:off x="1413767" y="4999059"/>
            <a:ext cx="9820290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củng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cố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20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8600E58-D901-6158-5167-3425FFAD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103"/>
            <a:ext cx="3258005" cy="281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0E5BA5B-C945-CABD-E24D-FAEC45220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2800" y="114103"/>
            <a:ext cx="6121400" cy="5299124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6557BBD-6CCB-20B9-9039-D1C5B589B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9974" y="3191512"/>
            <a:ext cx="3928451" cy="406839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EBD489-634A-B78D-9E06-89CA3C26F8C8}"/>
              </a:ext>
            </a:extLst>
          </p:cNvPr>
          <p:cNvSpPr txBox="1"/>
          <p:nvPr/>
        </p:nvSpPr>
        <p:spPr>
          <a:xfrm>
            <a:off x="2800805" y="2146167"/>
            <a:ext cx="439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SVN-Ziclets" panose="02000603000000000000" pitchFamily="2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362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3AD275-7804-4423-870E-3665A3449ACC}"/>
              </a:ext>
            </a:extLst>
          </p:cNvPr>
          <p:cNvSpPr txBox="1"/>
          <p:nvPr/>
        </p:nvSpPr>
        <p:spPr>
          <a:xfrm>
            <a:off x="1958068" y="1569044"/>
            <a:ext cx="8275864" cy="251141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3C27F-04DF-309A-52F0-B7BCE08C866F}"/>
              </a:ext>
            </a:extLst>
          </p:cNvPr>
          <p:cNvSpPr txBox="1"/>
          <p:nvPr/>
        </p:nvSpPr>
        <p:spPr>
          <a:xfrm>
            <a:off x="2544536" y="571891"/>
            <a:ext cx="710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GIỌNG ĐỌC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45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2E3256-66C5-B573-957F-6AFD58AE8B59}"/>
              </a:ext>
            </a:extLst>
          </p:cNvPr>
          <p:cNvSpPr txBox="1"/>
          <p:nvPr/>
        </p:nvSpPr>
        <p:spPr>
          <a:xfrm>
            <a:off x="4044950" y="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53B555-3F2B-30D1-70F3-7348BB5D5C27}"/>
              </a:ext>
            </a:extLst>
          </p:cNvPr>
          <p:cNvSpPr txBox="1"/>
          <p:nvPr/>
        </p:nvSpPr>
        <p:spPr>
          <a:xfrm>
            <a:off x="1213517" y="729972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vàng hoa cúc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nghìn con mắt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nhìn trời 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49D5D94-818D-EEAE-2B96-83D76FED9800}"/>
              </a:ext>
            </a:extLst>
          </p:cNvPr>
          <p:cNvSpPr txBox="1"/>
          <p:nvPr/>
        </p:nvSpPr>
        <p:spPr>
          <a:xfrm>
            <a:off x="2407984" y="3429000"/>
            <a:ext cx="410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xanh cốm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như gợi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màu lá sen.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723347-4C90-CDA8-EAE4-1D3484A9B6A3}"/>
              </a:ext>
            </a:extLst>
          </p:cNvPr>
          <p:cNvSpPr txBox="1"/>
          <p:nvPr/>
        </p:nvSpPr>
        <p:spPr>
          <a:xfrm>
            <a:off x="6253414" y="729972"/>
            <a:ext cx="5106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 của em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đèn họp bạn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 rằm tháng Tám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Hằng xuống xem.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ED6315-D2AF-DEF7-6B6A-B2C268F55023}"/>
              </a:ext>
            </a:extLst>
          </p:cNvPr>
          <p:cNvSpPr txBox="1"/>
          <p:nvPr/>
        </p:nvSpPr>
        <p:spPr>
          <a:xfrm>
            <a:off x="7447882" y="3429000"/>
            <a:ext cx="4744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trường thân quen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thầy mong đợi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trang vở mới</a:t>
            </a:r>
          </a:p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vào mùa thu.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AC66E14-54AE-1819-E11C-F2D634D4ACE7}"/>
              </a:ext>
            </a:extLst>
          </p:cNvPr>
          <p:cNvSpPr txBox="1"/>
          <p:nvPr/>
        </p:nvSpPr>
        <p:spPr>
          <a:xfrm>
            <a:off x="8359441" y="5727918"/>
            <a:ext cx="1845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865B3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 HUY</a:t>
            </a:r>
          </a:p>
        </p:txBody>
      </p:sp>
      <p:pic>
        <p:nvPicPr>
          <p:cNvPr id="13" name="Hình ảnh 12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E4F58233-BC59-43C4-4E6E-ABF6D1AFB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51" y="4063112"/>
            <a:ext cx="2566833" cy="27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821</Words>
  <Application>Microsoft Office PowerPoint</Application>
  <PresentationFormat>Widescreen</PresentationFormat>
  <Paragraphs>145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Microsoft YaHei</vt:lpstr>
      <vt:lpstr>Arial</vt:lpstr>
      <vt:lpstr>Arial Unicode MS</vt:lpstr>
      <vt:lpstr>Arial-Rounded</vt:lpstr>
      <vt:lpstr>AvantGarde</vt:lpstr>
      <vt:lpstr>Calibri</vt:lpstr>
      <vt:lpstr>SVN-Anastasia</vt:lpstr>
      <vt:lpstr>SVN-Hole Hearted</vt:lpstr>
      <vt:lpstr>SVN-Poky's</vt:lpstr>
      <vt:lpstr>SVN-Ziclets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An Thach</cp:lastModifiedBy>
  <cp:revision>467</cp:revision>
  <dcterms:created xsi:type="dcterms:W3CDTF">2016-02-25T11:28:00Z</dcterms:created>
  <dcterms:modified xsi:type="dcterms:W3CDTF">2022-09-13T14:15:52Z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