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bookmarkIdSeed="2">
  <p:sldMasterIdLst>
    <p:sldMasterId id="2147483660" r:id="rId1"/>
  </p:sldMasterIdLst>
  <p:notesMasterIdLst>
    <p:notesMasterId r:id="rId25"/>
  </p:notesMasterIdLst>
  <p:sldIdLst>
    <p:sldId id="500" r:id="rId2"/>
    <p:sldId id="463" r:id="rId3"/>
    <p:sldId id="549" r:id="rId4"/>
    <p:sldId id="548" r:id="rId5"/>
    <p:sldId id="553" r:id="rId6"/>
    <p:sldId id="513" r:id="rId7"/>
    <p:sldId id="550" r:id="rId8"/>
    <p:sldId id="554" r:id="rId9"/>
    <p:sldId id="551" r:id="rId10"/>
    <p:sldId id="555" r:id="rId11"/>
    <p:sldId id="528" r:id="rId12"/>
    <p:sldId id="552" r:id="rId13"/>
    <p:sldId id="457" r:id="rId14"/>
    <p:sldId id="458" r:id="rId15"/>
    <p:sldId id="459" r:id="rId16"/>
    <p:sldId id="460" r:id="rId17"/>
    <p:sldId id="529" r:id="rId18"/>
    <p:sldId id="544" r:id="rId19"/>
    <p:sldId id="477" r:id="rId20"/>
    <p:sldId id="454" r:id="rId21"/>
    <p:sldId id="465" r:id="rId22"/>
    <p:sldId id="466" r:id="rId23"/>
    <p:sldId id="474" r:id="rId24"/>
  </p:sldIdLst>
  <p:sldSz cx="10160000" cy="5715000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HP001 4 hàng" panose="020B0603050302020204" pitchFamily="34" charset="0"/>
      <p:regular r:id="rId30"/>
      <p:bold r:id="rId31"/>
    </p:embeddedFont>
    <p:embeddedFont>
      <p:font typeface="SVN-Poky's" panose="020B0606040200020203" pitchFamily="34" charset="0"/>
      <p:regular r:id="rId32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 userDrawn="1">
          <p15:clr>
            <a:srgbClr val="A4A3A4"/>
          </p15:clr>
        </p15:guide>
        <p15:guide id="2" pos="320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6600"/>
    <a:srgbClr val="008000"/>
    <a:srgbClr val="0000CC"/>
    <a:srgbClr val="002060"/>
    <a:srgbClr val="FF66FF"/>
    <a:srgbClr val="FF3399"/>
    <a:srgbClr val="FF0066"/>
    <a:srgbClr val="FF33CC"/>
    <a:srgbClr val="0099CC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434" autoAdjust="0"/>
  </p:normalViewPr>
  <p:slideViewPr>
    <p:cSldViewPr snapToGrid="0">
      <p:cViewPr varScale="1">
        <p:scale>
          <a:sx n="94" d="100"/>
          <a:sy n="94" d="100"/>
        </p:scale>
        <p:origin x="797" y="77"/>
      </p:cViewPr>
      <p:guideLst>
        <p:guide orient="horz" pos="1800"/>
        <p:guide pos="320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3394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1674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1833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34198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71813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81086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1165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2089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9634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7658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62676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82472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83705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87719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775356"/>
            <a:ext cx="86360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238500"/>
            <a:ext cx="71120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2022/10/24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2022/10/24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6000" y="228867"/>
            <a:ext cx="22860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0" y="228867"/>
            <a:ext cx="6688667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2022/10/24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228865"/>
            <a:ext cx="9144000" cy="952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0" y="1333500"/>
            <a:ext cx="4487333" cy="37716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64667" y="1333502"/>
            <a:ext cx="4487333" cy="18216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164667" y="3282159"/>
            <a:ext cx="4487333" cy="18229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508000" y="5204355"/>
            <a:ext cx="2370667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471334" y="5204355"/>
            <a:ext cx="3217333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281333" y="5204355"/>
            <a:ext cx="2370667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2022/10/24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2570" y="3672419"/>
            <a:ext cx="86360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2570" y="2422261"/>
            <a:ext cx="86360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2022/10/24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0" y="1333501"/>
            <a:ext cx="4487333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64667" y="1333501"/>
            <a:ext cx="4487333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2022/10/24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279262"/>
            <a:ext cx="448909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1812396"/>
            <a:ext cx="448909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1141" y="1279262"/>
            <a:ext cx="4490861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1141" y="1812396"/>
            <a:ext cx="4490861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2022/10/24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2022/10/24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2022/10/24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2" y="227543"/>
            <a:ext cx="3342570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2278" y="227543"/>
            <a:ext cx="5679722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2" y="1195919"/>
            <a:ext cx="3342570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2022/10/24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431" y="4000500"/>
            <a:ext cx="60960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1431" y="510646"/>
            <a:ext cx="60960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1431" y="4472782"/>
            <a:ext cx="60960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2022/10/24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0" y="228865"/>
            <a:ext cx="91440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333501"/>
            <a:ext cx="91440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8000" y="5296961"/>
            <a:ext cx="2370667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2022/10/24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71334" y="5296961"/>
            <a:ext cx="3217333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81333" y="5296961"/>
            <a:ext cx="2370667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FD078F-7FD8-4C34-9B5F-F03C3E5745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159999" cy="56907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971198" y="2373633"/>
            <a:ext cx="3788218" cy="106343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084024315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508000" y="-3917"/>
            <a:ext cx="9144000" cy="461665"/>
            <a:chOff x="0" y="-3917"/>
            <a:chExt cx="9144000" cy="461665"/>
          </a:xfrm>
        </p:grpSpPr>
        <p:sp>
          <p:nvSpPr>
            <p:cNvPr id="12" name="Rounded Rectangle 11"/>
            <p:cNvSpPr/>
            <p:nvPr/>
          </p:nvSpPr>
          <p:spPr>
            <a:xfrm>
              <a:off x="0" y="0"/>
              <a:ext cx="9144000" cy="457200"/>
            </a:xfrm>
            <a:prstGeom prst="roundRect">
              <a:avLst/>
            </a:prstGeom>
            <a:solidFill>
              <a:srgbClr val="00B05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n>
                    <a:solidFill>
                      <a:schemeClr val="accent1">
                        <a:lumMod val="75000"/>
                      </a:schemeClr>
                    </a:solidFill>
                  </a:ln>
                  <a:solidFill>
                    <a:schemeClr val="bg1"/>
                  </a:solidFill>
                </a:rPr>
                <a:t>Đọc</a:t>
              </a:r>
              <a:r>
                <a:rPr lang="en-US" sz="2400" b="1" dirty="0">
                  <a:ln>
                    <a:solidFill>
                      <a:schemeClr val="accent1">
                        <a:lumMod val="75000"/>
                      </a:schemeClr>
                    </a:solidFill>
                  </a:ln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ln>
                    <a:solidFill>
                      <a:schemeClr val="accent1">
                        <a:lumMod val="75000"/>
                      </a:schemeClr>
                    </a:solidFill>
                  </a:ln>
                  <a:solidFill>
                    <a:schemeClr val="bg1"/>
                  </a:solidFill>
                </a:rPr>
                <a:t>nối</a:t>
              </a:r>
              <a:r>
                <a:rPr lang="en-US" sz="2400" b="1" dirty="0">
                  <a:ln>
                    <a:solidFill>
                      <a:schemeClr val="accent1">
                        <a:lumMod val="75000"/>
                      </a:schemeClr>
                    </a:solidFill>
                  </a:ln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ln>
                    <a:solidFill>
                      <a:schemeClr val="accent1">
                        <a:lumMod val="75000"/>
                      </a:schemeClr>
                    </a:solidFill>
                  </a:ln>
                  <a:solidFill>
                    <a:schemeClr val="bg1"/>
                  </a:solidFill>
                </a:rPr>
                <a:t>tiếp</a:t>
              </a:r>
              <a:r>
                <a:rPr lang="en-US" sz="2400" b="1" dirty="0">
                  <a:ln>
                    <a:solidFill>
                      <a:schemeClr val="accent1">
                        <a:lumMod val="75000"/>
                      </a:schemeClr>
                    </a:solidFill>
                  </a:ln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ln>
                    <a:solidFill>
                      <a:schemeClr val="accent1">
                        <a:lumMod val="75000"/>
                      </a:schemeClr>
                    </a:solidFill>
                  </a:ln>
                  <a:solidFill>
                    <a:schemeClr val="bg1"/>
                  </a:solidFill>
                </a:rPr>
                <a:t>khổ</a:t>
              </a:r>
              <a:r>
                <a:rPr lang="en-US" sz="2400" b="1" dirty="0">
                  <a:ln>
                    <a:solidFill>
                      <a:schemeClr val="accent1">
                        <a:lumMod val="75000"/>
                      </a:schemeClr>
                    </a:solidFill>
                  </a:ln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ln>
                    <a:solidFill>
                      <a:schemeClr val="accent1">
                        <a:lumMod val="75000"/>
                      </a:schemeClr>
                    </a:solidFill>
                  </a:ln>
                  <a:solidFill>
                    <a:schemeClr val="bg1"/>
                  </a:solidFill>
                </a:rPr>
                <a:t>thơ</a:t>
              </a:r>
              <a:endParaRPr lang="vi-VN" sz="2400" b="1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1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0" y="-3917"/>
              <a:ext cx="914400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552450" y="457200"/>
            <a:ext cx="90551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</a:rPr>
              <a:t>Bài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đọc</a:t>
            </a:r>
            <a:r>
              <a:rPr lang="en-US" sz="2000" b="1" dirty="0">
                <a:solidFill>
                  <a:srgbClr val="FF0000"/>
                </a:solidFill>
              </a:rPr>
              <a:t> 3: </a:t>
            </a:r>
            <a:r>
              <a:rPr lang="en-US" sz="2000" b="1" dirty="0" err="1">
                <a:solidFill>
                  <a:srgbClr val="FF0000"/>
                </a:solidFill>
              </a:rPr>
              <a:t>Quạt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cho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bà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ngủ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44" t="20945" r="2594" b="38833"/>
          <a:stretch/>
        </p:blipFill>
        <p:spPr>
          <a:xfrm>
            <a:off x="5175250" y="914401"/>
            <a:ext cx="3390901" cy="229870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473700" y="3867548"/>
            <a:ext cx="34417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t"/>
            <a:r>
              <a:rPr lang="vi-VN" sz="2000" b="1" dirty="0">
                <a:solidFill>
                  <a:srgbClr val="008000"/>
                </a:solidFill>
              </a:rPr>
              <a:t>Hoa cam hoa khế</a:t>
            </a:r>
          </a:p>
          <a:p>
            <a:pPr algn="just" fontAlgn="t"/>
            <a:r>
              <a:rPr lang="vi-VN" sz="2000" b="1" dirty="0">
                <a:solidFill>
                  <a:srgbClr val="008000"/>
                </a:solidFill>
              </a:rPr>
              <a:t>Chín lặng trong vườn</a:t>
            </a:r>
          </a:p>
          <a:p>
            <a:pPr algn="just" fontAlgn="t"/>
            <a:r>
              <a:rPr lang="vi-VN" sz="2000" b="1" dirty="0">
                <a:solidFill>
                  <a:srgbClr val="008000"/>
                </a:solidFill>
              </a:rPr>
              <a:t>Bà mơ tay cháu</a:t>
            </a:r>
          </a:p>
          <a:p>
            <a:pPr algn="just" fontAlgn="t"/>
            <a:r>
              <a:rPr lang="vi-VN" sz="2000" b="1" dirty="0">
                <a:solidFill>
                  <a:srgbClr val="008000"/>
                </a:solidFill>
              </a:rPr>
              <a:t>Quạt đầy hương thơm. </a:t>
            </a:r>
          </a:p>
          <a:p>
            <a:pPr algn="r" fontAlgn="t"/>
            <a:r>
              <a:rPr lang="vi-VN" sz="1800" b="1" dirty="0"/>
              <a:t>THẠCH QUỲ</a:t>
            </a:r>
          </a:p>
        </p:txBody>
      </p:sp>
      <p:sp>
        <p:nvSpPr>
          <p:cNvPr id="9" name="Rectangle 8"/>
          <p:cNvSpPr/>
          <p:nvPr/>
        </p:nvSpPr>
        <p:spPr>
          <a:xfrm>
            <a:off x="1295400" y="1012500"/>
            <a:ext cx="33655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t"/>
            <a:r>
              <a:rPr lang="vi-VN" sz="2000" b="1" dirty="0">
                <a:solidFill>
                  <a:srgbClr val="008000"/>
                </a:solidFill>
              </a:rPr>
              <a:t>Ơi chích chòe ơi</a:t>
            </a:r>
          </a:p>
          <a:p>
            <a:pPr algn="just" fontAlgn="t"/>
            <a:r>
              <a:rPr lang="vi-VN" sz="2000" b="1" dirty="0">
                <a:solidFill>
                  <a:srgbClr val="008000"/>
                </a:solidFill>
              </a:rPr>
              <a:t>Chim đừng hót nữa!</a:t>
            </a:r>
          </a:p>
          <a:p>
            <a:pPr algn="just" fontAlgn="t"/>
            <a:r>
              <a:rPr lang="vi-VN" sz="2000" b="1" dirty="0">
                <a:solidFill>
                  <a:srgbClr val="008000"/>
                </a:solidFill>
              </a:rPr>
              <a:t>Bà em ốm rồi</a:t>
            </a:r>
          </a:p>
          <a:p>
            <a:pPr algn="just" fontAlgn="t"/>
            <a:r>
              <a:rPr lang="vi-VN" sz="2000" b="1" dirty="0">
                <a:solidFill>
                  <a:srgbClr val="008000"/>
                </a:solidFill>
              </a:rPr>
              <a:t>Lặng cho bà ngủ.</a:t>
            </a:r>
          </a:p>
          <a:p>
            <a:pPr algn="just" fontAlgn="t"/>
            <a:r>
              <a:rPr lang="vi-VN" sz="2000" b="1" dirty="0">
                <a:solidFill>
                  <a:srgbClr val="008000"/>
                </a:solidFill>
              </a:rPr>
              <a:t> </a:t>
            </a:r>
          </a:p>
          <a:p>
            <a:pPr algn="just" fontAlgn="t"/>
            <a:r>
              <a:rPr lang="vi-VN" sz="2000" b="1" dirty="0">
                <a:solidFill>
                  <a:srgbClr val="008000"/>
                </a:solidFill>
              </a:rPr>
              <a:t>Bàn tay bé nhỏ</a:t>
            </a:r>
          </a:p>
          <a:p>
            <a:pPr algn="just" fontAlgn="t"/>
            <a:r>
              <a:rPr lang="vi-VN" sz="2000" b="1" dirty="0">
                <a:solidFill>
                  <a:srgbClr val="008000"/>
                </a:solidFill>
              </a:rPr>
              <a:t>Vẫy quạt thật đều</a:t>
            </a:r>
          </a:p>
          <a:p>
            <a:pPr algn="just" fontAlgn="t"/>
            <a:r>
              <a:rPr lang="vi-VN" sz="2000" b="1" dirty="0">
                <a:solidFill>
                  <a:srgbClr val="008000"/>
                </a:solidFill>
              </a:rPr>
              <a:t>Ngấn nắng thiu thiu</a:t>
            </a:r>
          </a:p>
          <a:p>
            <a:pPr algn="just" fontAlgn="t"/>
            <a:r>
              <a:rPr lang="vi-VN" sz="2000" b="1" dirty="0">
                <a:solidFill>
                  <a:srgbClr val="008000"/>
                </a:solidFill>
              </a:rPr>
              <a:t>Đậu trên tường trắng.</a:t>
            </a:r>
            <a:endParaRPr lang="en-US" sz="2000" b="1" dirty="0">
              <a:solidFill>
                <a:srgbClr val="008000"/>
              </a:solidFill>
            </a:endParaRPr>
          </a:p>
          <a:p>
            <a:pPr algn="just" fontAlgn="t"/>
            <a:endParaRPr lang="en-US" sz="2000" b="1" dirty="0">
              <a:solidFill>
                <a:srgbClr val="008000"/>
              </a:solidFill>
            </a:endParaRPr>
          </a:p>
          <a:p>
            <a:pPr algn="just" fontAlgn="t"/>
            <a:r>
              <a:rPr lang="vi-VN" sz="2000" b="1" dirty="0">
                <a:solidFill>
                  <a:srgbClr val="008000"/>
                </a:solidFill>
              </a:rPr>
              <a:t>Căn nhà đã vắng</a:t>
            </a:r>
          </a:p>
          <a:p>
            <a:pPr algn="just" fontAlgn="t"/>
            <a:r>
              <a:rPr lang="vi-VN" sz="2000" b="1" dirty="0">
                <a:solidFill>
                  <a:srgbClr val="008000"/>
                </a:solidFill>
              </a:rPr>
              <a:t>Cốc chén nằm im</a:t>
            </a:r>
          </a:p>
          <a:p>
            <a:pPr algn="just" fontAlgn="t"/>
            <a:r>
              <a:rPr lang="vi-VN" sz="2000" b="1" dirty="0">
                <a:solidFill>
                  <a:srgbClr val="008000"/>
                </a:solidFill>
              </a:rPr>
              <a:t>Đôi mắt lim dim</a:t>
            </a:r>
          </a:p>
          <a:p>
            <a:pPr algn="just" fontAlgn="t"/>
            <a:r>
              <a:rPr lang="vi-VN" sz="2000" b="1" dirty="0">
                <a:solidFill>
                  <a:srgbClr val="008000"/>
                </a:solidFill>
              </a:rPr>
              <a:t>Ngủ ngon bà nhé!</a:t>
            </a:r>
          </a:p>
        </p:txBody>
      </p:sp>
      <p:sp>
        <p:nvSpPr>
          <p:cNvPr id="3" name="Left Brace 2">
            <a:extLst>
              <a:ext uri="{FF2B5EF4-FFF2-40B4-BE49-F238E27FC236}">
                <a16:creationId xmlns:a16="http://schemas.microsoft.com/office/drawing/2014/main" id="{502BF644-9897-4F2A-AC18-49BDEF0860E9}"/>
              </a:ext>
            </a:extLst>
          </p:cNvPr>
          <p:cNvSpPr/>
          <p:nvPr/>
        </p:nvSpPr>
        <p:spPr>
          <a:xfrm>
            <a:off x="1191047" y="1089619"/>
            <a:ext cx="150073" cy="1146807"/>
          </a:xfrm>
          <a:prstGeom prst="leftBrace">
            <a:avLst/>
          </a:prstGeom>
          <a:ln w="38100">
            <a:solidFill>
              <a:srgbClr val="CC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6266A91-75DC-445C-B2E2-70F4C0D244D3}"/>
              </a:ext>
            </a:extLst>
          </p:cNvPr>
          <p:cNvSpPr/>
          <p:nvPr/>
        </p:nvSpPr>
        <p:spPr>
          <a:xfrm>
            <a:off x="781052" y="1489728"/>
            <a:ext cx="365927" cy="317038"/>
          </a:xfrm>
          <a:prstGeom prst="ellipse">
            <a:avLst/>
          </a:prstGeom>
          <a:solidFill>
            <a:srgbClr val="FFFF00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1" name="Left Brace 10">
            <a:extLst>
              <a:ext uri="{FF2B5EF4-FFF2-40B4-BE49-F238E27FC236}">
                <a16:creationId xmlns:a16="http://schemas.microsoft.com/office/drawing/2014/main" id="{98142944-0F26-4781-B265-EF2A20B492FA}"/>
              </a:ext>
            </a:extLst>
          </p:cNvPr>
          <p:cNvSpPr/>
          <p:nvPr/>
        </p:nvSpPr>
        <p:spPr>
          <a:xfrm>
            <a:off x="1191047" y="2609029"/>
            <a:ext cx="150073" cy="1146807"/>
          </a:xfrm>
          <a:prstGeom prst="leftBrace">
            <a:avLst/>
          </a:prstGeom>
          <a:ln w="38100">
            <a:solidFill>
              <a:srgbClr val="CC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94B0F2C-3D07-4E47-8AE6-A035F16A9F20}"/>
              </a:ext>
            </a:extLst>
          </p:cNvPr>
          <p:cNvSpPr/>
          <p:nvPr/>
        </p:nvSpPr>
        <p:spPr>
          <a:xfrm>
            <a:off x="781052" y="3009138"/>
            <a:ext cx="365927" cy="317038"/>
          </a:xfrm>
          <a:prstGeom prst="ellipse">
            <a:avLst/>
          </a:prstGeom>
          <a:solidFill>
            <a:srgbClr val="FFFF00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5" name="Left Brace 14">
            <a:extLst>
              <a:ext uri="{FF2B5EF4-FFF2-40B4-BE49-F238E27FC236}">
                <a16:creationId xmlns:a16="http://schemas.microsoft.com/office/drawing/2014/main" id="{D7604105-BA6E-4CFB-AC49-627C9D177B75}"/>
              </a:ext>
            </a:extLst>
          </p:cNvPr>
          <p:cNvSpPr/>
          <p:nvPr/>
        </p:nvSpPr>
        <p:spPr>
          <a:xfrm>
            <a:off x="1191047" y="4129098"/>
            <a:ext cx="150073" cy="1146807"/>
          </a:xfrm>
          <a:prstGeom prst="leftBrace">
            <a:avLst/>
          </a:prstGeom>
          <a:ln w="38100">
            <a:solidFill>
              <a:srgbClr val="CC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C48D62E-25C4-4441-8ABB-9C5646685315}"/>
              </a:ext>
            </a:extLst>
          </p:cNvPr>
          <p:cNvSpPr/>
          <p:nvPr/>
        </p:nvSpPr>
        <p:spPr>
          <a:xfrm>
            <a:off x="781052" y="4529207"/>
            <a:ext cx="365927" cy="317038"/>
          </a:xfrm>
          <a:prstGeom prst="ellipse">
            <a:avLst/>
          </a:prstGeom>
          <a:solidFill>
            <a:srgbClr val="FFFF00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7" name="Left Brace 16">
            <a:extLst>
              <a:ext uri="{FF2B5EF4-FFF2-40B4-BE49-F238E27FC236}">
                <a16:creationId xmlns:a16="http://schemas.microsoft.com/office/drawing/2014/main" id="{712A13A5-7CF6-4DED-AA9A-700FC4E6A860}"/>
              </a:ext>
            </a:extLst>
          </p:cNvPr>
          <p:cNvSpPr/>
          <p:nvPr/>
        </p:nvSpPr>
        <p:spPr>
          <a:xfrm>
            <a:off x="5398664" y="3955804"/>
            <a:ext cx="150073" cy="1146807"/>
          </a:xfrm>
          <a:prstGeom prst="leftBrace">
            <a:avLst/>
          </a:prstGeom>
          <a:ln w="38100">
            <a:solidFill>
              <a:srgbClr val="CC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6E12AD0-2BB5-4BA9-962D-A8D29B1F0467}"/>
              </a:ext>
            </a:extLst>
          </p:cNvPr>
          <p:cNvSpPr/>
          <p:nvPr/>
        </p:nvSpPr>
        <p:spPr>
          <a:xfrm>
            <a:off x="4988669" y="4355913"/>
            <a:ext cx="365927" cy="317038"/>
          </a:xfrm>
          <a:prstGeom prst="ellipse">
            <a:avLst/>
          </a:prstGeom>
          <a:solidFill>
            <a:srgbClr val="FFFF00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8666280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" t="9553" r="3027" b="5879"/>
          <a:stretch/>
        </p:blipFill>
        <p:spPr>
          <a:xfrm>
            <a:off x="508000" y="459019"/>
            <a:ext cx="9144000" cy="519142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25500" y="3347101"/>
            <a:ext cx="8788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400" b="1" dirty="0" err="1">
                <a:solidFill>
                  <a:srgbClr val="FF0000"/>
                </a:solidFill>
              </a:rPr>
              <a:t>Ngấn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nắng</a:t>
            </a:r>
            <a:r>
              <a:rPr lang="en-US" sz="2400" b="1" dirty="0">
                <a:solidFill>
                  <a:srgbClr val="FF0000"/>
                </a:solidFill>
              </a:rPr>
              <a:t>: </a:t>
            </a:r>
            <a:r>
              <a:rPr lang="en-US" sz="2400" b="1" dirty="0" err="1">
                <a:solidFill>
                  <a:srgbClr val="008000"/>
                </a:solidFill>
              </a:rPr>
              <a:t>vệt</a:t>
            </a:r>
            <a:r>
              <a:rPr lang="en-US" sz="2400" b="1" dirty="0">
                <a:solidFill>
                  <a:srgbClr val="008000"/>
                </a:solidFill>
              </a:rPr>
              <a:t> </a:t>
            </a:r>
            <a:r>
              <a:rPr lang="en-US" sz="2400" b="1" dirty="0" err="1">
                <a:solidFill>
                  <a:srgbClr val="008000"/>
                </a:solidFill>
              </a:rPr>
              <a:t>nắng</a:t>
            </a:r>
            <a:r>
              <a:rPr lang="en-US" sz="2400" b="1" dirty="0">
                <a:solidFill>
                  <a:srgbClr val="008000"/>
                </a:solidFill>
              </a:rPr>
              <a:t> in </a:t>
            </a:r>
            <a:r>
              <a:rPr lang="en-US" sz="2400" b="1" dirty="0" err="1">
                <a:solidFill>
                  <a:srgbClr val="008000"/>
                </a:solidFill>
              </a:rPr>
              <a:t>dấu</a:t>
            </a:r>
            <a:r>
              <a:rPr lang="en-US" sz="2400" b="1" dirty="0">
                <a:solidFill>
                  <a:srgbClr val="008000"/>
                </a:solidFill>
              </a:rPr>
              <a:t> </a:t>
            </a:r>
            <a:r>
              <a:rPr lang="en-US" sz="2400" b="1" dirty="0" err="1">
                <a:solidFill>
                  <a:srgbClr val="008000"/>
                </a:solidFill>
              </a:rPr>
              <a:t>thành</a:t>
            </a:r>
            <a:r>
              <a:rPr lang="en-US" sz="2400" b="1" dirty="0">
                <a:solidFill>
                  <a:srgbClr val="008000"/>
                </a:solidFill>
              </a:rPr>
              <a:t> </a:t>
            </a:r>
            <a:r>
              <a:rPr lang="en-US" sz="2400" b="1" dirty="0" err="1">
                <a:solidFill>
                  <a:srgbClr val="008000"/>
                </a:solidFill>
              </a:rPr>
              <a:t>đường</a:t>
            </a:r>
            <a:r>
              <a:rPr lang="en-US" sz="2400" b="1" dirty="0">
                <a:solidFill>
                  <a:srgbClr val="008000"/>
                </a:solidFill>
              </a:rPr>
              <a:t> </a:t>
            </a:r>
            <a:r>
              <a:rPr lang="en-US" sz="2400" b="1" dirty="0" err="1">
                <a:solidFill>
                  <a:srgbClr val="008000"/>
                </a:solidFill>
              </a:rPr>
              <a:t>nét</a:t>
            </a:r>
            <a:r>
              <a:rPr lang="en-US" sz="2400" b="1" dirty="0">
                <a:solidFill>
                  <a:srgbClr val="008000"/>
                </a:solidFill>
              </a:rPr>
              <a:t> </a:t>
            </a:r>
            <a:r>
              <a:rPr lang="en-US" sz="2400" b="1" dirty="0" err="1">
                <a:solidFill>
                  <a:srgbClr val="008000"/>
                </a:solidFill>
              </a:rPr>
              <a:t>trên</a:t>
            </a:r>
            <a:r>
              <a:rPr lang="en-US" sz="2400" b="1" dirty="0">
                <a:solidFill>
                  <a:srgbClr val="008000"/>
                </a:solidFill>
              </a:rPr>
              <a:t> </a:t>
            </a:r>
            <a:r>
              <a:rPr lang="en-US" sz="2400" b="1" dirty="0" err="1">
                <a:solidFill>
                  <a:srgbClr val="008000"/>
                </a:solidFill>
              </a:rPr>
              <a:t>tường</a:t>
            </a:r>
            <a:r>
              <a:rPr lang="en-US" sz="2400" b="1" dirty="0">
                <a:solidFill>
                  <a:srgbClr val="008000"/>
                </a:solidFill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400" b="1" dirty="0" err="1">
                <a:solidFill>
                  <a:srgbClr val="FF0000"/>
                </a:solidFill>
              </a:rPr>
              <a:t>Thiu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thiu</a:t>
            </a:r>
            <a:r>
              <a:rPr lang="en-US" sz="2400" b="1" dirty="0">
                <a:solidFill>
                  <a:srgbClr val="FF0000"/>
                </a:solidFill>
              </a:rPr>
              <a:t>: </a:t>
            </a:r>
            <a:r>
              <a:rPr lang="en-US" sz="2400" b="1" dirty="0" err="1">
                <a:solidFill>
                  <a:srgbClr val="008000"/>
                </a:solidFill>
              </a:rPr>
              <a:t>vừa</a:t>
            </a:r>
            <a:r>
              <a:rPr lang="en-US" sz="2400" b="1" dirty="0">
                <a:solidFill>
                  <a:srgbClr val="008000"/>
                </a:solidFill>
              </a:rPr>
              <a:t> </a:t>
            </a:r>
            <a:r>
              <a:rPr lang="en-US" sz="2400" b="1" dirty="0" err="1">
                <a:solidFill>
                  <a:srgbClr val="008000"/>
                </a:solidFill>
              </a:rPr>
              <a:t>mới</a:t>
            </a:r>
            <a:r>
              <a:rPr lang="en-US" sz="2400" b="1" dirty="0">
                <a:solidFill>
                  <a:srgbClr val="008000"/>
                </a:solidFill>
              </a:rPr>
              <a:t> </a:t>
            </a:r>
            <a:r>
              <a:rPr lang="en-US" sz="2400" b="1" dirty="0" err="1">
                <a:solidFill>
                  <a:srgbClr val="008000"/>
                </a:solidFill>
              </a:rPr>
              <a:t>ngủ</a:t>
            </a:r>
            <a:r>
              <a:rPr lang="en-US" sz="2400" b="1" dirty="0">
                <a:solidFill>
                  <a:srgbClr val="008000"/>
                </a:solidFill>
              </a:rPr>
              <a:t>, </a:t>
            </a:r>
            <a:r>
              <a:rPr lang="en-US" sz="2400" b="1" dirty="0" err="1">
                <a:solidFill>
                  <a:srgbClr val="008000"/>
                </a:solidFill>
              </a:rPr>
              <a:t>chưa</a:t>
            </a:r>
            <a:r>
              <a:rPr lang="en-US" sz="2400" b="1" dirty="0">
                <a:solidFill>
                  <a:srgbClr val="008000"/>
                </a:solidFill>
              </a:rPr>
              <a:t> </a:t>
            </a:r>
            <a:r>
              <a:rPr lang="en-US" sz="2400" b="1" dirty="0" err="1">
                <a:solidFill>
                  <a:srgbClr val="008000"/>
                </a:solidFill>
              </a:rPr>
              <a:t>ngủ</a:t>
            </a:r>
            <a:r>
              <a:rPr lang="en-US" sz="2400" b="1" dirty="0">
                <a:solidFill>
                  <a:srgbClr val="008000"/>
                </a:solidFill>
              </a:rPr>
              <a:t> say.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400" b="1" dirty="0">
                <a:solidFill>
                  <a:srgbClr val="FF0000"/>
                </a:solidFill>
              </a:rPr>
              <a:t>Lim dim: </a:t>
            </a:r>
            <a:r>
              <a:rPr lang="en-US" sz="2400" b="1" dirty="0">
                <a:solidFill>
                  <a:srgbClr val="008000"/>
                </a:solidFill>
              </a:rPr>
              <a:t>(</a:t>
            </a:r>
            <a:r>
              <a:rPr lang="en-US" sz="2400" b="1" dirty="0" err="1">
                <a:solidFill>
                  <a:srgbClr val="008000"/>
                </a:solidFill>
              </a:rPr>
              <a:t>mắt</a:t>
            </a:r>
            <a:r>
              <a:rPr lang="en-US" sz="2400" b="1" dirty="0">
                <a:solidFill>
                  <a:srgbClr val="008000"/>
                </a:solidFill>
              </a:rPr>
              <a:t>) </a:t>
            </a:r>
            <a:r>
              <a:rPr lang="en-US" sz="2400" b="1" dirty="0" err="1">
                <a:solidFill>
                  <a:srgbClr val="008000"/>
                </a:solidFill>
              </a:rPr>
              <a:t>nhắm</a:t>
            </a:r>
            <a:r>
              <a:rPr lang="en-US" sz="2400" b="1" dirty="0">
                <a:solidFill>
                  <a:srgbClr val="008000"/>
                </a:solidFill>
              </a:rPr>
              <a:t> </a:t>
            </a:r>
            <a:r>
              <a:rPr lang="en-US" sz="2400" b="1" dirty="0" err="1">
                <a:solidFill>
                  <a:srgbClr val="008000"/>
                </a:solidFill>
              </a:rPr>
              <a:t>chưa</a:t>
            </a:r>
            <a:r>
              <a:rPr lang="en-US" sz="2400" b="1" dirty="0">
                <a:solidFill>
                  <a:srgbClr val="008000"/>
                </a:solidFill>
              </a:rPr>
              <a:t> </a:t>
            </a:r>
            <a:r>
              <a:rPr lang="en-US" sz="2400" b="1" dirty="0" err="1">
                <a:solidFill>
                  <a:srgbClr val="008000"/>
                </a:solidFill>
              </a:rPr>
              <a:t>khít</a:t>
            </a:r>
            <a:r>
              <a:rPr lang="en-US" sz="2400" b="1" dirty="0">
                <a:solidFill>
                  <a:srgbClr val="008000"/>
                </a:solidFill>
              </a:rPr>
              <a:t>, </a:t>
            </a:r>
            <a:r>
              <a:rPr lang="en-US" sz="2400" b="1" dirty="0" err="1">
                <a:solidFill>
                  <a:srgbClr val="008000"/>
                </a:solidFill>
              </a:rPr>
              <a:t>còn</a:t>
            </a:r>
            <a:r>
              <a:rPr lang="en-US" sz="2400" b="1" dirty="0">
                <a:solidFill>
                  <a:srgbClr val="008000"/>
                </a:solidFill>
              </a:rPr>
              <a:t> </a:t>
            </a:r>
            <a:r>
              <a:rPr lang="en-US" sz="2400" b="1" dirty="0" err="1">
                <a:solidFill>
                  <a:srgbClr val="008000"/>
                </a:solidFill>
              </a:rPr>
              <a:t>hơi</a:t>
            </a:r>
            <a:r>
              <a:rPr lang="en-US" sz="2400" b="1" dirty="0">
                <a:solidFill>
                  <a:srgbClr val="008000"/>
                </a:solidFill>
              </a:rPr>
              <a:t> </a:t>
            </a:r>
            <a:r>
              <a:rPr lang="en-US" sz="2400" b="1" dirty="0" err="1">
                <a:solidFill>
                  <a:srgbClr val="008000"/>
                </a:solidFill>
              </a:rPr>
              <a:t>hé</a:t>
            </a:r>
            <a:r>
              <a:rPr lang="en-US" sz="2400" b="1" dirty="0">
                <a:solidFill>
                  <a:srgbClr val="008000"/>
                </a:solidFill>
              </a:rPr>
              <a:t> </a:t>
            </a:r>
            <a:r>
              <a:rPr lang="en-US" sz="2400" b="1" dirty="0" err="1">
                <a:solidFill>
                  <a:srgbClr val="008000"/>
                </a:solidFill>
              </a:rPr>
              <a:t>mở</a:t>
            </a:r>
            <a:r>
              <a:rPr lang="en-US" sz="2400" b="1" dirty="0">
                <a:solidFill>
                  <a:srgbClr val="008000"/>
                </a:solidFill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508000" y="-2646"/>
            <a:ext cx="9144000" cy="461665"/>
          </a:xfrm>
          <a:prstGeom prst="rect">
            <a:avLst/>
          </a:prstGeom>
          <a:solidFill>
            <a:srgbClr val="0066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rgbClr val="FFFF00"/>
                </a:solidFill>
              </a:rPr>
              <a:t>GIẢI NGHĨA TỪ KHÓ</a:t>
            </a:r>
            <a:endParaRPr lang="en-US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88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508000" y="-3917"/>
            <a:ext cx="9144000" cy="461665"/>
            <a:chOff x="0" y="-3917"/>
            <a:chExt cx="9144000" cy="461665"/>
          </a:xfrm>
        </p:grpSpPr>
        <p:sp>
          <p:nvSpPr>
            <p:cNvPr id="12" name="Rounded Rectangle 11"/>
            <p:cNvSpPr/>
            <p:nvPr/>
          </p:nvSpPr>
          <p:spPr>
            <a:xfrm>
              <a:off x="0" y="0"/>
              <a:ext cx="9144000" cy="457200"/>
            </a:xfrm>
            <a:prstGeom prst="roundRect">
              <a:avLst/>
            </a:prstGeom>
            <a:solidFill>
              <a:srgbClr val="00B05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n>
                    <a:solidFill>
                      <a:schemeClr val="accent1">
                        <a:lumMod val="75000"/>
                      </a:schemeClr>
                    </a:solidFill>
                  </a:ln>
                  <a:solidFill>
                    <a:schemeClr val="bg1"/>
                  </a:solidFill>
                </a:rPr>
                <a:t>LUYỆN ĐỌC NHÓM 4</a:t>
              </a:r>
              <a:endParaRPr lang="vi-VN" sz="2400" b="1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1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0" y="-3917"/>
              <a:ext cx="914400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552450" y="457200"/>
            <a:ext cx="90551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</a:rPr>
              <a:t>Bài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đọc</a:t>
            </a:r>
            <a:r>
              <a:rPr lang="en-US" sz="2000" b="1" dirty="0">
                <a:solidFill>
                  <a:srgbClr val="FF0000"/>
                </a:solidFill>
              </a:rPr>
              <a:t> 3: </a:t>
            </a:r>
            <a:r>
              <a:rPr lang="en-US" sz="2000" b="1" dirty="0" err="1">
                <a:solidFill>
                  <a:srgbClr val="FF0000"/>
                </a:solidFill>
              </a:rPr>
              <a:t>Quạt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cho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bà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ngủ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44" t="20945" r="2594" b="38833"/>
          <a:stretch/>
        </p:blipFill>
        <p:spPr>
          <a:xfrm>
            <a:off x="5175250" y="914401"/>
            <a:ext cx="3390901" cy="229870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473700" y="3867548"/>
            <a:ext cx="34417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t"/>
            <a:r>
              <a:rPr lang="vi-VN" sz="2000" b="1" dirty="0">
                <a:solidFill>
                  <a:srgbClr val="008000"/>
                </a:solidFill>
              </a:rPr>
              <a:t>Hoa cam hoa khế</a:t>
            </a:r>
          </a:p>
          <a:p>
            <a:pPr algn="just" fontAlgn="t"/>
            <a:r>
              <a:rPr lang="vi-VN" sz="2000" b="1" dirty="0">
                <a:solidFill>
                  <a:srgbClr val="008000"/>
                </a:solidFill>
              </a:rPr>
              <a:t>Chín lặng trong vườn</a:t>
            </a:r>
          </a:p>
          <a:p>
            <a:pPr algn="just" fontAlgn="t"/>
            <a:r>
              <a:rPr lang="vi-VN" sz="2000" b="1" dirty="0">
                <a:solidFill>
                  <a:srgbClr val="008000"/>
                </a:solidFill>
              </a:rPr>
              <a:t>Bà mơ tay cháu</a:t>
            </a:r>
          </a:p>
          <a:p>
            <a:pPr algn="just" fontAlgn="t"/>
            <a:r>
              <a:rPr lang="vi-VN" sz="2000" b="1" dirty="0">
                <a:solidFill>
                  <a:srgbClr val="008000"/>
                </a:solidFill>
              </a:rPr>
              <a:t>Quạt đầy hương thơm. </a:t>
            </a:r>
          </a:p>
          <a:p>
            <a:pPr algn="r" fontAlgn="t"/>
            <a:r>
              <a:rPr lang="vi-VN" sz="1800" b="1" dirty="0"/>
              <a:t>THẠCH QUỲ</a:t>
            </a:r>
          </a:p>
        </p:txBody>
      </p:sp>
      <p:sp>
        <p:nvSpPr>
          <p:cNvPr id="9" name="Rectangle 8"/>
          <p:cNvSpPr/>
          <p:nvPr/>
        </p:nvSpPr>
        <p:spPr>
          <a:xfrm>
            <a:off x="1295400" y="1012500"/>
            <a:ext cx="33655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t"/>
            <a:r>
              <a:rPr lang="vi-VN" sz="2000" b="1" dirty="0">
                <a:solidFill>
                  <a:srgbClr val="008000"/>
                </a:solidFill>
              </a:rPr>
              <a:t>Ơi chích chòe ơi</a:t>
            </a:r>
          </a:p>
          <a:p>
            <a:pPr algn="just" fontAlgn="t"/>
            <a:r>
              <a:rPr lang="vi-VN" sz="2000" b="1" dirty="0">
                <a:solidFill>
                  <a:srgbClr val="008000"/>
                </a:solidFill>
              </a:rPr>
              <a:t>Chim đừng hót nữa!</a:t>
            </a:r>
          </a:p>
          <a:p>
            <a:pPr algn="just" fontAlgn="t"/>
            <a:r>
              <a:rPr lang="vi-VN" sz="2000" b="1" dirty="0">
                <a:solidFill>
                  <a:srgbClr val="008000"/>
                </a:solidFill>
              </a:rPr>
              <a:t>Bà em ốm rồi</a:t>
            </a:r>
          </a:p>
          <a:p>
            <a:pPr algn="just" fontAlgn="t"/>
            <a:r>
              <a:rPr lang="vi-VN" sz="2000" b="1" dirty="0">
                <a:solidFill>
                  <a:srgbClr val="008000"/>
                </a:solidFill>
              </a:rPr>
              <a:t>Lặng cho bà ngủ.</a:t>
            </a:r>
          </a:p>
          <a:p>
            <a:pPr algn="just" fontAlgn="t"/>
            <a:r>
              <a:rPr lang="vi-VN" sz="2000" b="1" dirty="0">
                <a:solidFill>
                  <a:srgbClr val="008000"/>
                </a:solidFill>
              </a:rPr>
              <a:t> </a:t>
            </a:r>
          </a:p>
          <a:p>
            <a:pPr algn="just" fontAlgn="t"/>
            <a:r>
              <a:rPr lang="vi-VN" sz="2000" b="1" dirty="0">
                <a:solidFill>
                  <a:srgbClr val="008000"/>
                </a:solidFill>
              </a:rPr>
              <a:t>Bàn tay bé nhỏ</a:t>
            </a:r>
          </a:p>
          <a:p>
            <a:pPr algn="just" fontAlgn="t"/>
            <a:r>
              <a:rPr lang="vi-VN" sz="2000" b="1" dirty="0">
                <a:solidFill>
                  <a:srgbClr val="008000"/>
                </a:solidFill>
              </a:rPr>
              <a:t>Vẫy quạt thật đều</a:t>
            </a:r>
          </a:p>
          <a:p>
            <a:pPr algn="just" fontAlgn="t"/>
            <a:r>
              <a:rPr lang="vi-VN" sz="2000" b="1" dirty="0">
                <a:solidFill>
                  <a:srgbClr val="008000"/>
                </a:solidFill>
              </a:rPr>
              <a:t>Ngấn nắng thiu thiu</a:t>
            </a:r>
          </a:p>
          <a:p>
            <a:pPr algn="just" fontAlgn="t"/>
            <a:r>
              <a:rPr lang="vi-VN" sz="2000" b="1" dirty="0">
                <a:solidFill>
                  <a:srgbClr val="008000"/>
                </a:solidFill>
              </a:rPr>
              <a:t>Đậu trên tường trắng.</a:t>
            </a:r>
            <a:endParaRPr lang="en-US" sz="2000" b="1" dirty="0">
              <a:solidFill>
                <a:srgbClr val="008000"/>
              </a:solidFill>
            </a:endParaRPr>
          </a:p>
          <a:p>
            <a:pPr algn="just" fontAlgn="t"/>
            <a:endParaRPr lang="en-US" sz="2000" b="1" dirty="0">
              <a:solidFill>
                <a:srgbClr val="008000"/>
              </a:solidFill>
            </a:endParaRPr>
          </a:p>
          <a:p>
            <a:pPr algn="just" fontAlgn="t"/>
            <a:r>
              <a:rPr lang="vi-VN" sz="2000" b="1" dirty="0">
                <a:solidFill>
                  <a:srgbClr val="008000"/>
                </a:solidFill>
              </a:rPr>
              <a:t>Căn nhà đã vắng</a:t>
            </a:r>
          </a:p>
          <a:p>
            <a:pPr algn="just" fontAlgn="t"/>
            <a:r>
              <a:rPr lang="vi-VN" sz="2000" b="1" dirty="0">
                <a:solidFill>
                  <a:srgbClr val="008000"/>
                </a:solidFill>
              </a:rPr>
              <a:t>Cốc chén nằm im</a:t>
            </a:r>
          </a:p>
          <a:p>
            <a:pPr algn="just" fontAlgn="t"/>
            <a:r>
              <a:rPr lang="vi-VN" sz="2000" b="1" dirty="0">
                <a:solidFill>
                  <a:srgbClr val="008000"/>
                </a:solidFill>
              </a:rPr>
              <a:t>Đôi mắt lim dim</a:t>
            </a:r>
          </a:p>
          <a:p>
            <a:pPr algn="just" fontAlgn="t"/>
            <a:r>
              <a:rPr lang="vi-VN" sz="2000" b="1" dirty="0">
                <a:solidFill>
                  <a:srgbClr val="008000"/>
                </a:solidFill>
              </a:rPr>
              <a:t>Ngủ ngon bà nhé!</a:t>
            </a:r>
          </a:p>
        </p:txBody>
      </p:sp>
    </p:spTree>
    <p:extLst>
      <p:ext uri="{BB962C8B-B14F-4D97-AF65-F5344CB8AC3E}">
        <p14:creationId xmlns:p14="http://schemas.microsoft.com/office/powerpoint/2010/main" val="7925553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84"/>
          <a:stretch/>
        </p:blipFill>
        <p:spPr>
          <a:xfrm>
            <a:off x="787401" y="0"/>
            <a:ext cx="8458200" cy="5715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355470" y="2243720"/>
            <a:ext cx="394691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C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ĐỌC HIỂU</a:t>
            </a:r>
          </a:p>
        </p:txBody>
      </p:sp>
    </p:spTree>
    <p:extLst>
      <p:ext uri="{BB962C8B-B14F-4D97-AF65-F5344CB8AC3E}">
        <p14:creationId xmlns:p14="http://schemas.microsoft.com/office/powerpoint/2010/main" val="26738696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rizontal Scroll 2"/>
          <p:cNvSpPr/>
          <p:nvPr/>
        </p:nvSpPr>
        <p:spPr>
          <a:xfrm>
            <a:off x="812800" y="2732603"/>
            <a:ext cx="8534400" cy="18161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008000"/>
                </a:solidFill>
              </a:rPr>
              <a:t>Bạn nhỏ trong bài thơ mong chích chòe đừng hót vì bà bạn nhỏ đang ốm. Chích chòe không hót để cho bà ngủ ngon.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08000" y="-2646"/>
            <a:ext cx="9144000" cy="461665"/>
          </a:xfrm>
          <a:prstGeom prst="rect">
            <a:avLst/>
          </a:prstGeom>
          <a:solidFill>
            <a:srgbClr val="0066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/>
          <a:p>
            <a:pPr algn="ctr"/>
            <a:endParaRPr lang="en-US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921306" y="893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b="1" dirty="0" err="1">
                <a:solidFill>
                  <a:srgbClr val="FFFF00"/>
                </a:solidFill>
              </a:rPr>
              <a:t>Trả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err="1">
                <a:solidFill>
                  <a:srgbClr val="FFFF00"/>
                </a:solidFill>
              </a:rPr>
              <a:t>lời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err="1">
                <a:solidFill>
                  <a:srgbClr val="FFFF00"/>
                </a:solidFill>
              </a:rPr>
              <a:t>câu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err="1">
                <a:solidFill>
                  <a:srgbClr val="FFFF00"/>
                </a:solidFill>
              </a:rPr>
              <a:t>hỏi</a:t>
            </a:r>
            <a:endParaRPr lang="en-US" sz="24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Cloud Callout 1"/>
          <p:cNvSpPr/>
          <p:nvPr/>
        </p:nvSpPr>
        <p:spPr>
          <a:xfrm>
            <a:off x="1701802" y="482170"/>
            <a:ext cx="7226299" cy="1714931"/>
          </a:xfrm>
          <a:prstGeom prst="cloudCallout">
            <a:avLst>
              <a:gd name="adj1" fmla="val 8647"/>
              <a:gd name="adj2" fmla="val 73918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400" b="1" dirty="0"/>
              <a:t>1. Vì sao bạn nhỏ trong bài thơ mong chích chòe đừng hót?</a:t>
            </a:r>
            <a:endParaRPr lang="en-US" sz="24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26" y="5084207"/>
            <a:ext cx="9143245" cy="64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592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rizontal Scroll 2"/>
          <p:cNvSpPr/>
          <p:nvPr/>
        </p:nvSpPr>
        <p:spPr>
          <a:xfrm>
            <a:off x="686910" y="2608560"/>
            <a:ext cx="8879963" cy="2496841"/>
          </a:xfrm>
          <a:prstGeom prst="horizontalScroll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400" b="1" dirty="0">
                <a:solidFill>
                  <a:srgbClr val="008000"/>
                </a:solidFill>
              </a:rPr>
              <a:t>Bạn nhỏ chăm sóc cho bà bằng cách quạt cho bà ngủ. Câu thơ cho em biết là:</a:t>
            </a:r>
          </a:p>
          <a:p>
            <a:pPr algn="ctr"/>
            <a:r>
              <a:rPr lang="vi-VN" sz="2400" b="1" dirty="0">
                <a:solidFill>
                  <a:srgbClr val="008000"/>
                </a:solidFill>
              </a:rPr>
              <a:t>Bàn tay bé nhỏ</a:t>
            </a:r>
          </a:p>
          <a:p>
            <a:pPr algn="ctr"/>
            <a:r>
              <a:rPr lang="vi-VN" sz="2400" b="1" dirty="0">
                <a:solidFill>
                  <a:srgbClr val="008000"/>
                </a:solidFill>
              </a:rPr>
              <a:t>Vẫy quạt thật đều</a:t>
            </a:r>
          </a:p>
        </p:txBody>
      </p:sp>
      <p:sp>
        <p:nvSpPr>
          <p:cNvPr id="10" name="Rectangle 9"/>
          <p:cNvSpPr/>
          <p:nvPr/>
        </p:nvSpPr>
        <p:spPr>
          <a:xfrm>
            <a:off x="508000" y="-2646"/>
            <a:ext cx="9144000" cy="461665"/>
          </a:xfrm>
          <a:prstGeom prst="rect">
            <a:avLst/>
          </a:prstGeom>
          <a:solidFill>
            <a:srgbClr val="0066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/>
          <a:p>
            <a:pPr algn="ctr"/>
            <a:endParaRPr lang="en-US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921306" y="893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b="1" dirty="0" err="1">
                <a:solidFill>
                  <a:srgbClr val="FFFF00"/>
                </a:solidFill>
              </a:rPr>
              <a:t>Trả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err="1">
                <a:solidFill>
                  <a:srgbClr val="FFFF00"/>
                </a:solidFill>
              </a:rPr>
              <a:t>lời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err="1">
                <a:solidFill>
                  <a:srgbClr val="FFFF00"/>
                </a:solidFill>
              </a:rPr>
              <a:t>câu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err="1">
                <a:solidFill>
                  <a:srgbClr val="FFFF00"/>
                </a:solidFill>
              </a:rPr>
              <a:t>hỏi</a:t>
            </a:r>
            <a:r>
              <a:rPr lang="en-US" sz="2400" b="1" dirty="0">
                <a:solidFill>
                  <a:srgbClr val="FFFF00"/>
                </a:solidFill>
              </a:rPr>
              <a:t>.</a:t>
            </a:r>
            <a:endParaRPr lang="en-US" sz="24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78" y="4851400"/>
            <a:ext cx="9143245" cy="863600"/>
          </a:xfrm>
          <a:prstGeom prst="rect">
            <a:avLst/>
          </a:prstGeom>
        </p:spPr>
      </p:pic>
      <p:sp>
        <p:nvSpPr>
          <p:cNvPr id="14" name="Cloud Callout 13"/>
          <p:cNvSpPr/>
          <p:nvPr/>
        </p:nvSpPr>
        <p:spPr>
          <a:xfrm>
            <a:off x="1397000" y="593418"/>
            <a:ext cx="6096306" cy="1705282"/>
          </a:xfrm>
          <a:prstGeom prst="cloudCallout">
            <a:avLst>
              <a:gd name="adj1" fmla="val 35225"/>
              <a:gd name="adj2" fmla="val 77051"/>
            </a:avLst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tx1"/>
                </a:solidFill>
              </a:rPr>
              <a:t>2. Bạn nhỏ làm gì để chăm sóc bà? Câu thơ nào cho em biết điều đó?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796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rizontal Scroll 2"/>
          <p:cNvSpPr/>
          <p:nvPr/>
        </p:nvSpPr>
        <p:spPr>
          <a:xfrm>
            <a:off x="812800" y="2794289"/>
            <a:ext cx="8382000" cy="1864009"/>
          </a:xfrm>
          <a:prstGeom prst="horizontalScroll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400" b="1" dirty="0">
                <a:solidFill>
                  <a:srgbClr val="008000"/>
                </a:solidFill>
              </a:rPr>
              <a:t>Những từ ngữ tả cảnh yên tĩnh trong nhà, ngoài vườn là: "đã vắng", "nằm im</a:t>
            </a:r>
            <a:r>
              <a:rPr lang="en-US" sz="2400" b="1" dirty="0">
                <a:solidFill>
                  <a:srgbClr val="008000"/>
                </a:solidFill>
              </a:rPr>
              <a:t>”, “</a:t>
            </a:r>
            <a:r>
              <a:rPr lang="en-US" sz="2400" b="1">
                <a:solidFill>
                  <a:srgbClr val="008000"/>
                </a:solidFill>
              </a:rPr>
              <a:t>chín</a:t>
            </a:r>
            <a:r>
              <a:rPr lang="en-US" sz="2400" b="1" dirty="0">
                <a:solidFill>
                  <a:srgbClr val="008000"/>
                </a:solidFill>
              </a:rPr>
              <a:t> </a:t>
            </a:r>
            <a:r>
              <a:rPr lang="en-US" sz="2400" b="1" dirty="0" err="1">
                <a:solidFill>
                  <a:srgbClr val="008000"/>
                </a:solidFill>
              </a:rPr>
              <a:t>lặng</a:t>
            </a:r>
            <a:r>
              <a:rPr lang="en-US" sz="2400" b="1" dirty="0">
                <a:solidFill>
                  <a:srgbClr val="008000"/>
                </a:solidFill>
              </a:rPr>
              <a:t>”</a:t>
            </a:r>
            <a:r>
              <a:rPr lang="vi-VN" sz="2400" b="1" dirty="0">
                <a:solidFill>
                  <a:srgbClr val="008000"/>
                </a:solidFill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508000" y="-2646"/>
            <a:ext cx="9144000" cy="461665"/>
          </a:xfrm>
          <a:prstGeom prst="rect">
            <a:avLst/>
          </a:prstGeom>
          <a:solidFill>
            <a:srgbClr val="0066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/>
          <a:p>
            <a:pPr algn="ctr"/>
            <a:endParaRPr lang="en-US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921306" y="893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b="1" dirty="0" err="1">
                <a:solidFill>
                  <a:srgbClr val="FFFF00"/>
                </a:solidFill>
              </a:rPr>
              <a:t>Trả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err="1">
                <a:solidFill>
                  <a:srgbClr val="FFFF00"/>
                </a:solidFill>
              </a:rPr>
              <a:t>lời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err="1">
                <a:solidFill>
                  <a:srgbClr val="FFFF00"/>
                </a:solidFill>
              </a:rPr>
              <a:t>câu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err="1">
                <a:solidFill>
                  <a:srgbClr val="FFFF00"/>
                </a:solidFill>
              </a:rPr>
              <a:t>hỏi</a:t>
            </a:r>
            <a:r>
              <a:rPr lang="en-US" sz="2400" b="1" dirty="0">
                <a:solidFill>
                  <a:srgbClr val="FFFF00"/>
                </a:solidFill>
              </a:rPr>
              <a:t>.</a:t>
            </a:r>
            <a:endParaRPr lang="en-US" sz="24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Cloud Callout 1"/>
          <p:cNvSpPr/>
          <p:nvPr/>
        </p:nvSpPr>
        <p:spPr>
          <a:xfrm>
            <a:off x="1397000" y="650079"/>
            <a:ext cx="7376064" cy="1791195"/>
          </a:xfrm>
          <a:prstGeom prst="cloudCallout">
            <a:avLst>
              <a:gd name="adj1" fmla="val 35225"/>
              <a:gd name="adj2" fmla="val 77051"/>
            </a:avLst>
          </a:prstGeom>
          <a:solidFill>
            <a:srgbClr val="FF33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/>
              <a:t>3. Tìm những từ ngữ tả cảnh yên tĩnh trong nhà, ngoài vườn.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78" y="4700954"/>
            <a:ext cx="9143245" cy="1014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273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rizontal Scroll 2"/>
          <p:cNvSpPr/>
          <p:nvPr/>
        </p:nvSpPr>
        <p:spPr>
          <a:xfrm>
            <a:off x="622300" y="2355362"/>
            <a:ext cx="8944574" cy="3359638"/>
          </a:xfrm>
          <a:prstGeom prst="horizontalScroll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400" b="1" dirty="0">
                <a:solidFill>
                  <a:srgbClr val="008000"/>
                </a:solidFill>
              </a:rPr>
              <a:t>Bà mơ thấy đôi bàn tay chá</a:t>
            </a:r>
            <a:r>
              <a:rPr lang="en-US" sz="2400" b="1" dirty="0">
                <a:solidFill>
                  <a:srgbClr val="008000"/>
                </a:solidFill>
              </a:rPr>
              <a:t>u</a:t>
            </a:r>
            <a:r>
              <a:rPr lang="vi-VN" sz="2400" b="1" dirty="0">
                <a:solidFill>
                  <a:srgbClr val="008000"/>
                </a:solidFill>
              </a:rPr>
              <a:t> quạt tới cơn gió chứa đầy hương thơm những loài hoa quả chín trong vườn.  </a:t>
            </a:r>
          </a:p>
          <a:p>
            <a:pPr algn="just"/>
            <a:r>
              <a:rPr lang="vi-VN" sz="2400" b="1" dirty="0">
                <a:solidFill>
                  <a:srgbClr val="008000"/>
                </a:solidFill>
              </a:rPr>
              <a:t>Để đoán được chúng ta có thể đọc khổ thơ cuối "Hoa cam hoa khế - chín lặng</a:t>
            </a:r>
            <a:r>
              <a:rPr lang="en-US" sz="2400" b="1" dirty="0">
                <a:solidFill>
                  <a:srgbClr val="008000"/>
                </a:solidFill>
              </a:rPr>
              <a:t> </a:t>
            </a:r>
            <a:r>
              <a:rPr lang="en-US" sz="2400" b="1" dirty="0" err="1">
                <a:solidFill>
                  <a:srgbClr val="008000"/>
                </a:solidFill>
              </a:rPr>
              <a:t>trong</a:t>
            </a:r>
            <a:r>
              <a:rPr lang="en-US" sz="2400" b="1" dirty="0">
                <a:solidFill>
                  <a:srgbClr val="008000"/>
                </a:solidFill>
              </a:rPr>
              <a:t> </a:t>
            </a:r>
            <a:r>
              <a:rPr lang="en-US" sz="2400" b="1" dirty="0" err="1">
                <a:solidFill>
                  <a:srgbClr val="008000"/>
                </a:solidFill>
              </a:rPr>
              <a:t>vườn</a:t>
            </a:r>
            <a:r>
              <a:rPr lang="vi-VN" sz="2400" b="1" dirty="0">
                <a:solidFill>
                  <a:srgbClr val="008000"/>
                </a:solidFill>
              </a:rPr>
              <a:t>" nên khi quạt người cháu sẽ quạt tới đầy hương thơm.</a:t>
            </a:r>
          </a:p>
        </p:txBody>
      </p:sp>
      <p:sp>
        <p:nvSpPr>
          <p:cNvPr id="10" name="Rectangle 9"/>
          <p:cNvSpPr/>
          <p:nvPr/>
        </p:nvSpPr>
        <p:spPr>
          <a:xfrm>
            <a:off x="508000" y="-2646"/>
            <a:ext cx="9144000" cy="461665"/>
          </a:xfrm>
          <a:prstGeom prst="rect">
            <a:avLst/>
          </a:prstGeom>
          <a:solidFill>
            <a:srgbClr val="0066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/>
          <a:p>
            <a:pPr algn="ctr"/>
            <a:endParaRPr lang="en-US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921306" y="893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b="1" dirty="0" err="1">
                <a:solidFill>
                  <a:srgbClr val="FFFF00"/>
                </a:solidFill>
              </a:rPr>
              <a:t>Trả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err="1">
                <a:solidFill>
                  <a:srgbClr val="FFFF00"/>
                </a:solidFill>
              </a:rPr>
              <a:t>lời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err="1">
                <a:solidFill>
                  <a:srgbClr val="FFFF00"/>
                </a:solidFill>
              </a:rPr>
              <a:t>câu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err="1">
                <a:solidFill>
                  <a:srgbClr val="FFFF00"/>
                </a:solidFill>
              </a:rPr>
              <a:t>hỏi</a:t>
            </a:r>
            <a:r>
              <a:rPr lang="en-US" sz="2400" b="1" dirty="0">
                <a:solidFill>
                  <a:srgbClr val="FFFF00"/>
                </a:solidFill>
              </a:rPr>
              <a:t>.</a:t>
            </a:r>
            <a:endParaRPr lang="en-US" sz="24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Cloud Callout 1"/>
          <p:cNvSpPr/>
          <p:nvPr/>
        </p:nvSpPr>
        <p:spPr>
          <a:xfrm>
            <a:off x="1397000" y="650080"/>
            <a:ext cx="6705600" cy="1705282"/>
          </a:xfrm>
          <a:prstGeom prst="cloudCallout">
            <a:avLst>
              <a:gd name="adj1" fmla="val 35225"/>
              <a:gd name="adj2" fmla="val 77051"/>
            </a:avLst>
          </a:prstGeom>
          <a:solidFill>
            <a:srgbClr val="00B05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400" b="1" dirty="0"/>
              <a:t>4. Bà mơ thấy gì? Vì sao có thể đoán biết như vậy?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986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508000" y="-3917"/>
            <a:ext cx="9144000" cy="461665"/>
            <a:chOff x="0" y="-3917"/>
            <a:chExt cx="9144000" cy="461665"/>
          </a:xfrm>
        </p:grpSpPr>
        <p:sp>
          <p:nvSpPr>
            <p:cNvPr id="12" name="Rounded Rectangle 11"/>
            <p:cNvSpPr/>
            <p:nvPr/>
          </p:nvSpPr>
          <p:spPr>
            <a:xfrm>
              <a:off x="0" y="0"/>
              <a:ext cx="9144000" cy="457200"/>
            </a:xfrm>
            <a:prstGeom prst="roundRect">
              <a:avLst/>
            </a:prstGeom>
            <a:solidFill>
              <a:srgbClr val="00B05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/>
                <a:t>Học</a:t>
              </a:r>
              <a:r>
                <a:rPr lang="en-US" sz="2400" b="1" dirty="0"/>
                <a:t> </a:t>
              </a:r>
              <a:r>
                <a:rPr lang="en-US" sz="2400" b="1" dirty="0" err="1"/>
                <a:t>thuộc</a:t>
              </a:r>
              <a:r>
                <a:rPr lang="en-US" sz="2400" b="1" dirty="0"/>
                <a:t> </a:t>
              </a:r>
              <a:r>
                <a:rPr lang="en-US" sz="2400" b="1" dirty="0" err="1"/>
                <a:t>lòng</a:t>
              </a:r>
              <a:r>
                <a:rPr lang="en-US" sz="2400" b="1" dirty="0"/>
                <a:t> </a:t>
              </a:r>
              <a:r>
                <a:rPr lang="en-US" sz="2400" b="1" dirty="0" err="1"/>
                <a:t>bài</a:t>
              </a:r>
              <a:r>
                <a:rPr lang="en-US" sz="2400" b="1" dirty="0"/>
                <a:t> </a:t>
              </a:r>
              <a:r>
                <a:rPr lang="en-US" sz="2400" b="1" dirty="0" err="1"/>
                <a:t>thơ</a:t>
              </a:r>
              <a:endParaRPr lang="en-US" sz="2400" b="1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0" y="-3917"/>
              <a:ext cx="914400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552450" y="457200"/>
            <a:ext cx="90551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</a:rPr>
              <a:t>Bài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đọc</a:t>
            </a:r>
            <a:r>
              <a:rPr lang="en-US" sz="2000" b="1" dirty="0">
                <a:solidFill>
                  <a:srgbClr val="FF0000"/>
                </a:solidFill>
              </a:rPr>
              <a:t> 3: </a:t>
            </a:r>
            <a:r>
              <a:rPr lang="en-US" sz="2000" b="1" dirty="0" err="1">
                <a:solidFill>
                  <a:srgbClr val="FF0000"/>
                </a:solidFill>
              </a:rPr>
              <a:t>Quạt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cho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bà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ngủ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44" t="20945" r="2594" b="38833"/>
          <a:stretch/>
        </p:blipFill>
        <p:spPr>
          <a:xfrm>
            <a:off x="5175250" y="914401"/>
            <a:ext cx="3390901" cy="229870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473700" y="3867548"/>
            <a:ext cx="34417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t"/>
            <a:r>
              <a:rPr lang="vi-VN" sz="2000" b="1" dirty="0">
                <a:solidFill>
                  <a:srgbClr val="008000"/>
                </a:solidFill>
              </a:rPr>
              <a:t>Hoa cam hoa khế</a:t>
            </a:r>
          </a:p>
          <a:p>
            <a:pPr algn="just" fontAlgn="t"/>
            <a:r>
              <a:rPr lang="vi-VN" sz="2000" b="1" dirty="0">
                <a:solidFill>
                  <a:srgbClr val="008000"/>
                </a:solidFill>
              </a:rPr>
              <a:t>Chín lặng trong vườn</a:t>
            </a:r>
          </a:p>
          <a:p>
            <a:pPr algn="just" fontAlgn="t"/>
            <a:r>
              <a:rPr lang="vi-VN" sz="2000" b="1" dirty="0">
                <a:solidFill>
                  <a:srgbClr val="008000"/>
                </a:solidFill>
              </a:rPr>
              <a:t>Bà mơ tay cháu</a:t>
            </a:r>
          </a:p>
          <a:p>
            <a:pPr algn="just" fontAlgn="t"/>
            <a:r>
              <a:rPr lang="vi-VN" sz="2000" b="1" dirty="0">
                <a:solidFill>
                  <a:srgbClr val="008000"/>
                </a:solidFill>
              </a:rPr>
              <a:t>Quạt đầy hương thơm. </a:t>
            </a:r>
          </a:p>
          <a:p>
            <a:pPr algn="r" fontAlgn="t"/>
            <a:r>
              <a:rPr lang="vi-VN" sz="1800" b="1" dirty="0"/>
              <a:t>THẠCH QUỲ</a:t>
            </a:r>
          </a:p>
        </p:txBody>
      </p:sp>
      <p:sp>
        <p:nvSpPr>
          <p:cNvPr id="9" name="Rectangle 8"/>
          <p:cNvSpPr/>
          <p:nvPr/>
        </p:nvSpPr>
        <p:spPr>
          <a:xfrm>
            <a:off x="1295400" y="1012500"/>
            <a:ext cx="33655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t"/>
            <a:r>
              <a:rPr lang="vi-VN" sz="2000" b="1" dirty="0">
                <a:solidFill>
                  <a:srgbClr val="008000"/>
                </a:solidFill>
              </a:rPr>
              <a:t>Ơi chích chòe ơi</a:t>
            </a:r>
          </a:p>
          <a:p>
            <a:pPr algn="just" fontAlgn="t"/>
            <a:r>
              <a:rPr lang="vi-VN" sz="2000" b="1" dirty="0">
                <a:solidFill>
                  <a:srgbClr val="008000"/>
                </a:solidFill>
              </a:rPr>
              <a:t>Chim đừng hót nữa!</a:t>
            </a:r>
          </a:p>
          <a:p>
            <a:pPr algn="just" fontAlgn="t"/>
            <a:r>
              <a:rPr lang="vi-VN" sz="2000" b="1" dirty="0">
                <a:solidFill>
                  <a:srgbClr val="008000"/>
                </a:solidFill>
              </a:rPr>
              <a:t>Bà em ốm rồi</a:t>
            </a:r>
          </a:p>
          <a:p>
            <a:pPr algn="just" fontAlgn="t"/>
            <a:r>
              <a:rPr lang="vi-VN" sz="2000" b="1" dirty="0">
                <a:solidFill>
                  <a:srgbClr val="008000"/>
                </a:solidFill>
              </a:rPr>
              <a:t>Lặng cho bà ngủ.</a:t>
            </a:r>
          </a:p>
          <a:p>
            <a:pPr algn="just" fontAlgn="t"/>
            <a:r>
              <a:rPr lang="vi-VN" sz="2000" b="1" dirty="0">
                <a:solidFill>
                  <a:srgbClr val="008000"/>
                </a:solidFill>
              </a:rPr>
              <a:t> </a:t>
            </a:r>
          </a:p>
          <a:p>
            <a:pPr algn="just" fontAlgn="t"/>
            <a:r>
              <a:rPr lang="vi-VN" sz="2000" b="1" dirty="0">
                <a:solidFill>
                  <a:srgbClr val="008000"/>
                </a:solidFill>
              </a:rPr>
              <a:t>Bàn tay bé nhỏ</a:t>
            </a:r>
          </a:p>
          <a:p>
            <a:pPr algn="just" fontAlgn="t"/>
            <a:r>
              <a:rPr lang="vi-VN" sz="2000" b="1" dirty="0">
                <a:solidFill>
                  <a:srgbClr val="008000"/>
                </a:solidFill>
              </a:rPr>
              <a:t>Vẫy quạt thật đều</a:t>
            </a:r>
          </a:p>
          <a:p>
            <a:pPr algn="just" fontAlgn="t"/>
            <a:r>
              <a:rPr lang="vi-VN" sz="2000" b="1" dirty="0">
                <a:solidFill>
                  <a:srgbClr val="008000"/>
                </a:solidFill>
              </a:rPr>
              <a:t>Ngấn nắng thiu thiu</a:t>
            </a:r>
          </a:p>
          <a:p>
            <a:pPr algn="just" fontAlgn="t"/>
            <a:r>
              <a:rPr lang="vi-VN" sz="2000" b="1" dirty="0">
                <a:solidFill>
                  <a:srgbClr val="008000"/>
                </a:solidFill>
              </a:rPr>
              <a:t>Đậu trên tường trắng.</a:t>
            </a:r>
            <a:endParaRPr lang="en-US" sz="2000" b="1" dirty="0">
              <a:solidFill>
                <a:srgbClr val="008000"/>
              </a:solidFill>
            </a:endParaRPr>
          </a:p>
          <a:p>
            <a:pPr algn="just" fontAlgn="t"/>
            <a:endParaRPr lang="en-US" sz="2000" b="1" dirty="0">
              <a:solidFill>
                <a:srgbClr val="008000"/>
              </a:solidFill>
            </a:endParaRPr>
          </a:p>
          <a:p>
            <a:pPr algn="just" fontAlgn="t"/>
            <a:r>
              <a:rPr lang="vi-VN" sz="2000" b="1" dirty="0">
                <a:solidFill>
                  <a:srgbClr val="008000"/>
                </a:solidFill>
              </a:rPr>
              <a:t>Căn nhà đã vắng</a:t>
            </a:r>
          </a:p>
          <a:p>
            <a:pPr algn="just" fontAlgn="t"/>
            <a:r>
              <a:rPr lang="vi-VN" sz="2000" b="1" dirty="0">
                <a:solidFill>
                  <a:srgbClr val="008000"/>
                </a:solidFill>
              </a:rPr>
              <a:t>Cốc chén nằm im</a:t>
            </a:r>
          </a:p>
          <a:p>
            <a:pPr algn="just" fontAlgn="t"/>
            <a:r>
              <a:rPr lang="vi-VN" sz="2000" b="1" dirty="0">
                <a:solidFill>
                  <a:srgbClr val="008000"/>
                </a:solidFill>
              </a:rPr>
              <a:t>Đôi mắt lim dim</a:t>
            </a:r>
          </a:p>
          <a:p>
            <a:pPr algn="just" fontAlgn="t"/>
            <a:r>
              <a:rPr lang="vi-VN" sz="2000" b="1" dirty="0">
                <a:solidFill>
                  <a:srgbClr val="008000"/>
                </a:solidFill>
              </a:rPr>
              <a:t>Ngủ ngon bà nhé!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2C94745-AA2E-3CA7-44B9-88735A30A530}"/>
              </a:ext>
            </a:extLst>
          </p:cNvPr>
          <p:cNvGrpSpPr/>
          <p:nvPr/>
        </p:nvGrpSpPr>
        <p:grpSpPr>
          <a:xfrm>
            <a:off x="1716657" y="1012500"/>
            <a:ext cx="1999351" cy="1308871"/>
            <a:chOff x="1716657" y="1012500"/>
            <a:chExt cx="1999351" cy="130887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ECF9E12-9D2C-FCD9-47A9-3C03E4DB5D78}"/>
                </a:ext>
              </a:extLst>
            </p:cNvPr>
            <p:cNvSpPr/>
            <p:nvPr/>
          </p:nvSpPr>
          <p:spPr>
            <a:xfrm>
              <a:off x="1716657" y="1012500"/>
              <a:ext cx="1354347" cy="3364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0330337-E3EE-71EE-D17B-E6EEBD849EBA}"/>
                </a:ext>
              </a:extLst>
            </p:cNvPr>
            <p:cNvSpPr/>
            <p:nvPr/>
          </p:nvSpPr>
          <p:spPr>
            <a:xfrm>
              <a:off x="2091607" y="1314510"/>
              <a:ext cx="1151925" cy="3364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4842CA2-0260-A367-50CD-8340792F7B06}"/>
                </a:ext>
              </a:extLst>
            </p:cNvPr>
            <p:cNvSpPr/>
            <p:nvPr/>
          </p:nvSpPr>
          <p:spPr>
            <a:xfrm>
              <a:off x="2224328" y="1616520"/>
              <a:ext cx="1151925" cy="3364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300EEF0-3BF3-2182-BE9B-04F2D6E5829E}"/>
                </a:ext>
              </a:extLst>
            </p:cNvPr>
            <p:cNvSpPr/>
            <p:nvPr/>
          </p:nvSpPr>
          <p:spPr>
            <a:xfrm>
              <a:off x="2564083" y="1984940"/>
              <a:ext cx="1151925" cy="3364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2C1F38C-4333-2CD2-FC29-2465848A49D8}"/>
              </a:ext>
            </a:extLst>
          </p:cNvPr>
          <p:cNvGrpSpPr/>
          <p:nvPr/>
        </p:nvGrpSpPr>
        <p:grpSpPr>
          <a:xfrm>
            <a:off x="2376577" y="2575877"/>
            <a:ext cx="1677838" cy="1259912"/>
            <a:chOff x="1716657" y="1012500"/>
            <a:chExt cx="1677838" cy="125991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08635C9-37EB-E3C4-7B63-1E212AF2E12E}"/>
                </a:ext>
              </a:extLst>
            </p:cNvPr>
            <p:cNvSpPr/>
            <p:nvPr/>
          </p:nvSpPr>
          <p:spPr>
            <a:xfrm>
              <a:off x="1716657" y="1012500"/>
              <a:ext cx="1354347" cy="3364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FFFDDDD-702C-2322-D542-0E7F542A815B}"/>
                </a:ext>
              </a:extLst>
            </p:cNvPr>
            <p:cNvSpPr/>
            <p:nvPr/>
          </p:nvSpPr>
          <p:spPr>
            <a:xfrm>
              <a:off x="1835121" y="1330504"/>
              <a:ext cx="1151925" cy="3364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31D9B3B-2E4D-7D33-105C-1E819B81BA0E}"/>
                </a:ext>
              </a:extLst>
            </p:cNvPr>
            <p:cNvSpPr/>
            <p:nvPr/>
          </p:nvSpPr>
          <p:spPr>
            <a:xfrm>
              <a:off x="2092296" y="1624850"/>
              <a:ext cx="1151925" cy="3364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015CF2D-CE4C-880B-E162-2FE8D69D8400}"/>
                </a:ext>
              </a:extLst>
            </p:cNvPr>
            <p:cNvSpPr/>
            <p:nvPr/>
          </p:nvSpPr>
          <p:spPr>
            <a:xfrm>
              <a:off x="1817867" y="1935981"/>
              <a:ext cx="1576628" cy="3364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8E16DF8-05D5-F8E2-D1A0-DDC962CEB447}"/>
              </a:ext>
            </a:extLst>
          </p:cNvPr>
          <p:cNvGrpSpPr/>
          <p:nvPr/>
        </p:nvGrpSpPr>
        <p:grpSpPr>
          <a:xfrm>
            <a:off x="2367950" y="4072544"/>
            <a:ext cx="1798639" cy="1224700"/>
            <a:chOff x="1638000" y="1012500"/>
            <a:chExt cx="1798639" cy="12247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7DE76C6-5AF1-9CB7-5D3D-D56D43B2C026}"/>
                </a:ext>
              </a:extLst>
            </p:cNvPr>
            <p:cNvSpPr/>
            <p:nvPr/>
          </p:nvSpPr>
          <p:spPr>
            <a:xfrm>
              <a:off x="1716657" y="1012500"/>
              <a:ext cx="1354347" cy="3364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FEB575D-69F8-9B22-9968-6CE89A2D3713}"/>
                </a:ext>
              </a:extLst>
            </p:cNvPr>
            <p:cNvSpPr/>
            <p:nvPr/>
          </p:nvSpPr>
          <p:spPr>
            <a:xfrm>
              <a:off x="1835121" y="1330504"/>
              <a:ext cx="1151925" cy="3364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F5D4D49-7F14-53A3-A9E8-C789CDE294AA}"/>
                </a:ext>
              </a:extLst>
            </p:cNvPr>
            <p:cNvSpPr/>
            <p:nvPr/>
          </p:nvSpPr>
          <p:spPr>
            <a:xfrm>
              <a:off x="1638000" y="1624850"/>
              <a:ext cx="1151925" cy="3364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9ADD417-E38A-27FC-6CE8-995C492AC3DC}"/>
                </a:ext>
              </a:extLst>
            </p:cNvPr>
            <p:cNvSpPr/>
            <p:nvPr/>
          </p:nvSpPr>
          <p:spPr>
            <a:xfrm>
              <a:off x="1860011" y="1900769"/>
              <a:ext cx="1576628" cy="3364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355175F-4F21-373A-C902-DC9CA8B5D5CA}"/>
              </a:ext>
            </a:extLst>
          </p:cNvPr>
          <p:cNvGrpSpPr/>
          <p:nvPr/>
        </p:nvGrpSpPr>
        <p:grpSpPr>
          <a:xfrm>
            <a:off x="6415477" y="3872800"/>
            <a:ext cx="2001059" cy="1272037"/>
            <a:chOff x="1435580" y="1012500"/>
            <a:chExt cx="2001059" cy="1272037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AE5A24E-5A5D-5997-7874-AF10D587D628}"/>
                </a:ext>
              </a:extLst>
            </p:cNvPr>
            <p:cNvSpPr/>
            <p:nvPr/>
          </p:nvSpPr>
          <p:spPr>
            <a:xfrm>
              <a:off x="1716657" y="1012500"/>
              <a:ext cx="1354347" cy="3364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A572B0F-A629-D974-A8F8-7F59C86E3DFC}"/>
                </a:ext>
              </a:extLst>
            </p:cNvPr>
            <p:cNvSpPr/>
            <p:nvPr/>
          </p:nvSpPr>
          <p:spPr>
            <a:xfrm>
              <a:off x="1809243" y="1330504"/>
              <a:ext cx="1474966" cy="3364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D9D989E-B5FF-D222-6E4F-750FD91E71F8}"/>
                </a:ext>
              </a:extLst>
            </p:cNvPr>
            <p:cNvSpPr/>
            <p:nvPr/>
          </p:nvSpPr>
          <p:spPr>
            <a:xfrm>
              <a:off x="1435580" y="1624850"/>
              <a:ext cx="1354346" cy="3364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EABC137D-CFF9-4791-13A5-1CE2657DB078}"/>
                </a:ext>
              </a:extLst>
            </p:cNvPr>
            <p:cNvSpPr/>
            <p:nvPr/>
          </p:nvSpPr>
          <p:spPr>
            <a:xfrm>
              <a:off x="1716657" y="1900769"/>
              <a:ext cx="1719982" cy="3837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20338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0"/>
            <a:ext cx="9144001" cy="570989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44342" y="1316619"/>
            <a:ext cx="359585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NỘI DUNG BÀI HỌC</a:t>
            </a:r>
          </a:p>
        </p:txBody>
      </p:sp>
      <p:sp>
        <p:nvSpPr>
          <p:cNvPr id="6" name="Rectangle 5"/>
          <p:cNvSpPr/>
          <p:nvPr/>
        </p:nvSpPr>
        <p:spPr>
          <a:xfrm>
            <a:off x="2423609" y="1789572"/>
            <a:ext cx="5526911" cy="1131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i="1" dirty="0" err="1"/>
              <a:t>Tình</a:t>
            </a:r>
            <a:r>
              <a:rPr lang="en-US" sz="2400" b="1" i="1" dirty="0"/>
              <a:t> </a:t>
            </a:r>
            <a:r>
              <a:rPr lang="en-US" sz="2400" b="1" i="1" dirty="0" err="1"/>
              <a:t>cảm</a:t>
            </a:r>
            <a:r>
              <a:rPr lang="en-US" sz="2400" b="1" i="1" dirty="0"/>
              <a:t> </a:t>
            </a:r>
            <a:r>
              <a:rPr lang="en-US" sz="2400" b="1" i="1" dirty="0" err="1"/>
              <a:t>yêu</a:t>
            </a:r>
            <a:r>
              <a:rPr lang="en-US" sz="2400" b="1" i="1" dirty="0"/>
              <a:t> </a:t>
            </a:r>
            <a:r>
              <a:rPr lang="en-US" sz="2400" b="1" i="1" dirty="0" err="1"/>
              <a:t>thương</a:t>
            </a:r>
            <a:r>
              <a:rPr lang="en-US" sz="2400" b="1" i="1" dirty="0"/>
              <a:t>, </a:t>
            </a:r>
            <a:r>
              <a:rPr lang="en-US" sz="2400" b="1" i="1" dirty="0" err="1"/>
              <a:t>hiếu</a:t>
            </a:r>
            <a:r>
              <a:rPr lang="en-US" sz="2400" b="1" i="1" dirty="0"/>
              <a:t> </a:t>
            </a:r>
            <a:r>
              <a:rPr lang="en-US" sz="2400" b="1" i="1" dirty="0" err="1"/>
              <a:t>thảo</a:t>
            </a:r>
            <a:r>
              <a:rPr lang="en-US" sz="2400" b="1" i="1" dirty="0"/>
              <a:t> </a:t>
            </a:r>
            <a:r>
              <a:rPr lang="en-US" sz="2400" b="1" i="1" dirty="0" err="1"/>
              <a:t>của</a:t>
            </a:r>
            <a:r>
              <a:rPr lang="en-US" sz="2400" b="1" i="1" dirty="0"/>
              <a:t> </a:t>
            </a:r>
            <a:r>
              <a:rPr lang="en-US" sz="2400" b="1" i="1" dirty="0" err="1"/>
              <a:t>bạn</a:t>
            </a:r>
            <a:r>
              <a:rPr lang="en-US" sz="2400" b="1" i="1" dirty="0"/>
              <a:t> </a:t>
            </a:r>
            <a:r>
              <a:rPr lang="en-US" sz="2400" b="1" i="1" dirty="0" err="1"/>
              <a:t>nhỏ</a:t>
            </a:r>
            <a:r>
              <a:rPr lang="en-US" sz="2400" b="1" i="1" dirty="0"/>
              <a:t> </a:t>
            </a:r>
            <a:r>
              <a:rPr lang="en-US" sz="2400" b="1" i="1" dirty="0" err="1"/>
              <a:t>đối</a:t>
            </a:r>
            <a:r>
              <a:rPr lang="en-US" sz="2400" b="1" i="1" dirty="0"/>
              <a:t> </a:t>
            </a:r>
            <a:r>
              <a:rPr lang="en-US" sz="2400" b="1" i="1" dirty="0" err="1"/>
              <a:t>với</a:t>
            </a:r>
            <a:r>
              <a:rPr lang="en-US" sz="2400" b="1" i="1" dirty="0"/>
              <a:t> </a:t>
            </a:r>
            <a:r>
              <a:rPr lang="en-US" sz="2400" b="1" i="1" dirty="0" err="1"/>
              <a:t>bà</a:t>
            </a:r>
            <a:r>
              <a:rPr lang="en-US" sz="2400" dirty="0"/>
              <a:t>.</a:t>
            </a:r>
            <a:endParaRPr lang="en-US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423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08000" y="1"/>
            <a:ext cx="9144000" cy="461665"/>
          </a:xfrm>
          <a:prstGeom prst="rect">
            <a:avLst/>
          </a:prstGeom>
          <a:solidFill>
            <a:srgbClr val="7030A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hát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Cháu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yêu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bà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Cháu Yêu Bà ♫ Bài Hát Thiếu Nhi Vui Nhộn Cho Trẻ Mầm Non">
            <a:hlinkClick r:id="" action="ppaction://media"/>
            <a:extLst>
              <a:ext uri="{FF2B5EF4-FFF2-40B4-BE49-F238E27FC236}">
                <a16:creationId xmlns:a16="http://schemas.microsoft.com/office/drawing/2014/main" id="{1F9D4B5E-0934-4DC0-A736-E7B4CD3A72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0" y="461665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177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0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41"/>
          <a:stretch/>
        </p:blipFill>
        <p:spPr>
          <a:xfrm>
            <a:off x="918309" y="0"/>
            <a:ext cx="8241323" cy="5715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84842" y="2654469"/>
            <a:ext cx="454483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2836636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08000" y="690712"/>
            <a:ext cx="910045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200" b="1" dirty="0">
                <a:solidFill>
                  <a:srgbClr val="FF0000"/>
                </a:solidFill>
              </a:rPr>
              <a:t>1. Dựa theo nội dung bài thơ, hãy viết một câu nói về việc bạn nhỏ (hoặc ngấn nắng, cốc chén) đã làm để bà được ngủ ngon.</a:t>
            </a:r>
            <a:endParaRPr lang="en-US" sz="2200" b="1" dirty="0">
              <a:solidFill>
                <a:srgbClr val="FF0000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08000" y="1"/>
            <a:ext cx="9144000" cy="620903"/>
            <a:chOff x="0" y="0"/>
            <a:chExt cx="9144000" cy="620903"/>
          </a:xfrm>
        </p:grpSpPr>
        <p:sp>
          <p:nvSpPr>
            <p:cNvPr id="16" name="Rounded Rectangle 15"/>
            <p:cNvSpPr/>
            <p:nvPr/>
          </p:nvSpPr>
          <p:spPr>
            <a:xfrm>
              <a:off x="0" y="0"/>
              <a:ext cx="9144000" cy="617210"/>
            </a:xfrm>
            <a:prstGeom prst="roundRect">
              <a:avLst/>
            </a:prstGeom>
            <a:solidFill>
              <a:srgbClr val="00B05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030147" y="97683"/>
              <a:ext cx="708370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  <a:latin typeface="HP001 4 hàng" pitchFamily="34" charset="0"/>
                </a:rPr>
                <a:t>Luyện</a:t>
              </a:r>
              <a:r>
                <a:rPr lang="en-US" sz="2800" b="1" dirty="0">
                  <a:solidFill>
                    <a:schemeClr val="bg1"/>
                  </a:solidFill>
                  <a:latin typeface="HP001 4 hàng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HP001 4 hàng" pitchFamily="34" charset="0"/>
                </a:rPr>
                <a:t>tập</a:t>
              </a:r>
              <a:r>
                <a:rPr lang="en-US" sz="2800" b="1" dirty="0">
                  <a:solidFill>
                    <a:schemeClr val="bg1"/>
                  </a:solidFill>
                  <a:latin typeface="HP001 4 hàng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HP001 4 hàng" pitchFamily="34" charset="0"/>
                </a:rPr>
                <a:t>theo</a:t>
              </a:r>
              <a:r>
                <a:rPr lang="en-US" sz="2800" b="1" dirty="0">
                  <a:solidFill>
                    <a:schemeClr val="bg1"/>
                  </a:solidFill>
                  <a:latin typeface="HP001 4 hàng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HP001 4 hàng" pitchFamily="34" charset="0"/>
                </a:rPr>
                <a:t>văn</a:t>
              </a:r>
              <a:r>
                <a:rPr lang="en-US" sz="2800" b="1" dirty="0">
                  <a:solidFill>
                    <a:schemeClr val="bg1"/>
                  </a:solidFill>
                  <a:latin typeface="HP001 4 hàng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HP001 4 hàng" pitchFamily="34" charset="0"/>
                </a:rPr>
                <a:t>bản</a:t>
              </a:r>
              <a:r>
                <a:rPr lang="en-US" sz="2800" b="1" dirty="0">
                  <a:solidFill>
                    <a:schemeClr val="bg1"/>
                  </a:solidFill>
                  <a:latin typeface="HP001 4 hàng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HP001 4 hàng" pitchFamily="34" charset="0"/>
                </a:rPr>
                <a:t>đọc</a:t>
              </a:r>
              <a:r>
                <a:rPr lang="en-US" sz="2800" b="1" dirty="0">
                  <a:solidFill>
                    <a:schemeClr val="bg1"/>
                  </a:solidFill>
                  <a:latin typeface="HP001 4 hàng" pitchFamily="34" charset="0"/>
                </a:rPr>
                <a:t>.</a:t>
              </a:r>
              <a:endParaRPr lang="en-US" sz="2800" dirty="0">
                <a:solidFill>
                  <a:schemeClr val="bg1"/>
                </a:solidFill>
                <a:latin typeface="HP001 4 hàng" pitchFamily="34" charset="0"/>
              </a:endParaRPr>
            </a:p>
          </p:txBody>
        </p:sp>
        <p:pic>
          <p:nvPicPr>
            <p:cNvPr id="18" name="Picture 41" descr="Books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5391" y="45284"/>
              <a:ext cx="1055067" cy="540894"/>
            </a:xfrm>
            <a:prstGeom prst="rect">
              <a:avLst/>
            </a:prstGeom>
            <a:noFill/>
            <a:ln>
              <a:noFill/>
            </a:ln>
            <a:effectLst>
              <a:outerShdw dist="107763" dir="189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FFFF99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36" b="95420" l="5421" r="9476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1" y="-38760"/>
            <a:ext cx="723865" cy="70898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231865" y="1656090"/>
            <a:ext cx="7605167" cy="1379210"/>
            <a:chOff x="838200" y="1706890"/>
            <a:chExt cx="7605167" cy="1379210"/>
          </a:xfrm>
        </p:grpSpPr>
        <p:sp>
          <p:nvSpPr>
            <p:cNvPr id="6" name="Rounded Rectangle 5"/>
            <p:cNvSpPr/>
            <p:nvPr/>
          </p:nvSpPr>
          <p:spPr>
            <a:xfrm>
              <a:off x="838200" y="1706890"/>
              <a:ext cx="7531100" cy="1379210"/>
            </a:xfrm>
            <a:prstGeom prst="roundRect">
              <a:avLst/>
            </a:prstGeom>
            <a:solidFill>
              <a:srgbClr val="002060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Rectangle 1"/>
            <p:cNvSpPr/>
            <p:nvPr/>
          </p:nvSpPr>
          <p:spPr>
            <a:xfrm>
              <a:off x="929302" y="1956088"/>
              <a:ext cx="7514065" cy="5778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400" b="1" dirty="0" err="1">
                  <a:solidFill>
                    <a:srgbClr val="FFFF00"/>
                  </a:solidFill>
                </a:rPr>
                <a:t>Ví</a:t>
              </a:r>
              <a:r>
                <a:rPr lang="en-US" sz="2400" b="1" dirty="0">
                  <a:solidFill>
                    <a:srgbClr val="FFFF00"/>
                  </a:solidFill>
                </a:rPr>
                <a:t> </a:t>
              </a:r>
              <a:r>
                <a:rPr lang="en-US" sz="2400" b="1" dirty="0" err="1">
                  <a:solidFill>
                    <a:srgbClr val="FFFF00"/>
                  </a:solidFill>
                </a:rPr>
                <a:t>dụ</a:t>
              </a:r>
              <a:r>
                <a:rPr lang="vi-VN" sz="2400" b="1" dirty="0">
                  <a:solidFill>
                    <a:srgbClr val="FFFF00"/>
                  </a:solidFill>
                </a:rPr>
                <a:t>: </a:t>
              </a:r>
              <a:r>
                <a:rPr lang="en-US" sz="2400" b="1" dirty="0" err="1">
                  <a:solidFill>
                    <a:schemeClr val="bg1"/>
                  </a:solidFill>
                </a:rPr>
                <a:t>Cốc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chén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nằm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lặng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im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để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cho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bà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ngủ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ngon</a:t>
              </a:r>
              <a:r>
                <a:rPr lang="en-US" sz="2400" b="1" dirty="0">
                  <a:solidFill>
                    <a:schemeClr val="bg1"/>
                  </a:solidFill>
                </a:rPr>
                <a:t>.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78" y="4503420"/>
            <a:ext cx="9143245" cy="1211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943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508000" y="1"/>
            <a:ext cx="9144000" cy="620903"/>
            <a:chOff x="0" y="0"/>
            <a:chExt cx="9144000" cy="620903"/>
          </a:xfrm>
        </p:grpSpPr>
        <p:sp>
          <p:nvSpPr>
            <p:cNvPr id="16" name="Rounded Rectangle 15"/>
            <p:cNvSpPr/>
            <p:nvPr/>
          </p:nvSpPr>
          <p:spPr>
            <a:xfrm>
              <a:off x="0" y="0"/>
              <a:ext cx="9144000" cy="617210"/>
            </a:xfrm>
            <a:prstGeom prst="roundRect">
              <a:avLst/>
            </a:prstGeom>
            <a:solidFill>
              <a:srgbClr val="00B05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030147" y="97683"/>
              <a:ext cx="708370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  <a:latin typeface="HP001 4 hàng" pitchFamily="34" charset="0"/>
                </a:rPr>
                <a:t>Luyện</a:t>
              </a:r>
              <a:r>
                <a:rPr lang="en-US" sz="2800" b="1" dirty="0">
                  <a:solidFill>
                    <a:schemeClr val="bg1"/>
                  </a:solidFill>
                  <a:latin typeface="HP001 4 hàng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HP001 4 hàng" pitchFamily="34" charset="0"/>
                </a:rPr>
                <a:t>tập</a:t>
              </a:r>
              <a:r>
                <a:rPr lang="en-US" sz="2800" b="1" dirty="0">
                  <a:solidFill>
                    <a:schemeClr val="bg1"/>
                  </a:solidFill>
                  <a:latin typeface="HP001 4 hàng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HP001 4 hàng" pitchFamily="34" charset="0"/>
                </a:rPr>
                <a:t>theo</a:t>
              </a:r>
              <a:r>
                <a:rPr lang="en-US" sz="2800" b="1" dirty="0">
                  <a:solidFill>
                    <a:schemeClr val="bg1"/>
                  </a:solidFill>
                  <a:latin typeface="HP001 4 hàng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HP001 4 hàng" pitchFamily="34" charset="0"/>
                </a:rPr>
                <a:t>văn</a:t>
              </a:r>
              <a:r>
                <a:rPr lang="en-US" sz="2800" b="1" dirty="0">
                  <a:solidFill>
                    <a:schemeClr val="bg1"/>
                  </a:solidFill>
                  <a:latin typeface="HP001 4 hàng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HP001 4 hàng" pitchFamily="34" charset="0"/>
                </a:rPr>
                <a:t>bản</a:t>
              </a:r>
              <a:r>
                <a:rPr lang="en-US" sz="2800" b="1" dirty="0">
                  <a:solidFill>
                    <a:schemeClr val="bg1"/>
                  </a:solidFill>
                  <a:latin typeface="HP001 4 hàng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HP001 4 hàng" pitchFamily="34" charset="0"/>
                </a:rPr>
                <a:t>đọc</a:t>
              </a:r>
              <a:r>
                <a:rPr lang="en-US" sz="2800" b="1" dirty="0">
                  <a:solidFill>
                    <a:schemeClr val="bg1"/>
                  </a:solidFill>
                  <a:latin typeface="HP001 4 hàng" pitchFamily="34" charset="0"/>
                </a:rPr>
                <a:t>.</a:t>
              </a:r>
              <a:endParaRPr lang="en-US" sz="2800" dirty="0">
                <a:solidFill>
                  <a:schemeClr val="bg1"/>
                </a:solidFill>
                <a:latin typeface="HP001 4 hàng" pitchFamily="34" charset="0"/>
              </a:endParaRPr>
            </a:p>
          </p:txBody>
        </p:sp>
        <p:pic>
          <p:nvPicPr>
            <p:cNvPr id="18" name="Picture 41" descr="Books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5391" y="45284"/>
              <a:ext cx="1055067" cy="540894"/>
            </a:xfrm>
            <a:prstGeom prst="rect">
              <a:avLst/>
            </a:prstGeom>
            <a:noFill/>
            <a:ln>
              <a:noFill/>
            </a:ln>
            <a:effectLst>
              <a:outerShdw dist="107763" dir="189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FFFF99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36" b="95420" l="5421" r="9476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1" y="-38760"/>
            <a:ext cx="723865" cy="70898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78" y="4503420"/>
            <a:ext cx="9143245" cy="1211580"/>
          </a:xfrm>
          <a:prstGeom prst="rect">
            <a:avLst/>
          </a:prstGeom>
        </p:spPr>
      </p:pic>
      <p:sp>
        <p:nvSpPr>
          <p:cNvPr id="2" name="Cloud 1"/>
          <p:cNvSpPr/>
          <p:nvPr/>
        </p:nvSpPr>
        <p:spPr>
          <a:xfrm>
            <a:off x="1231865" y="1575988"/>
            <a:ext cx="7429500" cy="1624413"/>
          </a:xfrm>
          <a:prstGeom prst="cloud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008000"/>
                </a:solidFill>
              </a:rPr>
              <a:t> </a:t>
            </a:r>
            <a:r>
              <a:rPr lang="en-US" sz="2400" b="1" dirty="0" err="1">
                <a:solidFill>
                  <a:srgbClr val="008000"/>
                </a:solidFill>
              </a:rPr>
              <a:t>Câu</a:t>
            </a:r>
            <a:r>
              <a:rPr lang="en-US" sz="2400" b="1" dirty="0">
                <a:solidFill>
                  <a:srgbClr val="008000"/>
                </a:solidFill>
              </a:rPr>
              <a:t> </a:t>
            </a:r>
            <a:r>
              <a:rPr lang="en-US" sz="2400" b="1" dirty="0" err="1">
                <a:solidFill>
                  <a:srgbClr val="008000"/>
                </a:solidFill>
              </a:rPr>
              <a:t>em</a:t>
            </a:r>
            <a:r>
              <a:rPr lang="en-US" sz="2400" b="1" dirty="0">
                <a:solidFill>
                  <a:srgbClr val="008000"/>
                </a:solidFill>
              </a:rPr>
              <a:t> </a:t>
            </a:r>
            <a:r>
              <a:rPr lang="en-US" sz="2400" b="1" dirty="0" err="1">
                <a:solidFill>
                  <a:srgbClr val="008000"/>
                </a:solidFill>
              </a:rPr>
              <a:t>viết</a:t>
            </a:r>
            <a:r>
              <a:rPr lang="en-US" sz="2400" b="1" dirty="0">
                <a:solidFill>
                  <a:srgbClr val="008000"/>
                </a:solidFill>
              </a:rPr>
              <a:t> </a:t>
            </a:r>
            <a:r>
              <a:rPr lang="en-US" sz="2400" b="1" dirty="0" err="1">
                <a:solidFill>
                  <a:srgbClr val="008000"/>
                </a:solidFill>
              </a:rPr>
              <a:t>thuộc</a:t>
            </a:r>
            <a:r>
              <a:rPr lang="en-US" sz="2400" b="1" dirty="0">
                <a:solidFill>
                  <a:srgbClr val="008000"/>
                </a:solidFill>
              </a:rPr>
              <a:t> </a:t>
            </a:r>
            <a:r>
              <a:rPr lang="en-US" sz="2400" b="1" dirty="0" err="1">
                <a:solidFill>
                  <a:srgbClr val="008000"/>
                </a:solidFill>
              </a:rPr>
              <a:t>mẫu</a:t>
            </a:r>
            <a:r>
              <a:rPr lang="en-US" sz="2400" b="1" dirty="0">
                <a:solidFill>
                  <a:srgbClr val="008000"/>
                </a:solidFill>
              </a:rPr>
              <a:t> </a:t>
            </a:r>
            <a:r>
              <a:rPr lang="en-US" sz="2400" b="1" dirty="0" err="1">
                <a:solidFill>
                  <a:srgbClr val="008000"/>
                </a:solidFill>
              </a:rPr>
              <a:t>câu</a:t>
            </a:r>
            <a:endParaRPr lang="en-US" sz="2400" b="1" dirty="0">
              <a:solidFill>
                <a:srgbClr val="008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008000"/>
                </a:solidFill>
              </a:rPr>
              <a:t>"Ai </a:t>
            </a:r>
            <a:r>
              <a:rPr lang="en-US" sz="2400" b="1" dirty="0" err="1">
                <a:solidFill>
                  <a:srgbClr val="008000"/>
                </a:solidFill>
              </a:rPr>
              <a:t>làm</a:t>
            </a:r>
            <a:r>
              <a:rPr lang="en-US" sz="2400" b="1" dirty="0">
                <a:solidFill>
                  <a:srgbClr val="008000"/>
                </a:solidFill>
              </a:rPr>
              <a:t> </a:t>
            </a:r>
            <a:r>
              <a:rPr lang="en-US" sz="2400" b="1" dirty="0" err="1">
                <a:solidFill>
                  <a:srgbClr val="008000"/>
                </a:solidFill>
              </a:rPr>
              <a:t>gì</a:t>
            </a:r>
            <a:r>
              <a:rPr lang="en-US" sz="2400" b="1" dirty="0">
                <a:solidFill>
                  <a:srgbClr val="008000"/>
                </a:solidFill>
              </a:rPr>
              <a:t>?"</a:t>
            </a:r>
          </a:p>
        </p:txBody>
      </p:sp>
      <p:sp>
        <p:nvSpPr>
          <p:cNvPr id="3" name="Rectangle 2"/>
          <p:cNvSpPr/>
          <p:nvPr/>
        </p:nvSpPr>
        <p:spPr>
          <a:xfrm>
            <a:off x="615933" y="767906"/>
            <a:ext cx="65918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2. Cho </a:t>
            </a:r>
            <a:r>
              <a:rPr lang="en-US" sz="2400" b="1" dirty="0" err="1">
                <a:solidFill>
                  <a:srgbClr val="FF0000"/>
                </a:solidFill>
              </a:rPr>
              <a:t>biết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câu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em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viết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thuộc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mẫu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câu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nào</a:t>
            </a:r>
            <a:r>
              <a:rPr lang="en-US" sz="2400" b="1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04321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08000" y="-2646"/>
            <a:ext cx="9144000" cy="461665"/>
          </a:xfrm>
          <a:prstGeom prst="rect">
            <a:avLst/>
          </a:prstGeom>
          <a:solidFill>
            <a:srgbClr val="0066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/>
          <a:p>
            <a:pPr algn="ctr"/>
            <a:endParaRPr lang="en-US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469484" y="1"/>
            <a:ext cx="56011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FFFF00"/>
                </a:solidFill>
              </a:rPr>
              <a:t>Trao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err="1">
                <a:solidFill>
                  <a:srgbClr val="FFFF00"/>
                </a:solidFill>
              </a:rPr>
              <a:t>đổi</a:t>
            </a:r>
            <a:r>
              <a:rPr lang="en-US" sz="2400" b="1" dirty="0">
                <a:solidFill>
                  <a:srgbClr val="FFFF00"/>
                </a:solidFill>
              </a:rPr>
              <a:t>: </a:t>
            </a:r>
            <a:r>
              <a:rPr lang="en-US" sz="2400" b="1" dirty="0" err="1">
                <a:solidFill>
                  <a:srgbClr val="FFFF00"/>
                </a:solidFill>
              </a:rPr>
              <a:t>Em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err="1">
                <a:solidFill>
                  <a:srgbClr val="FFFF00"/>
                </a:solidFill>
              </a:rPr>
              <a:t>đọc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err="1">
                <a:solidFill>
                  <a:srgbClr val="FFFF00"/>
                </a:solidFill>
              </a:rPr>
              <a:t>sách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err="1">
                <a:solidFill>
                  <a:srgbClr val="FFFF00"/>
                </a:solidFill>
              </a:rPr>
              <a:t>báo</a:t>
            </a:r>
            <a:endParaRPr lang="en-US" sz="24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78" y="4948180"/>
            <a:ext cx="9143245" cy="7668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8758" y="505607"/>
            <a:ext cx="9025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dirty="0">
                <a:solidFill>
                  <a:srgbClr val="FF0000"/>
                </a:solidFill>
              </a:rPr>
              <a:t>2. Trao đổi về nội dung câu chuyện, bài thơ.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2" t="27375" r="9457" b="11405"/>
          <a:stretch/>
        </p:blipFill>
        <p:spPr>
          <a:xfrm>
            <a:off x="622300" y="1011213"/>
            <a:ext cx="8547101" cy="2058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05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7342BE73-E916-4396-BC05-32CF3B4911D4}"/>
              </a:ext>
            </a:extLst>
          </p:cNvPr>
          <p:cNvGrpSpPr/>
          <p:nvPr/>
        </p:nvGrpSpPr>
        <p:grpSpPr>
          <a:xfrm>
            <a:off x="1157260" y="120988"/>
            <a:ext cx="2907792" cy="4922196"/>
            <a:chOff x="649260" y="98954"/>
            <a:chExt cx="2907792" cy="492219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86C04ED-DAE7-434A-8CBF-A957F83B1C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260" y="98954"/>
              <a:ext cx="2907792" cy="4922196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5D54AA8-C6D3-46ED-BC28-075B6061681F}"/>
                </a:ext>
              </a:extLst>
            </p:cNvPr>
            <p:cNvSpPr/>
            <p:nvPr/>
          </p:nvSpPr>
          <p:spPr>
            <a:xfrm>
              <a:off x="994429" y="2722418"/>
              <a:ext cx="1880973" cy="7970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nl-NL" sz="2000" b="1" dirty="0">
                  <a:solidFill>
                    <a:srgbClr val="FF0000"/>
                  </a:solidFill>
                  <a:ea typeface="Times New Roman" panose="02020603050405020304" pitchFamily="18" charset="0"/>
                </a:rPr>
                <a:t>Bài hát nói về điều gì?</a:t>
              </a:r>
              <a:endParaRPr lang="en-US" sz="1800" b="1" dirty="0">
                <a:solidFill>
                  <a:srgbClr val="FF0000"/>
                </a:solidFill>
                <a:ea typeface="Times New Roman" panose="02020603050405020304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CDCB989-2D43-4752-8892-47F42B0403AE}"/>
              </a:ext>
            </a:extLst>
          </p:cNvPr>
          <p:cNvGrpSpPr/>
          <p:nvPr/>
        </p:nvGrpSpPr>
        <p:grpSpPr>
          <a:xfrm>
            <a:off x="6050881" y="190550"/>
            <a:ext cx="3037180" cy="5135595"/>
            <a:chOff x="5542881" y="289702"/>
            <a:chExt cx="3037180" cy="5135595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441DE5E2-0A3D-4E48-94E3-FE3CCA9A044F}"/>
                </a:ext>
              </a:extLst>
            </p:cNvPr>
            <p:cNvGrpSpPr/>
            <p:nvPr/>
          </p:nvGrpSpPr>
          <p:grpSpPr>
            <a:xfrm>
              <a:off x="5542881" y="289702"/>
              <a:ext cx="3037180" cy="5135595"/>
              <a:chOff x="5542881" y="289702"/>
              <a:chExt cx="3037180" cy="5135595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75F13C1F-0767-4510-8BB4-950518C630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42881" y="289702"/>
                <a:ext cx="3037180" cy="5135595"/>
              </a:xfrm>
              <a:prstGeom prst="rect">
                <a:avLst/>
              </a:prstGeom>
            </p:spPr>
          </p:pic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68E2B568-B784-4152-B3BA-C8E94292377B}"/>
                  </a:ext>
                </a:extLst>
              </p:cNvPr>
              <p:cNvSpPr/>
              <p:nvPr/>
            </p:nvSpPr>
            <p:spPr>
              <a:xfrm>
                <a:off x="5542881" y="561860"/>
                <a:ext cx="196907" cy="52079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bg1">
                        <a:lumMod val="9500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4C9DD4D-E7EA-4D4F-97E7-DC7D15AB764C}"/>
                </a:ext>
              </a:extLst>
            </p:cNvPr>
            <p:cNvSpPr/>
            <p:nvPr/>
          </p:nvSpPr>
          <p:spPr>
            <a:xfrm>
              <a:off x="6120606" y="2707270"/>
              <a:ext cx="2153062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nl-NL" sz="2000" b="1" dirty="0">
                  <a:solidFill>
                    <a:srgbClr val="FF0000"/>
                  </a:solidFill>
                  <a:ea typeface="Times New Roman" panose="02020603050405020304" pitchFamily="18" charset="0"/>
                </a:rPr>
                <a:t>Em đã làm gì để thể hiện tình yêu thương đối với ông bà?</a:t>
              </a:r>
              <a:endParaRPr lang="en-US" sz="1800" b="1" dirty="0">
                <a:solidFill>
                  <a:srgbClr val="FF0000"/>
                </a:solidFill>
                <a:ea typeface="Times New Roman" panose="02020603050405020304" pitchFamily="18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89551BED-BA96-45AD-8512-A37E894D51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26" y="5247823"/>
            <a:ext cx="9143245" cy="48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3784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18276" y="588806"/>
            <a:ext cx="7826153" cy="3166765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 ĐỌC 3: QUẠT CHO BÀ NGỦ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44" t="20945" r="2594" b="38833"/>
          <a:stretch/>
        </p:blipFill>
        <p:spPr>
          <a:xfrm>
            <a:off x="2029278" y="1164771"/>
            <a:ext cx="6218465" cy="3507086"/>
          </a:xfrm>
          <a:prstGeom prst="ellipse">
            <a:avLst/>
          </a:prstGeom>
          <a:ln w="63500" cap="rnd">
            <a:solidFill>
              <a:srgbClr val="00B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55571"/>
            <a:ext cx="10160000" cy="1959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758364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04F685C-796F-B264-BA8F-0C4C5F0D4E66}"/>
              </a:ext>
            </a:extLst>
          </p:cNvPr>
          <p:cNvSpPr txBox="1"/>
          <p:nvPr/>
        </p:nvSpPr>
        <p:spPr>
          <a:xfrm>
            <a:off x="129395" y="1045254"/>
            <a:ext cx="990120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000" dirty="0">
                <a:solidFill>
                  <a:srgbClr val="C00000"/>
                </a:solidFill>
                <a:latin typeface="+mj-lt"/>
                <a:ea typeface="Calibri" panose="020F0502020204030204" pitchFamily="34" charset="0"/>
              </a:rPr>
              <a:t>1. </a:t>
            </a:r>
            <a:r>
              <a:rPr lang="en-US" sz="3000" dirty="0" err="1">
                <a:solidFill>
                  <a:srgbClr val="C00000"/>
                </a:solidFill>
                <a:latin typeface="+mj-lt"/>
                <a:ea typeface="Calibri" panose="020F0502020204030204" pitchFamily="34" charset="0"/>
              </a:rPr>
              <a:t>Đọc</a:t>
            </a:r>
            <a:r>
              <a:rPr lang="en-US" sz="3000" dirty="0">
                <a:solidFill>
                  <a:srgbClr val="C00000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+mj-lt"/>
                <a:ea typeface="Calibri" panose="020F0502020204030204" pitchFamily="34" charset="0"/>
              </a:rPr>
              <a:t>thành</a:t>
            </a:r>
            <a:r>
              <a:rPr lang="en-US" sz="3000" dirty="0">
                <a:solidFill>
                  <a:srgbClr val="C00000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+mj-lt"/>
                <a:ea typeface="Calibri" panose="020F0502020204030204" pitchFamily="34" charset="0"/>
              </a:rPr>
              <a:t>tiếng</a:t>
            </a:r>
            <a:r>
              <a:rPr lang="en-US" sz="3000" dirty="0">
                <a:solidFill>
                  <a:srgbClr val="C00000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+mj-lt"/>
                <a:ea typeface="Calibri" panose="020F0502020204030204" pitchFamily="34" charset="0"/>
              </a:rPr>
              <a:t>trôi</a:t>
            </a:r>
            <a:r>
              <a:rPr lang="en-US" sz="3000" dirty="0">
                <a:solidFill>
                  <a:srgbClr val="C00000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+mj-lt"/>
                <a:ea typeface="Calibri" panose="020F0502020204030204" pitchFamily="34" charset="0"/>
              </a:rPr>
              <a:t>chảy</a:t>
            </a:r>
            <a:r>
              <a:rPr lang="en-US" sz="3000" dirty="0">
                <a:solidFill>
                  <a:srgbClr val="C00000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+mj-lt"/>
                <a:ea typeface="Calibri" panose="020F0502020204030204" pitchFamily="34" charset="0"/>
              </a:rPr>
              <a:t>toàn</a:t>
            </a:r>
            <a:r>
              <a:rPr lang="en-US" sz="3000" dirty="0">
                <a:solidFill>
                  <a:srgbClr val="C00000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+mj-lt"/>
                <a:ea typeface="Calibri" panose="020F0502020204030204" pitchFamily="34" charset="0"/>
              </a:rPr>
              <a:t>bài</a:t>
            </a:r>
            <a:r>
              <a:rPr lang="en-US" sz="3000" dirty="0">
                <a:solidFill>
                  <a:srgbClr val="C00000"/>
                </a:solidFill>
                <a:latin typeface="+mj-lt"/>
                <a:ea typeface="Calibri" panose="020F0502020204030204" pitchFamily="34" charset="0"/>
              </a:rPr>
              <a:t>. </a:t>
            </a:r>
            <a:r>
              <a:rPr lang="en-US" sz="3000" dirty="0" err="1">
                <a:solidFill>
                  <a:srgbClr val="C00000"/>
                </a:solidFill>
                <a:latin typeface="+mj-lt"/>
                <a:ea typeface="Calibri" panose="020F0502020204030204" pitchFamily="34" charset="0"/>
              </a:rPr>
              <a:t>Phát</a:t>
            </a:r>
            <a:r>
              <a:rPr lang="en-US" sz="3000" dirty="0">
                <a:solidFill>
                  <a:srgbClr val="C00000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+mj-lt"/>
                <a:ea typeface="Calibri" panose="020F0502020204030204" pitchFamily="34" charset="0"/>
              </a:rPr>
              <a:t>âm</a:t>
            </a:r>
            <a:r>
              <a:rPr lang="en-US" sz="3000" dirty="0">
                <a:solidFill>
                  <a:srgbClr val="C00000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+mj-lt"/>
                <a:ea typeface="Calibri" panose="020F0502020204030204" pitchFamily="34" charset="0"/>
              </a:rPr>
              <a:t>đúng</a:t>
            </a:r>
            <a:r>
              <a:rPr lang="en-US" sz="3000" dirty="0">
                <a:solidFill>
                  <a:srgbClr val="C00000"/>
                </a:solidFill>
                <a:latin typeface="+mj-lt"/>
                <a:ea typeface="Calibri" panose="020F0502020204030204" pitchFamily="34" charset="0"/>
              </a:rPr>
              <a:t>. </a:t>
            </a:r>
            <a:r>
              <a:rPr lang="en-US" sz="3000" dirty="0" err="1">
                <a:solidFill>
                  <a:srgbClr val="C00000"/>
                </a:solidFill>
                <a:latin typeface="+mj-lt"/>
                <a:ea typeface="Calibri" panose="020F0502020204030204" pitchFamily="34" charset="0"/>
              </a:rPr>
              <a:t>Biết</a:t>
            </a:r>
            <a:r>
              <a:rPr lang="en-US" sz="3000" dirty="0">
                <a:solidFill>
                  <a:srgbClr val="C00000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+mj-lt"/>
                <a:ea typeface="Calibri" panose="020F0502020204030204" pitchFamily="34" charset="0"/>
              </a:rPr>
              <a:t>ngắt</a:t>
            </a:r>
            <a:r>
              <a:rPr lang="en-US" sz="3000" dirty="0">
                <a:solidFill>
                  <a:srgbClr val="C00000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+mj-lt"/>
                <a:ea typeface="Calibri" panose="020F0502020204030204" pitchFamily="34" charset="0"/>
              </a:rPr>
              <a:t>nhịp</a:t>
            </a:r>
            <a:r>
              <a:rPr lang="en-US" sz="3000" dirty="0">
                <a:solidFill>
                  <a:srgbClr val="C00000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+mj-lt"/>
                <a:ea typeface="Calibri" panose="020F0502020204030204" pitchFamily="34" charset="0"/>
              </a:rPr>
              <a:t>đúng</a:t>
            </a:r>
            <a:r>
              <a:rPr lang="en-US" sz="3000" dirty="0">
                <a:solidFill>
                  <a:srgbClr val="C00000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+mj-lt"/>
                <a:ea typeface="Calibri" panose="020F0502020204030204" pitchFamily="34" charset="0"/>
              </a:rPr>
              <a:t>giữa</a:t>
            </a:r>
            <a:r>
              <a:rPr lang="en-US" sz="3000" dirty="0">
                <a:solidFill>
                  <a:srgbClr val="C00000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+mj-lt"/>
                <a:ea typeface="Calibri" panose="020F0502020204030204" pitchFamily="34" charset="0"/>
              </a:rPr>
              <a:t>các</a:t>
            </a:r>
            <a:r>
              <a:rPr lang="en-US" sz="3000" dirty="0">
                <a:solidFill>
                  <a:srgbClr val="C00000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+mj-lt"/>
                <a:ea typeface="Calibri" panose="020F0502020204030204" pitchFamily="34" charset="0"/>
              </a:rPr>
              <a:t>dòng</a:t>
            </a:r>
            <a:r>
              <a:rPr lang="en-US" sz="3000" dirty="0">
                <a:solidFill>
                  <a:srgbClr val="C00000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+mj-lt"/>
                <a:ea typeface="Calibri" panose="020F0502020204030204" pitchFamily="34" charset="0"/>
              </a:rPr>
              <a:t>thơ</a:t>
            </a:r>
            <a:r>
              <a:rPr lang="en-US" sz="3000" dirty="0">
                <a:solidFill>
                  <a:srgbClr val="C00000"/>
                </a:solidFill>
                <a:latin typeface="+mj-lt"/>
                <a:ea typeface="Calibri" panose="020F0502020204030204" pitchFamily="34" charset="0"/>
              </a:rPr>
              <a:t>; </a:t>
            </a:r>
            <a:r>
              <a:rPr lang="en-US" sz="3000" dirty="0" err="1">
                <a:solidFill>
                  <a:srgbClr val="C00000"/>
                </a:solidFill>
                <a:latin typeface="+mj-lt"/>
                <a:ea typeface="Calibri" panose="020F0502020204030204" pitchFamily="34" charset="0"/>
              </a:rPr>
              <a:t>nghỉ</a:t>
            </a:r>
            <a:r>
              <a:rPr lang="en-US" sz="3000" dirty="0">
                <a:solidFill>
                  <a:srgbClr val="C00000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+mj-lt"/>
                <a:ea typeface="Calibri" panose="020F0502020204030204" pitchFamily="34" charset="0"/>
              </a:rPr>
              <a:t>hơi</a:t>
            </a:r>
            <a:r>
              <a:rPr lang="en-US" sz="3000" dirty="0">
                <a:solidFill>
                  <a:srgbClr val="C00000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+mj-lt"/>
                <a:ea typeface="Calibri" panose="020F0502020204030204" pitchFamily="34" charset="0"/>
              </a:rPr>
              <a:t>đúng</a:t>
            </a:r>
            <a:r>
              <a:rPr lang="en-US" sz="3000" dirty="0">
                <a:solidFill>
                  <a:srgbClr val="C00000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+mj-lt"/>
                <a:ea typeface="Calibri" panose="020F0502020204030204" pitchFamily="34" charset="0"/>
              </a:rPr>
              <a:t>sau</a:t>
            </a:r>
            <a:r>
              <a:rPr lang="en-US" sz="3000" dirty="0">
                <a:solidFill>
                  <a:srgbClr val="C00000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+mj-lt"/>
                <a:ea typeface="Calibri" panose="020F0502020204030204" pitchFamily="34" charset="0"/>
              </a:rPr>
              <a:t>mỗi</a:t>
            </a:r>
            <a:r>
              <a:rPr lang="en-US" sz="3000" dirty="0">
                <a:solidFill>
                  <a:srgbClr val="C00000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+mj-lt"/>
                <a:ea typeface="Calibri" panose="020F0502020204030204" pitchFamily="34" charset="0"/>
              </a:rPr>
              <a:t>dòng</a:t>
            </a:r>
            <a:r>
              <a:rPr lang="en-US" sz="3000" dirty="0">
                <a:solidFill>
                  <a:srgbClr val="C00000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+mj-lt"/>
                <a:ea typeface="Calibri" panose="020F0502020204030204" pitchFamily="34" charset="0"/>
              </a:rPr>
              <a:t>thơ</a:t>
            </a:r>
            <a:r>
              <a:rPr lang="en-US" sz="3000" b="1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+mj-lt"/>
                <a:ea typeface="Calibri" panose="020F0502020204030204" pitchFamily="34" charset="0"/>
              </a:rPr>
              <a:t>và</a:t>
            </a:r>
            <a:r>
              <a:rPr lang="en-US" sz="3000" dirty="0">
                <a:solidFill>
                  <a:srgbClr val="C00000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+mj-lt"/>
                <a:ea typeface="Calibri" panose="020F0502020204030204" pitchFamily="34" charset="0"/>
              </a:rPr>
              <a:t>giữa</a:t>
            </a:r>
            <a:r>
              <a:rPr lang="en-US" sz="3000" dirty="0">
                <a:solidFill>
                  <a:srgbClr val="C00000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+mj-lt"/>
                <a:ea typeface="Calibri" panose="020F0502020204030204" pitchFamily="34" charset="0"/>
              </a:rPr>
              <a:t>các</a:t>
            </a:r>
            <a:r>
              <a:rPr lang="en-US" sz="3000" dirty="0">
                <a:solidFill>
                  <a:srgbClr val="C00000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+mj-lt"/>
                <a:ea typeface="Calibri" panose="020F0502020204030204" pitchFamily="34" charset="0"/>
              </a:rPr>
              <a:t>khổ</a:t>
            </a:r>
            <a:r>
              <a:rPr lang="en-US" sz="3000" dirty="0">
                <a:solidFill>
                  <a:srgbClr val="C00000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+mj-lt"/>
                <a:ea typeface="Calibri" panose="020F0502020204030204" pitchFamily="34" charset="0"/>
              </a:rPr>
              <a:t>thơ</a:t>
            </a:r>
            <a:r>
              <a:rPr lang="en-US" sz="3000" dirty="0">
                <a:solidFill>
                  <a:srgbClr val="C00000"/>
                </a:solidFill>
                <a:latin typeface="+mj-lt"/>
                <a:ea typeface="Calibri" panose="020F0502020204030204" pitchFamily="34" charset="0"/>
              </a:rPr>
              <a:t>.</a:t>
            </a:r>
            <a:endParaRPr lang="en-US" sz="30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82C6E0-4BD4-88A4-EB78-643C68691BE8}"/>
              </a:ext>
            </a:extLst>
          </p:cNvPr>
          <p:cNvSpPr txBox="1"/>
          <p:nvPr/>
        </p:nvSpPr>
        <p:spPr>
          <a:xfrm>
            <a:off x="129395" y="2660184"/>
            <a:ext cx="9901209" cy="1044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000" dirty="0">
                <a:solidFill>
                  <a:srgbClr val="0070C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3000" dirty="0" err="1">
                <a:solidFill>
                  <a:srgbClr val="0070C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3000" dirty="0">
                <a:solidFill>
                  <a:srgbClr val="0070C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3000" dirty="0">
                <a:solidFill>
                  <a:srgbClr val="0070C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solidFill>
                  <a:srgbClr val="0070C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srgbClr val="0070C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000" dirty="0">
                <a:solidFill>
                  <a:srgbClr val="0070C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3000" dirty="0">
                <a:solidFill>
                  <a:srgbClr val="0070C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solidFill>
                  <a:srgbClr val="0070C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000" dirty="0">
                <a:solidFill>
                  <a:srgbClr val="0070C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000" dirty="0" err="1">
                <a:solidFill>
                  <a:srgbClr val="0070C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3000" dirty="0">
                <a:solidFill>
                  <a:srgbClr val="0070C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3000" dirty="0">
                <a:solidFill>
                  <a:srgbClr val="0070C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3000" dirty="0" err="1">
                <a:solidFill>
                  <a:srgbClr val="0070C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solidFill>
                  <a:srgbClr val="0070C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3000" dirty="0" err="1">
                <a:solidFill>
                  <a:srgbClr val="0070C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3000" dirty="0">
                <a:solidFill>
                  <a:srgbClr val="0070C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solidFill>
                  <a:srgbClr val="0070C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000" dirty="0">
                <a:solidFill>
                  <a:srgbClr val="0070C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000" dirty="0">
                <a:solidFill>
                  <a:srgbClr val="0070C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B38D94-6AA6-B5C3-BC16-E5863198AB8A}"/>
              </a:ext>
            </a:extLst>
          </p:cNvPr>
          <p:cNvSpPr txBox="1"/>
          <p:nvPr/>
        </p:nvSpPr>
        <p:spPr>
          <a:xfrm>
            <a:off x="129395" y="3842110"/>
            <a:ext cx="9901208" cy="5503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000" dirty="0">
                <a:solidFill>
                  <a:srgbClr val="CC66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US" sz="2800" dirty="0" err="1">
                <a:solidFill>
                  <a:srgbClr val="CC66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CC66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66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đặt</a:t>
            </a:r>
            <a:r>
              <a:rPr lang="en-US" sz="2800" dirty="0">
                <a:solidFill>
                  <a:srgbClr val="CC66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66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CC66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66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CC66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66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CC66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66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rgbClr val="CC66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66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CC66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CC66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Ôn</a:t>
            </a:r>
            <a:r>
              <a:rPr lang="en-US" sz="2800" dirty="0">
                <a:solidFill>
                  <a:srgbClr val="CC66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66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rgbClr val="CC66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66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mẫu</a:t>
            </a:r>
            <a:r>
              <a:rPr lang="en-US" sz="2800" dirty="0">
                <a:solidFill>
                  <a:srgbClr val="CC66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66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CC66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Ai </a:t>
            </a:r>
            <a:r>
              <a:rPr lang="en-US" sz="2800" dirty="0" err="1">
                <a:solidFill>
                  <a:srgbClr val="CC66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CC66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C66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CC66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EA8138-73C8-AD88-FFD8-5DDF542B5163}"/>
              </a:ext>
            </a:extLst>
          </p:cNvPr>
          <p:cNvSpPr txBox="1"/>
          <p:nvPr/>
        </p:nvSpPr>
        <p:spPr>
          <a:xfrm>
            <a:off x="2793999" y="338538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SVN-Poky's" panose="020B0606040200020203" pitchFamily="34" charset="0"/>
                <a:ea typeface="Calibri" panose="020F0502020204030204" pitchFamily="34" charset="0"/>
              </a:rPr>
              <a:t>YÊU CẦU CẦN ĐẠT</a:t>
            </a:r>
            <a:endParaRPr lang="en-US" sz="3600" dirty="0">
              <a:latin typeface="SVN-Poky's" panose="020B0606040200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0737849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508000" y="-3917"/>
            <a:ext cx="9144000" cy="461665"/>
            <a:chOff x="0" y="-3917"/>
            <a:chExt cx="9144000" cy="461665"/>
          </a:xfrm>
        </p:grpSpPr>
        <p:sp>
          <p:nvSpPr>
            <p:cNvPr id="12" name="Rounded Rectangle 11"/>
            <p:cNvSpPr/>
            <p:nvPr/>
          </p:nvSpPr>
          <p:spPr>
            <a:xfrm>
              <a:off x="0" y="0"/>
              <a:ext cx="9144000" cy="457200"/>
            </a:xfrm>
            <a:prstGeom prst="roundRect">
              <a:avLst/>
            </a:prstGeom>
            <a:solidFill>
              <a:srgbClr val="00B05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/>
                <a:t>Đọc</a:t>
              </a:r>
              <a:r>
                <a:rPr lang="en-US" sz="2400" b="1" dirty="0"/>
                <a:t> </a:t>
              </a:r>
              <a:r>
                <a:rPr lang="en-US" sz="2400" b="1" dirty="0" err="1"/>
                <a:t>văn</a:t>
              </a:r>
              <a:r>
                <a:rPr lang="en-US" sz="2400" b="1" dirty="0"/>
                <a:t> </a:t>
              </a:r>
              <a:r>
                <a:rPr lang="en-US" sz="2400" b="1" dirty="0" err="1"/>
                <a:t>bản</a:t>
              </a:r>
              <a:endParaRPr lang="en-US" sz="2400" b="1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0" y="-3917"/>
              <a:ext cx="914400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552450" y="457200"/>
            <a:ext cx="90551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</a:rPr>
              <a:t>Bài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đọc</a:t>
            </a:r>
            <a:r>
              <a:rPr lang="en-US" sz="2000" b="1" dirty="0">
                <a:solidFill>
                  <a:srgbClr val="FF0000"/>
                </a:solidFill>
              </a:rPr>
              <a:t> 3: </a:t>
            </a:r>
            <a:r>
              <a:rPr lang="en-US" sz="2000" b="1" dirty="0" err="1">
                <a:solidFill>
                  <a:srgbClr val="FF0000"/>
                </a:solidFill>
              </a:rPr>
              <a:t>Quạt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cho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bà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ngủ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44" t="20945" r="2594" b="38833"/>
          <a:stretch/>
        </p:blipFill>
        <p:spPr>
          <a:xfrm>
            <a:off x="5175250" y="914401"/>
            <a:ext cx="3390901" cy="229870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473700" y="3867548"/>
            <a:ext cx="34417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t"/>
            <a:r>
              <a:rPr lang="vi-VN" sz="2000" b="1" dirty="0">
                <a:solidFill>
                  <a:srgbClr val="008000"/>
                </a:solidFill>
              </a:rPr>
              <a:t>Hoa cam hoa khế</a:t>
            </a:r>
          </a:p>
          <a:p>
            <a:pPr algn="just" fontAlgn="t"/>
            <a:r>
              <a:rPr lang="vi-VN" sz="2000" b="1" dirty="0">
                <a:solidFill>
                  <a:srgbClr val="008000"/>
                </a:solidFill>
              </a:rPr>
              <a:t>Chín lặng trong vườn</a:t>
            </a:r>
          </a:p>
          <a:p>
            <a:pPr algn="just" fontAlgn="t"/>
            <a:r>
              <a:rPr lang="vi-VN" sz="2000" b="1" dirty="0">
                <a:solidFill>
                  <a:srgbClr val="008000"/>
                </a:solidFill>
              </a:rPr>
              <a:t>Bà mơ tay cháu</a:t>
            </a:r>
          </a:p>
          <a:p>
            <a:pPr algn="just" fontAlgn="t"/>
            <a:r>
              <a:rPr lang="vi-VN" sz="2000" b="1" dirty="0">
                <a:solidFill>
                  <a:srgbClr val="008000"/>
                </a:solidFill>
              </a:rPr>
              <a:t>Quạt đầy hương thơm. </a:t>
            </a:r>
          </a:p>
          <a:p>
            <a:pPr algn="r" fontAlgn="t"/>
            <a:r>
              <a:rPr lang="vi-VN" sz="1800" b="1" dirty="0"/>
              <a:t>THẠCH QUỲ</a:t>
            </a:r>
          </a:p>
        </p:txBody>
      </p:sp>
      <p:sp>
        <p:nvSpPr>
          <p:cNvPr id="9" name="Rectangle 8"/>
          <p:cNvSpPr/>
          <p:nvPr/>
        </p:nvSpPr>
        <p:spPr>
          <a:xfrm>
            <a:off x="1295400" y="1012500"/>
            <a:ext cx="33655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t"/>
            <a:r>
              <a:rPr lang="vi-VN" sz="2000" b="1" dirty="0">
                <a:solidFill>
                  <a:srgbClr val="008000"/>
                </a:solidFill>
              </a:rPr>
              <a:t>Ơi chích chòe ơi</a:t>
            </a:r>
          </a:p>
          <a:p>
            <a:pPr algn="just" fontAlgn="t"/>
            <a:r>
              <a:rPr lang="vi-VN" sz="2000" b="1" dirty="0">
                <a:solidFill>
                  <a:srgbClr val="008000"/>
                </a:solidFill>
              </a:rPr>
              <a:t>Chim đừng hót nữa!</a:t>
            </a:r>
          </a:p>
          <a:p>
            <a:pPr algn="just" fontAlgn="t"/>
            <a:r>
              <a:rPr lang="vi-VN" sz="2000" b="1" dirty="0">
                <a:solidFill>
                  <a:srgbClr val="008000"/>
                </a:solidFill>
              </a:rPr>
              <a:t>Bà em ốm rồi</a:t>
            </a:r>
          </a:p>
          <a:p>
            <a:pPr algn="just" fontAlgn="t"/>
            <a:r>
              <a:rPr lang="vi-VN" sz="2000" b="1" dirty="0">
                <a:solidFill>
                  <a:srgbClr val="008000"/>
                </a:solidFill>
              </a:rPr>
              <a:t>Lặng cho bà ngủ.</a:t>
            </a:r>
          </a:p>
          <a:p>
            <a:pPr algn="just" fontAlgn="t"/>
            <a:r>
              <a:rPr lang="vi-VN" sz="2000" b="1" dirty="0">
                <a:solidFill>
                  <a:srgbClr val="008000"/>
                </a:solidFill>
              </a:rPr>
              <a:t> </a:t>
            </a:r>
          </a:p>
          <a:p>
            <a:pPr algn="just" fontAlgn="t"/>
            <a:r>
              <a:rPr lang="vi-VN" sz="2000" b="1" dirty="0">
                <a:solidFill>
                  <a:srgbClr val="008000"/>
                </a:solidFill>
              </a:rPr>
              <a:t>Bàn tay bé nhỏ</a:t>
            </a:r>
          </a:p>
          <a:p>
            <a:pPr algn="just" fontAlgn="t"/>
            <a:r>
              <a:rPr lang="vi-VN" sz="2000" b="1" dirty="0">
                <a:solidFill>
                  <a:srgbClr val="008000"/>
                </a:solidFill>
              </a:rPr>
              <a:t>Vẫy quạt thật đều</a:t>
            </a:r>
          </a:p>
          <a:p>
            <a:pPr algn="just" fontAlgn="t"/>
            <a:r>
              <a:rPr lang="vi-VN" sz="2000" b="1" dirty="0">
                <a:solidFill>
                  <a:srgbClr val="008000"/>
                </a:solidFill>
              </a:rPr>
              <a:t>Ngấn nắng thiu thiu</a:t>
            </a:r>
          </a:p>
          <a:p>
            <a:pPr algn="just" fontAlgn="t"/>
            <a:r>
              <a:rPr lang="vi-VN" sz="2000" b="1" dirty="0">
                <a:solidFill>
                  <a:srgbClr val="008000"/>
                </a:solidFill>
              </a:rPr>
              <a:t>Đậu trên tường trắng.</a:t>
            </a:r>
            <a:endParaRPr lang="en-US" sz="2000" b="1" dirty="0">
              <a:solidFill>
                <a:srgbClr val="008000"/>
              </a:solidFill>
            </a:endParaRPr>
          </a:p>
          <a:p>
            <a:pPr algn="just" fontAlgn="t"/>
            <a:endParaRPr lang="en-US" sz="2000" b="1" dirty="0">
              <a:solidFill>
                <a:srgbClr val="008000"/>
              </a:solidFill>
            </a:endParaRPr>
          </a:p>
          <a:p>
            <a:pPr algn="just" fontAlgn="t"/>
            <a:r>
              <a:rPr lang="vi-VN" sz="2000" b="1" dirty="0">
                <a:solidFill>
                  <a:srgbClr val="008000"/>
                </a:solidFill>
              </a:rPr>
              <a:t>Căn nhà đã vắng</a:t>
            </a:r>
          </a:p>
          <a:p>
            <a:pPr algn="just" fontAlgn="t"/>
            <a:r>
              <a:rPr lang="vi-VN" sz="2000" b="1" dirty="0">
                <a:solidFill>
                  <a:srgbClr val="008000"/>
                </a:solidFill>
              </a:rPr>
              <a:t>Cốc chén nằm im</a:t>
            </a:r>
          </a:p>
          <a:p>
            <a:pPr algn="just" fontAlgn="t"/>
            <a:r>
              <a:rPr lang="vi-VN" sz="2000" b="1" dirty="0">
                <a:solidFill>
                  <a:srgbClr val="008000"/>
                </a:solidFill>
              </a:rPr>
              <a:t>Đôi mắt lim dim</a:t>
            </a:r>
          </a:p>
          <a:p>
            <a:pPr algn="just" fontAlgn="t"/>
            <a:r>
              <a:rPr lang="vi-VN" sz="2000" b="1" dirty="0">
                <a:solidFill>
                  <a:srgbClr val="008000"/>
                </a:solidFill>
              </a:rPr>
              <a:t>Ngủ ngon bà nhé!</a:t>
            </a:r>
          </a:p>
        </p:txBody>
      </p:sp>
    </p:spTree>
    <p:extLst>
      <p:ext uri="{BB962C8B-B14F-4D97-AF65-F5344CB8AC3E}">
        <p14:creationId xmlns:p14="http://schemas.microsoft.com/office/powerpoint/2010/main" val="2066544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508000" y="-3917"/>
            <a:ext cx="9144000" cy="461665"/>
            <a:chOff x="0" y="-3917"/>
            <a:chExt cx="9144000" cy="461665"/>
          </a:xfrm>
        </p:grpSpPr>
        <p:sp>
          <p:nvSpPr>
            <p:cNvPr id="12" name="Rounded Rectangle 11"/>
            <p:cNvSpPr/>
            <p:nvPr/>
          </p:nvSpPr>
          <p:spPr>
            <a:xfrm>
              <a:off x="0" y="0"/>
              <a:ext cx="9144000" cy="457200"/>
            </a:xfrm>
            <a:prstGeom prst="roundRect">
              <a:avLst/>
            </a:prstGeom>
            <a:solidFill>
              <a:srgbClr val="00B05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n>
                    <a:solidFill>
                      <a:schemeClr val="accent1">
                        <a:lumMod val="75000"/>
                      </a:schemeClr>
                    </a:solidFill>
                  </a:ln>
                  <a:solidFill>
                    <a:schemeClr val="bg1"/>
                  </a:solidFill>
                </a:rPr>
                <a:t>Chia </a:t>
              </a:r>
              <a:r>
                <a:rPr lang="en-US" sz="2400" b="1" dirty="0" err="1">
                  <a:ln>
                    <a:solidFill>
                      <a:schemeClr val="accent1">
                        <a:lumMod val="75000"/>
                      </a:schemeClr>
                    </a:solidFill>
                  </a:ln>
                  <a:solidFill>
                    <a:schemeClr val="bg1"/>
                  </a:solidFill>
                </a:rPr>
                <a:t>khổ</a:t>
              </a:r>
              <a:r>
                <a:rPr lang="en-US" sz="2400" b="1" dirty="0">
                  <a:ln>
                    <a:solidFill>
                      <a:schemeClr val="accent1">
                        <a:lumMod val="75000"/>
                      </a:schemeClr>
                    </a:solidFill>
                  </a:ln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ln>
                    <a:solidFill>
                      <a:schemeClr val="accent1">
                        <a:lumMod val="75000"/>
                      </a:schemeClr>
                    </a:solidFill>
                  </a:ln>
                  <a:solidFill>
                    <a:schemeClr val="bg1"/>
                  </a:solidFill>
                </a:rPr>
                <a:t>thơ</a:t>
              </a:r>
              <a:endParaRPr lang="vi-VN" sz="2400" b="1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1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0" y="-3917"/>
              <a:ext cx="914400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552450" y="457200"/>
            <a:ext cx="90551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</a:rPr>
              <a:t>Bài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đọc</a:t>
            </a:r>
            <a:r>
              <a:rPr lang="en-US" sz="2000" b="1" dirty="0">
                <a:solidFill>
                  <a:srgbClr val="FF0000"/>
                </a:solidFill>
              </a:rPr>
              <a:t> 3: </a:t>
            </a:r>
            <a:r>
              <a:rPr lang="en-US" sz="2000" b="1" dirty="0" err="1">
                <a:solidFill>
                  <a:srgbClr val="FF0000"/>
                </a:solidFill>
              </a:rPr>
              <a:t>Quạt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cho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bà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ngủ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44" t="20945" r="2594" b="38833"/>
          <a:stretch/>
        </p:blipFill>
        <p:spPr>
          <a:xfrm>
            <a:off x="5175250" y="914401"/>
            <a:ext cx="3390901" cy="229870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473700" y="3867548"/>
            <a:ext cx="34417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t"/>
            <a:r>
              <a:rPr lang="vi-VN" sz="2000" b="1" dirty="0">
                <a:solidFill>
                  <a:srgbClr val="008000"/>
                </a:solidFill>
              </a:rPr>
              <a:t>Hoa cam hoa khế</a:t>
            </a:r>
          </a:p>
          <a:p>
            <a:pPr algn="just" fontAlgn="t"/>
            <a:r>
              <a:rPr lang="vi-VN" sz="2000" b="1" dirty="0">
                <a:solidFill>
                  <a:srgbClr val="008000"/>
                </a:solidFill>
              </a:rPr>
              <a:t>Chín lặng trong vườn</a:t>
            </a:r>
          </a:p>
          <a:p>
            <a:pPr algn="just" fontAlgn="t"/>
            <a:r>
              <a:rPr lang="vi-VN" sz="2000" b="1" dirty="0">
                <a:solidFill>
                  <a:srgbClr val="008000"/>
                </a:solidFill>
              </a:rPr>
              <a:t>Bà mơ tay cháu</a:t>
            </a:r>
          </a:p>
          <a:p>
            <a:pPr algn="just" fontAlgn="t"/>
            <a:r>
              <a:rPr lang="vi-VN" sz="2000" b="1" dirty="0">
                <a:solidFill>
                  <a:srgbClr val="008000"/>
                </a:solidFill>
              </a:rPr>
              <a:t>Quạt đầy hương thơm. </a:t>
            </a:r>
          </a:p>
          <a:p>
            <a:pPr algn="r" fontAlgn="t"/>
            <a:r>
              <a:rPr lang="vi-VN" sz="1800" b="1" dirty="0"/>
              <a:t>THẠCH QUỲ</a:t>
            </a:r>
          </a:p>
        </p:txBody>
      </p:sp>
      <p:sp>
        <p:nvSpPr>
          <p:cNvPr id="9" name="Rectangle 8"/>
          <p:cNvSpPr/>
          <p:nvPr/>
        </p:nvSpPr>
        <p:spPr>
          <a:xfrm>
            <a:off x="1295400" y="1012500"/>
            <a:ext cx="33655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t"/>
            <a:r>
              <a:rPr lang="vi-VN" sz="2000" b="1" dirty="0">
                <a:solidFill>
                  <a:srgbClr val="008000"/>
                </a:solidFill>
              </a:rPr>
              <a:t>Ơi chích chòe ơi</a:t>
            </a:r>
          </a:p>
          <a:p>
            <a:pPr algn="just" fontAlgn="t"/>
            <a:r>
              <a:rPr lang="vi-VN" sz="2000" b="1" dirty="0">
                <a:solidFill>
                  <a:srgbClr val="008000"/>
                </a:solidFill>
              </a:rPr>
              <a:t>Chim đừng hót nữa!</a:t>
            </a:r>
          </a:p>
          <a:p>
            <a:pPr algn="just" fontAlgn="t"/>
            <a:r>
              <a:rPr lang="vi-VN" sz="2000" b="1" dirty="0">
                <a:solidFill>
                  <a:srgbClr val="008000"/>
                </a:solidFill>
              </a:rPr>
              <a:t>Bà em ốm rồi</a:t>
            </a:r>
          </a:p>
          <a:p>
            <a:pPr algn="just" fontAlgn="t"/>
            <a:r>
              <a:rPr lang="vi-VN" sz="2000" b="1" dirty="0">
                <a:solidFill>
                  <a:srgbClr val="008000"/>
                </a:solidFill>
              </a:rPr>
              <a:t>Lặng cho bà ngủ.</a:t>
            </a:r>
          </a:p>
          <a:p>
            <a:pPr algn="just" fontAlgn="t"/>
            <a:r>
              <a:rPr lang="vi-VN" sz="2000" b="1" dirty="0">
                <a:solidFill>
                  <a:srgbClr val="008000"/>
                </a:solidFill>
              </a:rPr>
              <a:t> </a:t>
            </a:r>
          </a:p>
          <a:p>
            <a:pPr algn="just" fontAlgn="t"/>
            <a:r>
              <a:rPr lang="vi-VN" sz="2000" b="1" dirty="0">
                <a:solidFill>
                  <a:srgbClr val="008000"/>
                </a:solidFill>
              </a:rPr>
              <a:t>Bàn tay bé nhỏ</a:t>
            </a:r>
          </a:p>
          <a:p>
            <a:pPr algn="just" fontAlgn="t"/>
            <a:r>
              <a:rPr lang="vi-VN" sz="2000" b="1" dirty="0">
                <a:solidFill>
                  <a:srgbClr val="008000"/>
                </a:solidFill>
              </a:rPr>
              <a:t>Vẫy quạt thật đều</a:t>
            </a:r>
          </a:p>
          <a:p>
            <a:pPr algn="just" fontAlgn="t"/>
            <a:r>
              <a:rPr lang="vi-VN" sz="2000" b="1" dirty="0">
                <a:solidFill>
                  <a:srgbClr val="008000"/>
                </a:solidFill>
              </a:rPr>
              <a:t>Ngấn nắng thiu thiu</a:t>
            </a:r>
          </a:p>
          <a:p>
            <a:pPr algn="just" fontAlgn="t"/>
            <a:r>
              <a:rPr lang="vi-VN" sz="2000" b="1" dirty="0">
                <a:solidFill>
                  <a:srgbClr val="008000"/>
                </a:solidFill>
              </a:rPr>
              <a:t>Đậu trên tường trắng.</a:t>
            </a:r>
            <a:endParaRPr lang="en-US" sz="2000" b="1" dirty="0">
              <a:solidFill>
                <a:srgbClr val="008000"/>
              </a:solidFill>
            </a:endParaRPr>
          </a:p>
          <a:p>
            <a:pPr algn="just" fontAlgn="t"/>
            <a:endParaRPr lang="en-US" sz="2000" b="1" dirty="0">
              <a:solidFill>
                <a:srgbClr val="008000"/>
              </a:solidFill>
            </a:endParaRPr>
          </a:p>
          <a:p>
            <a:pPr algn="just" fontAlgn="t"/>
            <a:r>
              <a:rPr lang="vi-VN" sz="2000" b="1" dirty="0">
                <a:solidFill>
                  <a:srgbClr val="008000"/>
                </a:solidFill>
              </a:rPr>
              <a:t>Căn nhà đã vắng</a:t>
            </a:r>
          </a:p>
          <a:p>
            <a:pPr algn="just" fontAlgn="t"/>
            <a:r>
              <a:rPr lang="vi-VN" sz="2000" b="1" dirty="0">
                <a:solidFill>
                  <a:srgbClr val="008000"/>
                </a:solidFill>
              </a:rPr>
              <a:t>Cốc chén nằm im</a:t>
            </a:r>
          </a:p>
          <a:p>
            <a:pPr algn="just" fontAlgn="t"/>
            <a:r>
              <a:rPr lang="vi-VN" sz="2000" b="1" dirty="0">
                <a:solidFill>
                  <a:srgbClr val="008000"/>
                </a:solidFill>
              </a:rPr>
              <a:t>Đôi mắt lim dim</a:t>
            </a:r>
          </a:p>
          <a:p>
            <a:pPr algn="just" fontAlgn="t"/>
            <a:r>
              <a:rPr lang="vi-VN" sz="2000" b="1" dirty="0">
                <a:solidFill>
                  <a:srgbClr val="008000"/>
                </a:solidFill>
              </a:rPr>
              <a:t>Ngủ ngon bà nhé!</a:t>
            </a:r>
          </a:p>
        </p:txBody>
      </p:sp>
      <p:sp>
        <p:nvSpPr>
          <p:cNvPr id="3" name="Left Brace 2">
            <a:extLst>
              <a:ext uri="{FF2B5EF4-FFF2-40B4-BE49-F238E27FC236}">
                <a16:creationId xmlns:a16="http://schemas.microsoft.com/office/drawing/2014/main" id="{502BF644-9897-4F2A-AC18-49BDEF0860E9}"/>
              </a:ext>
            </a:extLst>
          </p:cNvPr>
          <p:cNvSpPr/>
          <p:nvPr/>
        </p:nvSpPr>
        <p:spPr>
          <a:xfrm>
            <a:off x="1191047" y="1089619"/>
            <a:ext cx="150073" cy="1146807"/>
          </a:xfrm>
          <a:prstGeom prst="leftBrace">
            <a:avLst/>
          </a:prstGeom>
          <a:ln w="38100">
            <a:solidFill>
              <a:srgbClr val="CC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6266A91-75DC-445C-B2E2-70F4C0D244D3}"/>
              </a:ext>
            </a:extLst>
          </p:cNvPr>
          <p:cNvSpPr/>
          <p:nvPr/>
        </p:nvSpPr>
        <p:spPr>
          <a:xfrm>
            <a:off x="781052" y="1489728"/>
            <a:ext cx="365927" cy="317038"/>
          </a:xfrm>
          <a:prstGeom prst="ellipse">
            <a:avLst/>
          </a:prstGeom>
          <a:solidFill>
            <a:srgbClr val="FFFF00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1" name="Left Brace 10">
            <a:extLst>
              <a:ext uri="{FF2B5EF4-FFF2-40B4-BE49-F238E27FC236}">
                <a16:creationId xmlns:a16="http://schemas.microsoft.com/office/drawing/2014/main" id="{98142944-0F26-4781-B265-EF2A20B492FA}"/>
              </a:ext>
            </a:extLst>
          </p:cNvPr>
          <p:cNvSpPr/>
          <p:nvPr/>
        </p:nvSpPr>
        <p:spPr>
          <a:xfrm>
            <a:off x="1191047" y="2609029"/>
            <a:ext cx="150073" cy="1146807"/>
          </a:xfrm>
          <a:prstGeom prst="leftBrace">
            <a:avLst/>
          </a:prstGeom>
          <a:ln w="38100">
            <a:solidFill>
              <a:srgbClr val="CC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94B0F2C-3D07-4E47-8AE6-A035F16A9F20}"/>
              </a:ext>
            </a:extLst>
          </p:cNvPr>
          <p:cNvSpPr/>
          <p:nvPr/>
        </p:nvSpPr>
        <p:spPr>
          <a:xfrm>
            <a:off x="781052" y="3009138"/>
            <a:ext cx="365927" cy="317038"/>
          </a:xfrm>
          <a:prstGeom prst="ellipse">
            <a:avLst/>
          </a:prstGeom>
          <a:solidFill>
            <a:srgbClr val="FFFF00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5" name="Left Brace 14">
            <a:extLst>
              <a:ext uri="{FF2B5EF4-FFF2-40B4-BE49-F238E27FC236}">
                <a16:creationId xmlns:a16="http://schemas.microsoft.com/office/drawing/2014/main" id="{D7604105-BA6E-4CFB-AC49-627C9D177B75}"/>
              </a:ext>
            </a:extLst>
          </p:cNvPr>
          <p:cNvSpPr/>
          <p:nvPr/>
        </p:nvSpPr>
        <p:spPr>
          <a:xfrm>
            <a:off x="1191047" y="4129098"/>
            <a:ext cx="150073" cy="1146807"/>
          </a:xfrm>
          <a:prstGeom prst="leftBrace">
            <a:avLst/>
          </a:prstGeom>
          <a:ln w="38100">
            <a:solidFill>
              <a:srgbClr val="CC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C48D62E-25C4-4441-8ABB-9C5646685315}"/>
              </a:ext>
            </a:extLst>
          </p:cNvPr>
          <p:cNvSpPr/>
          <p:nvPr/>
        </p:nvSpPr>
        <p:spPr>
          <a:xfrm>
            <a:off x="781052" y="4529207"/>
            <a:ext cx="365927" cy="317038"/>
          </a:xfrm>
          <a:prstGeom prst="ellipse">
            <a:avLst/>
          </a:prstGeom>
          <a:solidFill>
            <a:srgbClr val="FFFF00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7" name="Left Brace 16">
            <a:extLst>
              <a:ext uri="{FF2B5EF4-FFF2-40B4-BE49-F238E27FC236}">
                <a16:creationId xmlns:a16="http://schemas.microsoft.com/office/drawing/2014/main" id="{712A13A5-7CF6-4DED-AA9A-700FC4E6A860}"/>
              </a:ext>
            </a:extLst>
          </p:cNvPr>
          <p:cNvSpPr/>
          <p:nvPr/>
        </p:nvSpPr>
        <p:spPr>
          <a:xfrm>
            <a:off x="5398664" y="3955804"/>
            <a:ext cx="150073" cy="1146807"/>
          </a:xfrm>
          <a:prstGeom prst="leftBrace">
            <a:avLst/>
          </a:prstGeom>
          <a:ln w="38100">
            <a:solidFill>
              <a:srgbClr val="CC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6E12AD0-2BB5-4BA9-962D-A8D29B1F0467}"/>
              </a:ext>
            </a:extLst>
          </p:cNvPr>
          <p:cNvSpPr/>
          <p:nvPr/>
        </p:nvSpPr>
        <p:spPr>
          <a:xfrm>
            <a:off x="4988669" y="4355913"/>
            <a:ext cx="365927" cy="317038"/>
          </a:xfrm>
          <a:prstGeom prst="ellipse">
            <a:avLst/>
          </a:prstGeom>
          <a:solidFill>
            <a:srgbClr val="FFFF00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70439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1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508000" y="-3917"/>
            <a:ext cx="9144000" cy="461665"/>
            <a:chOff x="0" y="-3917"/>
            <a:chExt cx="9144000" cy="461665"/>
          </a:xfrm>
        </p:grpSpPr>
        <p:sp>
          <p:nvSpPr>
            <p:cNvPr id="12" name="Rounded Rectangle 11"/>
            <p:cNvSpPr/>
            <p:nvPr/>
          </p:nvSpPr>
          <p:spPr>
            <a:xfrm>
              <a:off x="0" y="0"/>
              <a:ext cx="9144000" cy="457200"/>
            </a:xfrm>
            <a:prstGeom prst="roundRect">
              <a:avLst/>
            </a:prstGeom>
            <a:solidFill>
              <a:srgbClr val="00B05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n>
                    <a:solidFill>
                      <a:schemeClr val="accent1">
                        <a:lumMod val="75000"/>
                      </a:schemeClr>
                    </a:solidFill>
                  </a:ln>
                  <a:solidFill>
                    <a:schemeClr val="bg1"/>
                  </a:solidFill>
                </a:rPr>
                <a:t>Đọc</a:t>
              </a:r>
              <a:r>
                <a:rPr lang="en-US" sz="2400" b="1" dirty="0">
                  <a:ln>
                    <a:solidFill>
                      <a:schemeClr val="accent1">
                        <a:lumMod val="75000"/>
                      </a:schemeClr>
                    </a:solidFill>
                  </a:ln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ln>
                    <a:solidFill>
                      <a:schemeClr val="accent1">
                        <a:lumMod val="75000"/>
                      </a:schemeClr>
                    </a:solidFill>
                  </a:ln>
                  <a:solidFill>
                    <a:schemeClr val="bg1"/>
                  </a:solidFill>
                </a:rPr>
                <a:t>nối</a:t>
              </a:r>
              <a:r>
                <a:rPr lang="en-US" sz="2400" b="1" dirty="0">
                  <a:ln>
                    <a:solidFill>
                      <a:schemeClr val="accent1">
                        <a:lumMod val="75000"/>
                      </a:schemeClr>
                    </a:solidFill>
                  </a:ln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ln>
                    <a:solidFill>
                      <a:schemeClr val="accent1">
                        <a:lumMod val="75000"/>
                      </a:schemeClr>
                    </a:solidFill>
                  </a:ln>
                  <a:solidFill>
                    <a:schemeClr val="bg1"/>
                  </a:solidFill>
                </a:rPr>
                <a:t>tiếp</a:t>
              </a:r>
              <a:r>
                <a:rPr lang="en-US" sz="2400" b="1" dirty="0">
                  <a:ln>
                    <a:solidFill>
                      <a:schemeClr val="accent1">
                        <a:lumMod val="75000"/>
                      </a:schemeClr>
                    </a:solidFill>
                  </a:ln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ln>
                    <a:solidFill>
                      <a:schemeClr val="accent1">
                        <a:lumMod val="75000"/>
                      </a:schemeClr>
                    </a:solidFill>
                  </a:ln>
                  <a:solidFill>
                    <a:schemeClr val="bg1"/>
                  </a:solidFill>
                </a:rPr>
                <a:t>khổ</a:t>
              </a:r>
              <a:r>
                <a:rPr lang="en-US" sz="2400" b="1" dirty="0">
                  <a:ln>
                    <a:solidFill>
                      <a:schemeClr val="accent1">
                        <a:lumMod val="75000"/>
                      </a:schemeClr>
                    </a:solidFill>
                  </a:ln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ln>
                    <a:solidFill>
                      <a:schemeClr val="accent1">
                        <a:lumMod val="75000"/>
                      </a:schemeClr>
                    </a:solidFill>
                  </a:ln>
                  <a:solidFill>
                    <a:schemeClr val="bg1"/>
                  </a:solidFill>
                </a:rPr>
                <a:t>thơ</a:t>
              </a:r>
              <a:endParaRPr lang="vi-VN" sz="2400" b="1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1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0" y="-3917"/>
              <a:ext cx="914400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552450" y="457200"/>
            <a:ext cx="90551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</a:rPr>
              <a:t>Bài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đọc</a:t>
            </a:r>
            <a:r>
              <a:rPr lang="en-US" sz="2000" b="1" dirty="0">
                <a:solidFill>
                  <a:srgbClr val="FF0000"/>
                </a:solidFill>
              </a:rPr>
              <a:t> 3: </a:t>
            </a:r>
            <a:r>
              <a:rPr lang="en-US" sz="2000" b="1" dirty="0" err="1">
                <a:solidFill>
                  <a:srgbClr val="FF0000"/>
                </a:solidFill>
              </a:rPr>
              <a:t>Quạt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cho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bà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ngủ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44" t="20945" r="2594" b="38833"/>
          <a:stretch/>
        </p:blipFill>
        <p:spPr>
          <a:xfrm>
            <a:off x="5175250" y="914401"/>
            <a:ext cx="3390901" cy="229870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473700" y="3867548"/>
            <a:ext cx="34417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t"/>
            <a:r>
              <a:rPr lang="vi-VN" sz="2000" b="1" dirty="0">
                <a:solidFill>
                  <a:srgbClr val="008000"/>
                </a:solidFill>
              </a:rPr>
              <a:t>Hoa cam hoa khế</a:t>
            </a:r>
          </a:p>
          <a:p>
            <a:pPr algn="just" fontAlgn="t"/>
            <a:r>
              <a:rPr lang="vi-VN" sz="2000" b="1" dirty="0">
                <a:solidFill>
                  <a:srgbClr val="008000"/>
                </a:solidFill>
              </a:rPr>
              <a:t>Chín lặng trong vườn</a:t>
            </a:r>
          </a:p>
          <a:p>
            <a:pPr algn="just" fontAlgn="t"/>
            <a:r>
              <a:rPr lang="vi-VN" sz="2000" b="1" dirty="0">
                <a:solidFill>
                  <a:srgbClr val="008000"/>
                </a:solidFill>
              </a:rPr>
              <a:t>Bà mơ tay cháu</a:t>
            </a:r>
          </a:p>
          <a:p>
            <a:pPr algn="just" fontAlgn="t"/>
            <a:r>
              <a:rPr lang="vi-VN" sz="2000" b="1" dirty="0">
                <a:solidFill>
                  <a:srgbClr val="008000"/>
                </a:solidFill>
              </a:rPr>
              <a:t>Quạt đầy hương thơm. </a:t>
            </a:r>
          </a:p>
          <a:p>
            <a:pPr algn="r" fontAlgn="t"/>
            <a:r>
              <a:rPr lang="vi-VN" sz="1800" b="1" dirty="0"/>
              <a:t>THẠCH QUỲ</a:t>
            </a:r>
          </a:p>
        </p:txBody>
      </p:sp>
      <p:sp>
        <p:nvSpPr>
          <p:cNvPr id="9" name="Rectangle 8"/>
          <p:cNvSpPr/>
          <p:nvPr/>
        </p:nvSpPr>
        <p:spPr>
          <a:xfrm>
            <a:off x="1295400" y="1012500"/>
            <a:ext cx="33655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t"/>
            <a:r>
              <a:rPr lang="vi-VN" sz="2000" b="1" dirty="0">
                <a:solidFill>
                  <a:srgbClr val="008000"/>
                </a:solidFill>
              </a:rPr>
              <a:t>Ơi chích chòe ơi</a:t>
            </a:r>
          </a:p>
          <a:p>
            <a:pPr algn="just" fontAlgn="t"/>
            <a:r>
              <a:rPr lang="vi-VN" sz="2000" b="1" dirty="0">
                <a:solidFill>
                  <a:srgbClr val="008000"/>
                </a:solidFill>
              </a:rPr>
              <a:t>Chim đừng hót nữa!</a:t>
            </a:r>
          </a:p>
          <a:p>
            <a:pPr algn="just" fontAlgn="t"/>
            <a:r>
              <a:rPr lang="vi-VN" sz="2000" b="1" dirty="0">
                <a:solidFill>
                  <a:srgbClr val="008000"/>
                </a:solidFill>
              </a:rPr>
              <a:t>Bà em ốm rồi</a:t>
            </a:r>
          </a:p>
          <a:p>
            <a:pPr algn="just" fontAlgn="t"/>
            <a:r>
              <a:rPr lang="vi-VN" sz="2000" b="1" dirty="0">
                <a:solidFill>
                  <a:srgbClr val="008000"/>
                </a:solidFill>
              </a:rPr>
              <a:t>Lặng cho bà ngủ.</a:t>
            </a:r>
          </a:p>
          <a:p>
            <a:pPr algn="just" fontAlgn="t"/>
            <a:r>
              <a:rPr lang="vi-VN" sz="2000" b="1" dirty="0">
                <a:solidFill>
                  <a:srgbClr val="008000"/>
                </a:solidFill>
              </a:rPr>
              <a:t> </a:t>
            </a:r>
          </a:p>
          <a:p>
            <a:pPr algn="just" fontAlgn="t"/>
            <a:r>
              <a:rPr lang="vi-VN" sz="2000" b="1" dirty="0">
                <a:solidFill>
                  <a:srgbClr val="008000"/>
                </a:solidFill>
              </a:rPr>
              <a:t>Bàn tay bé nhỏ</a:t>
            </a:r>
          </a:p>
          <a:p>
            <a:pPr algn="just" fontAlgn="t"/>
            <a:r>
              <a:rPr lang="vi-VN" sz="2000" b="1" dirty="0">
                <a:solidFill>
                  <a:srgbClr val="008000"/>
                </a:solidFill>
              </a:rPr>
              <a:t>Vẫy quạt thật đều</a:t>
            </a:r>
          </a:p>
          <a:p>
            <a:pPr algn="just" fontAlgn="t"/>
            <a:r>
              <a:rPr lang="vi-VN" sz="2000" b="1" dirty="0">
                <a:solidFill>
                  <a:srgbClr val="008000"/>
                </a:solidFill>
              </a:rPr>
              <a:t>Ngấn nắng thiu thiu</a:t>
            </a:r>
          </a:p>
          <a:p>
            <a:pPr algn="just" fontAlgn="t"/>
            <a:r>
              <a:rPr lang="vi-VN" sz="2000" b="1" dirty="0">
                <a:solidFill>
                  <a:srgbClr val="008000"/>
                </a:solidFill>
              </a:rPr>
              <a:t>Đậu trên tường trắng.</a:t>
            </a:r>
            <a:endParaRPr lang="en-US" sz="2000" b="1" dirty="0">
              <a:solidFill>
                <a:srgbClr val="008000"/>
              </a:solidFill>
            </a:endParaRPr>
          </a:p>
          <a:p>
            <a:pPr algn="just" fontAlgn="t"/>
            <a:endParaRPr lang="en-US" sz="2000" b="1" dirty="0">
              <a:solidFill>
                <a:srgbClr val="008000"/>
              </a:solidFill>
            </a:endParaRPr>
          </a:p>
          <a:p>
            <a:pPr algn="just" fontAlgn="t"/>
            <a:r>
              <a:rPr lang="vi-VN" sz="2000" b="1" dirty="0">
                <a:solidFill>
                  <a:srgbClr val="008000"/>
                </a:solidFill>
              </a:rPr>
              <a:t>Căn nhà đã vắng</a:t>
            </a:r>
          </a:p>
          <a:p>
            <a:pPr algn="just" fontAlgn="t"/>
            <a:r>
              <a:rPr lang="vi-VN" sz="2000" b="1" dirty="0">
                <a:solidFill>
                  <a:srgbClr val="008000"/>
                </a:solidFill>
              </a:rPr>
              <a:t>Cốc chén nằm im</a:t>
            </a:r>
          </a:p>
          <a:p>
            <a:pPr algn="just" fontAlgn="t"/>
            <a:r>
              <a:rPr lang="vi-VN" sz="2000" b="1" dirty="0">
                <a:solidFill>
                  <a:srgbClr val="008000"/>
                </a:solidFill>
              </a:rPr>
              <a:t>Đôi mắt lim dim</a:t>
            </a:r>
          </a:p>
          <a:p>
            <a:pPr algn="just" fontAlgn="t"/>
            <a:r>
              <a:rPr lang="vi-VN" sz="2000" b="1" dirty="0">
                <a:solidFill>
                  <a:srgbClr val="008000"/>
                </a:solidFill>
              </a:rPr>
              <a:t>Ngủ ngon bà nhé!</a:t>
            </a:r>
          </a:p>
        </p:txBody>
      </p:sp>
      <p:sp>
        <p:nvSpPr>
          <p:cNvPr id="3" name="Left Brace 2">
            <a:extLst>
              <a:ext uri="{FF2B5EF4-FFF2-40B4-BE49-F238E27FC236}">
                <a16:creationId xmlns:a16="http://schemas.microsoft.com/office/drawing/2014/main" id="{502BF644-9897-4F2A-AC18-49BDEF0860E9}"/>
              </a:ext>
            </a:extLst>
          </p:cNvPr>
          <p:cNvSpPr/>
          <p:nvPr/>
        </p:nvSpPr>
        <p:spPr>
          <a:xfrm>
            <a:off x="1191047" y="1089619"/>
            <a:ext cx="150073" cy="1146807"/>
          </a:xfrm>
          <a:prstGeom prst="leftBrace">
            <a:avLst/>
          </a:prstGeom>
          <a:ln w="38100">
            <a:solidFill>
              <a:srgbClr val="CC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6266A91-75DC-445C-B2E2-70F4C0D244D3}"/>
              </a:ext>
            </a:extLst>
          </p:cNvPr>
          <p:cNvSpPr/>
          <p:nvPr/>
        </p:nvSpPr>
        <p:spPr>
          <a:xfrm>
            <a:off x="781052" y="1489728"/>
            <a:ext cx="365927" cy="317038"/>
          </a:xfrm>
          <a:prstGeom prst="ellipse">
            <a:avLst/>
          </a:prstGeom>
          <a:solidFill>
            <a:srgbClr val="FFFF00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1" name="Left Brace 10">
            <a:extLst>
              <a:ext uri="{FF2B5EF4-FFF2-40B4-BE49-F238E27FC236}">
                <a16:creationId xmlns:a16="http://schemas.microsoft.com/office/drawing/2014/main" id="{98142944-0F26-4781-B265-EF2A20B492FA}"/>
              </a:ext>
            </a:extLst>
          </p:cNvPr>
          <p:cNvSpPr/>
          <p:nvPr/>
        </p:nvSpPr>
        <p:spPr>
          <a:xfrm>
            <a:off x="1191047" y="2609029"/>
            <a:ext cx="150073" cy="1146807"/>
          </a:xfrm>
          <a:prstGeom prst="leftBrace">
            <a:avLst/>
          </a:prstGeom>
          <a:ln w="38100">
            <a:solidFill>
              <a:srgbClr val="CC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94B0F2C-3D07-4E47-8AE6-A035F16A9F20}"/>
              </a:ext>
            </a:extLst>
          </p:cNvPr>
          <p:cNvSpPr/>
          <p:nvPr/>
        </p:nvSpPr>
        <p:spPr>
          <a:xfrm>
            <a:off x="781052" y="3009138"/>
            <a:ext cx="365927" cy="317038"/>
          </a:xfrm>
          <a:prstGeom prst="ellipse">
            <a:avLst/>
          </a:prstGeom>
          <a:solidFill>
            <a:srgbClr val="FFFF00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5" name="Left Brace 14">
            <a:extLst>
              <a:ext uri="{FF2B5EF4-FFF2-40B4-BE49-F238E27FC236}">
                <a16:creationId xmlns:a16="http://schemas.microsoft.com/office/drawing/2014/main" id="{D7604105-BA6E-4CFB-AC49-627C9D177B75}"/>
              </a:ext>
            </a:extLst>
          </p:cNvPr>
          <p:cNvSpPr/>
          <p:nvPr/>
        </p:nvSpPr>
        <p:spPr>
          <a:xfrm>
            <a:off x="1191047" y="4129098"/>
            <a:ext cx="150073" cy="1146807"/>
          </a:xfrm>
          <a:prstGeom prst="leftBrace">
            <a:avLst/>
          </a:prstGeom>
          <a:ln w="38100">
            <a:solidFill>
              <a:srgbClr val="CC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C48D62E-25C4-4441-8ABB-9C5646685315}"/>
              </a:ext>
            </a:extLst>
          </p:cNvPr>
          <p:cNvSpPr/>
          <p:nvPr/>
        </p:nvSpPr>
        <p:spPr>
          <a:xfrm>
            <a:off x="781052" y="4529207"/>
            <a:ext cx="365927" cy="317038"/>
          </a:xfrm>
          <a:prstGeom prst="ellipse">
            <a:avLst/>
          </a:prstGeom>
          <a:solidFill>
            <a:srgbClr val="FFFF00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7" name="Left Brace 16">
            <a:extLst>
              <a:ext uri="{FF2B5EF4-FFF2-40B4-BE49-F238E27FC236}">
                <a16:creationId xmlns:a16="http://schemas.microsoft.com/office/drawing/2014/main" id="{712A13A5-7CF6-4DED-AA9A-700FC4E6A860}"/>
              </a:ext>
            </a:extLst>
          </p:cNvPr>
          <p:cNvSpPr/>
          <p:nvPr/>
        </p:nvSpPr>
        <p:spPr>
          <a:xfrm>
            <a:off x="5398664" y="3955804"/>
            <a:ext cx="150073" cy="1146807"/>
          </a:xfrm>
          <a:prstGeom prst="leftBrace">
            <a:avLst/>
          </a:prstGeom>
          <a:ln w="38100">
            <a:solidFill>
              <a:srgbClr val="CC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6E12AD0-2BB5-4BA9-962D-A8D29B1F0467}"/>
              </a:ext>
            </a:extLst>
          </p:cNvPr>
          <p:cNvSpPr/>
          <p:nvPr/>
        </p:nvSpPr>
        <p:spPr>
          <a:xfrm>
            <a:off x="4988669" y="4355913"/>
            <a:ext cx="365927" cy="317038"/>
          </a:xfrm>
          <a:prstGeom prst="ellipse">
            <a:avLst/>
          </a:prstGeom>
          <a:solidFill>
            <a:srgbClr val="FFFF00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5490027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1"/>
            <a:ext cx="9144000" cy="571281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33508" y="3161830"/>
            <a:ext cx="38138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LUYỆN ĐỌC TỪ KHÓ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512628" y="1121352"/>
            <a:ext cx="5784298" cy="318624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061602" y="1795382"/>
            <a:ext cx="3244126" cy="22398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008000"/>
                </a:solidFill>
              </a:rPr>
              <a:t>Ơi</a:t>
            </a:r>
            <a:r>
              <a:rPr lang="en-US" sz="2400" b="1" dirty="0">
                <a:solidFill>
                  <a:srgbClr val="008000"/>
                </a:solidFill>
              </a:rPr>
              <a:t> </a:t>
            </a:r>
            <a:r>
              <a:rPr lang="en-US" sz="2400" b="1" dirty="0" err="1">
                <a:solidFill>
                  <a:srgbClr val="008000"/>
                </a:solidFill>
              </a:rPr>
              <a:t>chích</a:t>
            </a:r>
            <a:r>
              <a:rPr lang="en-US" sz="2400" b="1" dirty="0">
                <a:solidFill>
                  <a:srgbClr val="008000"/>
                </a:solidFill>
              </a:rPr>
              <a:t> </a:t>
            </a:r>
            <a:r>
              <a:rPr lang="en-US" sz="2400" b="1" dirty="0" err="1">
                <a:solidFill>
                  <a:srgbClr val="008000"/>
                </a:solidFill>
              </a:rPr>
              <a:t>chòe</a:t>
            </a:r>
            <a:r>
              <a:rPr lang="en-US" sz="2400" b="1" dirty="0">
                <a:solidFill>
                  <a:srgbClr val="008000"/>
                </a:solidFill>
              </a:rPr>
              <a:t> </a:t>
            </a:r>
            <a:r>
              <a:rPr lang="en-US" sz="2400" b="1" dirty="0" err="1">
                <a:solidFill>
                  <a:srgbClr val="008000"/>
                </a:solidFill>
              </a:rPr>
              <a:t>ơi</a:t>
            </a:r>
            <a:r>
              <a:rPr lang="en-US" sz="2400" b="1" dirty="0">
                <a:solidFill>
                  <a:srgbClr val="008000"/>
                </a:solidFill>
              </a:rPr>
              <a:t>/</a:t>
            </a:r>
          </a:p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008000"/>
                </a:solidFill>
              </a:rPr>
              <a:t>Chim</a:t>
            </a:r>
            <a:r>
              <a:rPr lang="en-US" sz="2400" b="1" dirty="0">
                <a:solidFill>
                  <a:srgbClr val="008000"/>
                </a:solidFill>
              </a:rPr>
              <a:t> </a:t>
            </a:r>
            <a:r>
              <a:rPr lang="en-US" sz="2400" b="1" dirty="0" err="1">
                <a:solidFill>
                  <a:srgbClr val="008000"/>
                </a:solidFill>
              </a:rPr>
              <a:t>đừng</a:t>
            </a:r>
            <a:r>
              <a:rPr lang="en-US" sz="2400" b="1" dirty="0">
                <a:solidFill>
                  <a:srgbClr val="008000"/>
                </a:solidFill>
              </a:rPr>
              <a:t> </a:t>
            </a:r>
            <a:r>
              <a:rPr lang="en-US" sz="2400" b="1" dirty="0" err="1">
                <a:solidFill>
                  <a:srgbClr val="008000"/>
                </a:solidFill>
              </a:rPr>
              <a:t>hót</a:t>
            </a:r>
            <a:r>
              <a:rPr lang="en-US" sz="2400" b="1" dirty="0">
                <a:solidFill>
                  <a:srgbClr val="008000"/>
                </a:solidFill>
              </a:rPr>
              <a:t> </a:t>
            </a:r>
            <a:r>
              <a:rPr lang="en-US" sz="2400" b="1" dirty="0" err="1">
                <a:solidFill>
                  <a:srgbClr val="008000"/>
                </a:solidFill>
              </a:rPr>
              <a:t>nữa</a:t>
            </a:r>
            <a:r>
              <a:rPr lang="en-US" sz="2400" b="1" dirty="0">
                <a:solidFill>
                  <a:srgbClr val="008000"/>
                </a:solidFill>
              </a:rPr>
              <a:t>/</a:t>
            </a:r>
          </a:p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008000"/>
                </a:solidFill>
              </a:rPr>
              <a:t>Bà</a:t>
            </a:r>
            <a:r>
              <a:rPr lang="en-US" sz="2400" b="1" dirty="0">
                <a:solidFill>
                  <a:srgbClr val="008000"/>
                </a:solidFill>
              </a:rPr>
              <a:t> </a:t>
            </a:r>
            <a:r>
              <a:rPr lang="en-US" sz="2400" b="1" dirty="0" err="1">
                <a:solidFill>
                  <a:srgbClr val="008000"/>
                </a:solidFill>
              </a:rPr>
              <a:t>em</a:t>
            </a:r>
            <a:r>
              <a:rPr lang="en-US" sz="2400" b="1" dirty="0">
                <a:solidFill>
                  <a:srgbClr val="008000"/>
                </a:solidFill>
              </a:rPr>
              <a:t> </a:t>
            </a:r>
            <a:r>
              <a:rPr lang="en-US" sz="2400" b="1" dirty="0" err="1">
                <a:solidFill>
                  <a:srgbClr val="008000"/>
                </a:solidFill>
              </a:rPr>
              <a:t>ốm</a:t>
            </a:r>
            <a:r>
              <a:rPr lang="en-US" sz="2400" b="1" dirty="0">
                <a:solidFill>
                  <a:srgbClr val="008000"/>
                </a:solidFill>
              </a:rPr>
              <a:t> </a:t>
            </a:r>
            <a:r>
              <a:rPr lang="en-US" sz="2400" b="1" dirty="0" err="1">
                <a:solidFill>
                  <a:srgbClr val="008000"/>
                </a:solidFill>
              </a:rPr>
              <a:t>rồi</a:t>
            </a:r>
            <a:r>
              <a:rPr lang="en-US" sz="2400" b="1" dirty="0">
                <a:solidFill>
                  <a:srgbClr val="008000"/>
                </a:solidFill>
              </a:rPr>
              <a:t>/</a:t>
            </a:r>
          </a:p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008000"/>
                </a:solidFill>
              </a:rPr>
              <a:t>Lặng</a:t>
            </a:r>
            <a:r>
              <a:rPr lang="en-US" sz="2400" b="1" dirty="0">
                <a:solidFill>
                  <a:srgbClr val="008000"/>
                </a:solidFill>
              </a:rPr>
              <a:t> </a:t>
            </a:r>
            <a:r>
              <a:rPr lang="en-US" sz="2400" b="1" dirty="0" err="1">
                <a:solidFill>
                  <a:srgbClr val="008000"/>
                </a:solidFill>
              </a:rPr>
              <a:t>cho</a:t>
            </a:r>
            <a:r>
              <a:rPr lang="en-US" sz="2400" b="1" dirty="0">
                <a:solidFill>
                  <a:srgbClr val="008000"/>
                </a:solidFill>
              </a:rPr>
              <a:t> </a:t>
            </a:r>
            <a:r>
              <a:rPr lang="en-US" sz="2400" b="1" dirty="0" err="1">
                <a:solidFill>
                  <a:srgbClr val="008000"/>
                </a:solidFill>
              </a:rPr>
              <a:t>bà</a:t>
            </a:r>
            <a:r>
              <a:rPr lang="en-US" sz="2400" b="1" dirty="0">
                <a:solidFill>
                  <a:srgbClr val="008000"/>
                </a:solidFill>
              </a:rPr>
              <a:t> </a:t>
            </a:r>
            <a:r>
              <a:rPr lang="en-US" sz="2400" b="1" dirty="0" err="1">
                <a:solidFill>
                  <a:srgbClr val="008000"/>
                </a:solidFill>
              </a:rPr>
              <a:t>ngủ</a:t>
            </a:r>
            <a:r>
              <a:rPr lang="en-US" sz="2400" b="1" dirty="0">
                <a:solidFill>
                  <a:srgbClr val="008000"/>
                </a:solidFill>
              </a:rPr>
              <a:t>.//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27314" y="1283191"/>
            <a:ext cx="31774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LUYỆN ĐỌC CÂU</a:t>
            </a:r>
          </a:p>
        </p:txBody>
      </p:sp>
    </p:spTree>
    <p:extLst>
      <p:ext uri="{BB962C8B-B14F-4D97-AF65-F5344CB8AC3E}">
        <p14:creationId xmlns:p14="http://schemas.microsoft.com/office/powerpoint/2010/main" val="292819302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8263</TotalTime>
  <Words>1072</Words>
  <Application>Microsoft Office PowerPoint</Application>
  <PresentationFormat>Custom</PresentationFormat>
  <Paragraphs>199</Paragraphs>
  <Slides>23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SVN-Poky's</vt:lpstr>
      <vt:lpstr>HP001 4 hàng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An Thach</cp:lastModifiedBy>
  <cp:revision>786</cp:revision>
  <dcterms:created xsi:type="dcterms:W3CDTF">2020-02-10T09:35:50Z</dcterms:created>
  <dcterms:modified xsi:type="dcterms:W3CDTF">2022-10-24T03:18:31Z</dcterms:modified>
</cp:coreProperties>
</file>