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0" r:id="rId3"/>
    <p:sldId id="260" r:id="rId4"/>
    <p:sldId id="258" r:id="rId5"/>
    <p:sldId id="274" r:id="rId6"/>
    <p:sldId id="257" r:id="rId7"/>
    <p:sldId id="259" r:id="rId8"/>
    <p:sldId id="276" r:id="rId9"/>
    <p:sldId id="277" r:id="rId10"/>
    <p:sldId id="275" r:id="rId11"/>
    <p:sldId id="278" r:id="rId12"/>
    <p:sldId id="279" r:id="rId13"/>
    <p:sldId id="281" r:id="rId14"/>
    <p:sldId id="282" r:id="rId15"/>
    <p:sldId id="283" r:id="rId16"/>
    <p:sldId id="295" r:id="rId17"/>
    <p:sldId id="296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8CB8378-79F7-47C0-B421-C8593806E41D}">
          <p14:sldIdLst>
            <p14:sldId id="256"/>
            <p14:sldId id="270"/>
            <p14:sldId id="260"/>
            <p14:sldId id="258"/>
            <p14:sldId id="274"/>
            <p14:sldId id="257"/>
            <p14:sldId id="259"/>
            <p14:sldId id="276"/>
            <p14:sldId id="277"/>
            <p14:sldId id="275"/>
            <p14:sldId id="278"/>
            <p14:sldId id="279"/>
            <p14:sldId id="281"/>
            <p14:sldId id="282"/>
            <p14:sldId id="283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15"/>
    <a:srgbClr val="EDB47F"/>
    <a:srgbClr val="A25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100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17.png"/><Relationship Id="rId3" Type="http://schemas.openxmlformats.org/officeDocument/2006/relationships/image" Target="../media/image34.svg"/><Relationship Id="rId7" Type="http://schemas.openxmlformats.org/officeDocument/2006/relationships/image" Target="../media/image27.png"/><Relationship Id="rId12" Type="http://schemas.openxmlformats.org/officeDocument/2006/relationships/image" Target="../media/image67.svg"/><Relationship Id="rId17" Type="http://schemas.openxmlformats.org/officeDocument/2006/relationships/image" Target="../media/image69.svg"/><Relationship Id="rId2" Type="http://schemas.openxmlformats.org/officeDocument/2006/relationships/image" Target="../media/image22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6.png"/><Relationship Id="rId5" Type="http://schemas.openxmlformats.org/officeDocument/2006/relationships/image" Target="../media/image29.svg"/><Relationship Id="rId15" Type="http://schemas.openxmlformats.org/officeDocument/2006/relationships/image" Target="../media/image27.svg"/><Relationship Id="rId10" Type="http://schemas.openxmlformats.org/officeDocument/2006/relationships/image" Target="../media/image41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67.svg"/><Relationship Id="rId3" Type="http://schemas.openxmlformats.org/officeDocument/2006/relationships/image" Target="../media/image34.svg"/><Relationship Id="rId7" Type="http://schemas.openxmlformats.org/officeDocument/2006/relationships/image" Target="../media/image27.png"/><Relationship Id="rId12" Type="http://schemas.openxmlformats.org/officeDocument/2006/relationships/image" Target="../media/image48.png"/><Relationship Id="rId2" Type="http://schemas.openxmlformats.org/officeDocument/2006/relationships/image" Target="../media/image22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7.png"/><Relationship Id="rId5" Type="http://schemas.openxmlformats.org/officeDocument/2006/relationships/image" Target="../media/image29.svg"/><Relationship Id="rId15" Type="http://schemas.openxmlformats.org/officeDocument/2006/relationships/image" Target="../media/image27.svg"/><Relationship Id="rId10" Type="http://schemas.openxmlformats.org/officeDocument/2006/relationships/image" Target="../media/image41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7.png"/><Relationship Id="rId18" Type="http://schemas.openxmlformats.org/officeDocument/2006/relationships/image" Target="../media/image75.svg"/><Relationship Id="rId3" Type="http://schemas.openxmlformats.org/officeDocument/2006/relationships/image" Target="../media/image72.svg"/><Relationship Id="rId7" Type="http://schemas.openxmlformats.org/officeDocument/2006/relationships/image" Target="../media/image29.svg"/><Relationship Id="rId12" Type="http://schemas.openxmlformats.org/officeDocument/2006/relationships/image" Target="../media/image41.svg"/><Relationship Id="rId17" Type="http://schemas.openxmlformats.org/officeDocument/2006/relationships/image" Target="../media/image52.png"/><Relationship Id="rId2" Type="http://schemas.openxmlformats.org/officeDocument/2006/relationships/image" Target="../media/image50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34.svg"/><Relationship Id="rId15" Type="http://schemas.openxmlformats.org/officeDocument/2006/relationships/image" Target="../media/image27.svg"/><Relationship Id="rId10" Type="http://schemas.openxmlformats.org/officeDocument/2006/relationships/image" Target="../media/image39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27.svg"/><Relationship Id="rId3" Type="http://schemas.openxmlformats.org/officeDocument/2006/relationships/image" Target="../media/image34.svg"/><Relationship Id="rId7" Type="http://schemas.openxmlformats.org/officeDocument/2006/relationships/image" Target="../media/image27.png"/><Relationship Id="rId12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7.png"/><Relationship Id="rId5" Type="http://schemas.openxmlformats.org/officeDocument/2006/relationships/image" Target="../media/image29.svg"/><Relationship Id="rId15" Type="http://schemas.openxmlformats.org/officeDocument/2006/relationships/image" Target="../media/image43.png"/><Relationship Id="rId10" Type="http://schemas.openxmlformats.org/officeDocument/2006/relationships/image" Target="../media/image41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3.svg"/><Relationship Id="rId7" Type="http://schemas.openxmlformats.org/officeDocument/2006/relationships/image" Target="../media/image64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7.svg"/><Relationship Id="rId4" Type="http://schemas.openxmlformats.org/officeDocument/2006/relationships/image" Target="../media/image16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3.svg"/><Relationship Id="rId7" Type="http://schemas.openxmlformats.org/officeDocument/2006/relationships/image" Target="../media/image64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7.sv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4.png"/><Relationship Id="rId3" Type="http://schemas.openxmlformats.org/officeDocument/2006/relationships/image" Target="../media/image34.svg"/><Relationship Id="rId7" Type="http://schemas.openxmlformats.org/officeDocument/2006/relationships/image" Target="../media/image41.svg"/><Relationship Id="rId12" Type="http://schemas.openxmlformats.org/officeDocument/2006/relationships/image" Target="../media/image23.png"/><Relationship Id="rId2" Type="http://schemas.openxmlformats.org/officeDocument/2006/relationships/image" Target="../media/image22.png"/><Relationship Id="rId16" Type="http://schemas.openxmlformats.org/officeDocument/2006/relationships/image" Target="../media/image8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7.svg"/><Relationship Id="rId5" Type="http://schemas.openxmlformats.org/officeDocument/2006/relationships/image" Target="../media/image39.svg"/><Relationship Id="rId15" Type="http://schemas.openxmlformats.org/officeDocument/2006/relationships/image" Target="../media/image55.png"/><Relationship Id="rId10" Type="http://schemas.openxmlformats.org/officeDocument/2006/relationships/image" Target="../media/image16.png"/><Relationship Id="rId4" Type="http://schemas.openxmlformats.org/officeDocument/2006/relationships/image" Target="../media/image27.png"/><Relationship Id="rId9" Type="http://schemas.openxmlformats.org/officeDocument/2006/relationships/image" Target="../media/image29.svg"/><Relationship Id="rId14" Type="http://schemas.openxmlformats.org/officeDocument/2006/relationships/image" Target="../media/image8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sv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4.svg"/><Relationship Id="rId15" Type="http://schemas.openxmlformats.org/officeDocument/2006/relationships/image" Target="../media/image2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2.svg"/><Relationship Id="rId5" Type="http://schemas.openxmlformats.org/officeDocument/2006/relationships/image" Target="../media/image27.sv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7.png"/><Relationship Id="rId3" Type="http://schemas.openxmlformats.org/officeDocument/2006/relationships/image" Target="../media/image34.svg"/><Relationship Id="rId7" Type="http://schemas.openxmlformats.org/officeDocument/2006/relationships/image" Target="../media/image17.png"/><Relationship Id="rId12" Type="http://schemas.openxmlformats.org/officeDocument/2006/relationships/image" Target="../media/image26.png"/><Relationship Id="rId2" Type="http://schemas.openxmlformats.org/officeDocument/2006/relationships/image" Target="../media/image22.png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6.svg"/><Relationship Id="rId5" Type="http://schemas.openxmlformats.org/officeDocument/2006/relationships/image" Target="../media/image29.sv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7.svg"/><Relationship Id="rId14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9.svg"/><Relationship Id="rId3" Type="http://schemas.openxmlformats.org/officeDocument/2006/relationships/image" Target="../media/image43.svg"/><Relationship Id="rId7" Type="http://schemas.openxmlformats.org/officeDocument/2006/relationships/image" Target="../media/image29.svg"/><Relationship Id="rId12" Type="http://schemas.openxmlformats.org/officeDocument/2006/relationships/image" Target="../media/image27.png"/><Relationship Id="rId2" Type="http://schemas.openxmlformats.org/officeDocument/2006/relationships/image" Target="../media/image29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svg"/><Relationship Id="rId5" Type="http://schemas.openxmlformats.org/officeDocument/2006/relationships/image" Target="../media/image34.svg"/><Relationship Id="rId15" Type="http://schemas.openxmlformats.org/officeDocument/2006/relationships/image" Target="../media/image41.svg"/><Relationship Id="rId10" Type="http://schemas.openxmlformats.org/officeDocument/2006/relationships/image" Target="../media/image16.png"/><Relationship Id="rId4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.png"/><Relationship Id="rId3" Type="http://schemas.openxmlformats.org/officeDocument/2006/relationships/image" Target="../media/image46.svg"/><Relationship Id="rId7" Type="http://schemas.openxmlformats.org/officeDocument/2006/relationships/image" Target="../media/image29.svg"/><Relationship Id="rId12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0.svg"/><Relationship Id="rId5" Type="http://schemas.openxmlformats.org/officeDocument/2006/relationships/image" Target="../media/image48.sv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27.svg"/><Relationship Id="rId1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3.svg"/><Relationship Id="rId7" Type="http://schemas.openxmlformats.org/officeDocument/2006/relationships/image" Target="../media/image2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5.svg"/><Relationship Id="rId10" Type="http://schemas.openxmlformats.org/officeDocument/2006/relationships/image" Target="../media/image58.sv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0.svg"/><Relationship Id="rId7" Type="http://schemas.openxmlformats.org/officeDocument/2006/relationships/image" Target="../media/image2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3.svg"/><Relationship Id="rId10" Type="http://schemas.openxmlformats.org/officeDocument/2006/relationships/image" Target="../media/image43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3.svg"/><Relationship Id="rId7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7.svg"/><Relationship Id="rId4" Type="http://schemas.openxmlformats.org/officeDocument/2006/relationships/image" Target="../media/image16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336234" y="7284753"/>
            <a:ext cx="16579921" cy="6004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2721" y="7553854"/>
            <a:ext cx="16579921" cy="60044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20099" y="9384808"/>
            <a:ext cx="708601" cy="53428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6055551" y="112239"/>
            <a:ext cx="1899414" cy="189941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97779" y="452905"/>
            <a:ext cx="15962010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TRƯỜNG TIỂU HỌC GIANG BIÊN</a:t>
            </a:r>
            <a:endParaRPr lang="en-US" sz="7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E396693D-5999-2E2E-4DD2-B43E1EAFBC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28727" y="9072851"/>
            <a:ext cx="1370454" cy="1407398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751BE32C-7E91-4FCD-7DFE-09C8B1DBF4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68380" y="9094033"/>
            <a:ext cx="1370454" cy="1407398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3927E84C-C16F-BC69-0693-3F47F4D988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64145" y="5604934"/>
            <a:ext cx="5181478" cy="48964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5330C-D815-40CC-150F-65EDD06A26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71540" y="5695468"/>
            <a:ext cx="4707892" cy="4896497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00115003-B79E-A6F2-FE62-3F907386E12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337961" y="8371815"/>
            <a:ext cx="1738651" cy="1701705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id="{2BB7B3A1-6652-5DE1-A9FE-4ECD747AD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119809" y="8422565"/>
            <a:ext cx="1738651" cy="17017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476" y="2453249"/>
            <a:ext cx="15962010" cy="1517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7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7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7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3919" y="2825035"/>
            <a:ext cx="589561" cy="58956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81958" y="598404"/>
            <a:ext cx="6470351" cy="93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544" y="2019300"/>
            <a:ext cx="766828" cy="766828"/>
          </a:xfrm>
          <a:prstGeom prst="rect">
            <a:avLst/>
          </a:prstGeom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D18AFC55-7859-76A2-30E3-57069A6E39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615743" y="1132913"/>
            <a:ext cx="10324407" cy="632584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8501980" y="2484916"/>
            <a:ext cx="8847166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thơ có hai nhân vật là bạn nhỏ và nắng. Mỗi nhân vật được nói đến trong những khổ thơ nào?</a:t>
            </a:r>
            <a:endParaRPr lang="en-US" sz="450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25563" y="1209348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898817">
            <a:off x="12883170" y="5983627"/>
            <a:ext cx="562022" cy="13421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7692EF-197A-FA61-D356-BB3D6546A6F4}"/>
              </a:ext>
            </a:extLst>
          </p:cNvPr>
          <p:cNvSpPr txBox="1"/>
          <p:nvPr/>
        </p:nvSpPr>
        <p:spPr>
          <a:xfrm>
            <a:off x="1323480" y="2306027"/>
            <a:ext cx="6470350" cy="4566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Nhân vật bạn nhỏ: </a:t>
            </a: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khổ 2, 4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Nhân vật nắng: </a:t>
            </a: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khổ 1, 3, 5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5D4C5BF3-28BA-1CE2-912C-711A39FD22F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873558" y="5828539"/>
            <a:ext cx="5615866" cy="44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7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94586" y="3737768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95973" y="4327329"/>
            <a:ext cx="766828" cy="766828"/>
          </a:xfrm>
          <a:prstGeom prst="rect">
            <a:avLst/>
          </a:prstGeom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4559" y="990600"/>
            <a:ext cx="477238" cy="4772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7692EF-197A-FA61-D356-BB3D6546A6F4}"/>
              </a:ext>
            </a:extLst>
          </p:cNvPr>
          <p:cNvSpPr txBox="1"/>
          <p:nvPr/>
        </p:nvSpPr>
        <p:spPr>
          <a:xfrm>
            <a:off x="6302512" y="5818088"/>
            <a:ext cx="1138309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Tả bạn nhỏ đang làm việc: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lấy bọt xà phòng, làm đôi gang tay, …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Cảm xúc của bạn nhỏ: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em yêu ngắm mãi…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95F67E7B-8AE2-B0AD-3784-5F36FACC97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974" y="-27587"/>
            <a:ext cx="10273895" cy="582914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2485274" y="832965"/>
            <a:ext cx="8507459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hình ảnh ở khổ 2, 4:</a:t>
            </a:r>
            <a:endParaRPr lang="vi-VN" sz="4000" b="1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Tả bạn nhỏ làm việc.</a:t>
            </a:r>
          </a:p>
          <a:p>
            <a:pPr>
              <a:lnSpc>
                <a:spcPct val="150000"/>
              </a:lnSpc>
            </a:pPr>
            <a:r>
              <a:rPr lang="vi-VN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Nói lên cảm xúc của bạn nhỏ khi hoàn thành công việc.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898817">
            <a:off x="9255707" y="3714387"/>
            <a:ext cx="562022" cy="1342143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650DAF6E-5C69-0ABE-87AA-F1025799B2E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237201" y="612246"/>
            <a:ext cx="3478800" cy="33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12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3FAABBC1-907C-0625-10EB-B12248B19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52592" y="-85562"/>
            <a:ext cx="9369124" cy="590777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68706" y="3460376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95973" y="4327329"/>
            <a:ext cx="766828" cy="766828"/>
          </a:xfrm>
          <a:prstGeom prst="rect">
            <a:avLst/>
          </a:prstGeom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80955" y="1809284"/>
            <a:ext cx="477238" cy="4772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7692EF-197A-FA61-D356-BB3D6546A6F4}"/>
              </a:ext>
            </a:extLst>
          </p:cNvPr>
          <p:cNvSpPr txBox="1"/>
          <p:nvPr/>
        </p:nvSpPr>
        <p:spPr>
          <a:xfrm>
            <a:off x="7662180" y="5143500"/>
            <a:ext cx="9369124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Nắng theo gió như bay lượn trên cây tre, cây chuối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Nắng đầy trời, nhuộm vàng sân phơi và lối đi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3529544" y="1961225"/>
            <a:ext cx="6506326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 thơ 3 tả nắng đẹp như thế nào?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898817">
            <a:off x="10442899" y="1801124"/>
            <a:ext cx="562022" cy="1342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4C1E63-C97A-530B-ADFD-10E10489EF8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t="22906" r="17761" b="23662"/>
          <a:stretch/>
        </p:blipFill>
        <p:spPr>
          <a:xfrm>
            <a:off x="4861726" y="5670764"/>
            <a:ext cx="2557261" cy="1897785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FB4F3F3B-B0B5-D83D-ECB0-223AE8D7FA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49916" y="4442361"/>
            <a:ext cx="311228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43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68706" y="3460376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95973" y="4327329"/>
            <a:ext cx="766828" cy="766828"/>
          </a:xfrm>
          <a:prstGeom prst="rect">
            <a:avLst/>
          </a:prstGeom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5915" y="2973992"/>
            <a:ext cx="477238" cy="4772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7692EF-197A-FA61-D356-BB3D6546A6F4}"/>
              </a:ext>
            </a:extLst>
          </p:cNvPr>
          <p:cNvSpPr txBox="1"/>
          <p:nvPr/>
        </p:nvSpPr>
        <p:spPr>
          <a:xfrm>
            <a:off x="7453431" y="5007485"/>
            <a:ext cx="5805367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b) Nắng đầy trời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98817">
            <a:off x="722224" y="381363"/>
            <a:ext cx="562022" cy="1342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4C1E63-C97A-530B-ADFD-10E10489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t="22906" r="17761" b="23662"/>
          <a:stretch/>
        </p:blipFill>
        <p:spPr>
          <a:xfrm>
            <a:off x="4150074" y="4710743"/>
            <a:ext cx="2557261" cy="189778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25DD49-44BE-63D2-A53D-D7C2C48EE347}"/>
              </a:ext>
            </a:extLst>
          </p:cNvPr>
          <p:cNvSpPr/>
          <p:nvPr/>
        </p:nvSpPr>
        <p:spPr>
          <a:xfrm>
            <a:off x="2348110" y="367558"/>
            <a:ext cx="13774897" cy="267837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3570830" y="600812"/>
            <a:ext cx="11329456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hiểu câu thơ “Nắng đi suốt ngày / Giờ lo xuống núi” như thế nào?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0F43C7-9603-7E3E-FEBF-9C848DDA1826}"/>
              </a:ext>
            </a:extLst>
          </p:cNvPr>
          <p:cNvSpPr txBox="1"/>
          <p:nvPr/>
        </p:nvSpPr>
        <p:spPr>
          <a:xfrm>
            <a:off x="7400703" y="3382840"/>
            <a:ext cx="5805367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a) Nắng bừng lên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5948DA-8DF1-5455-5720-2268703FAC39}"/>
              </a:ext>
            </a:extLst>
          </p:cNvPr>
          <p:cNvSpPr txBox="1"/>
          <p:nvPr/>
        </p:nvSpPr>
        <p:spPr>
          <a:xfrm>
            <a:off x="7559060" y="6727881"/>
            <a:ext cx="5805367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c) Nắng đang tắt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12441E94-B09B-B1BB-EDA8-565C6AA3016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318945" y="2065174"/>
            <a:ext cx="5620615" cy="755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17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92796" flipH="1">
            <a:off x="-3441316" y="6662440"/>
            <a:ext cx="25170631" cy="91156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79035">
            <a:off x="16004747" y="532290"/>
            <a:ext cx="597206" cy="14261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B1B047-3DE9-D348-2BC9-1A6DFC6EBF6C}"/>
              </a:ext>
            </a:extLst>
          </p:cNvPr>
          <p:cNvSpPr txBox="1"/>
          <p:nvPr/>
        </p:nvSpPr>
        <p:spPr>
          <a:xfrm>
            <a:off x="4626911" y="327952"/>
            <a:ext cx="9608593" cy="1522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  <a:endParaRPr lang="en-US" sz="5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4AE458-A30D-F77C-1923-A3D45B51BF33}"/>
              </a:ext>
            </a:extLst>
          </p:cNvPr>
          <p:cNvSpPr txBox="1"/>
          <p:nvPr/>
        </p:nvSpPr>
        <p:spPr>
          <a:xfrm>
            <a:off x="2001708" y="2485667"/>
            <a:ext cx="14859000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Tìm thêm ít nhất 3 từ ngữ cho mỗi nhóm dưới đây:</a:t>
            </a:r>
          </a:p>
          <a:p>
            <a:pPr marL="914400" indent="-914400">
              <a:lnSpc>
                <a:spcPct val="150000"/>
              </a:lnSpc>
              <a:buAutoNum type="alphaLcParenR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Từ ngữ chỉ việc em làm ở nhà: giặt áo,…</a:t>
            </a:r>
          </a:p>
          <a:p>
            <a:pPr marL="914400" indent="-914400">
              <a:lnSpc>
                <a:spcPct val="150000"/>
              </a:lnSpc>
              <a:buAutoNum type="alphaLcParenR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Từ ngữ chỉ đồ dùng để làm việc: găng,...</a:t>
            </a:r>
          </a:p>
          <a:p>
            <a:pPr marL="914400" indent="-914400">
              <a:lnSpc>
                <a:spcPct val="150000"/>
              </a:lnSpc>
              <a:buAutoNum type="alphaLcParenR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Từ ngữ chỉ cách làm việc: nhanh nhẹn,..</a:t>
            </a:r>
          </a:p>
        </p:txBody>
      </p:sp>
      <p:pic>
        <p:nvPicPr>
          <p:cNvPr id="30" name="Picture 13">
            <a:extLst>
              <a:ext uri="{FF2B5EF4-FFF2-40B4-BE49-F238E27FC236}">
                <a16:creationId xmlns:a16="http://schemas.microsoft.com/office/drawing/2014/main" id="{45C38943-18D2-33BD-0797-C5C71BE37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59200" y="6647939"/>
            <a:ext cx="1627816" cy="1847167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74CCC4DD-6476-B486-7B9A-8C9A20600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87370" y="8417718"/>
            <a:ext cx="1627816" cy="1847167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:a16="http://schemas.microsoft.com/office/drawing/2014/main" id="{84CD594C-AD68-8702-1006-A7A4E16FB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1708" y="7356247"/>
            <a:ext cx="1627816" cy="1847167"/>
          </a:xfrm>
          <a:prstGeom prst="rect">
            <a:avLst/>
          </a:prstGeom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B96088C4-CCBD-3DE3-C01A-4E28FA270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742274" y="7795880"/>
            <a:ext cx="2501029" cy="2144632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E85AB040-545B-D869-D4CF-1AC43A2FDDB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5054" y="161340"/>
            <a:ext cx="2340688" cy="2168062"/>
          </a:xfrm>
          <a:prstGeom prst="rect">
            <a:avLst/>
          </a:prstGeom>
        </p:spPr>
      </p:pic>
      <p:pic>
        <p:nvPicPr>
          <p:cNvPr id="17" name="Picture 25">
            <a:extLst>
              <a:ext uri="{FF2B5EF4-FFF2-40B4-BE49-F238E27FC236}">
                <a16:creationId xmlns:a16="http://schemas.microsoft.com/office/drawing/2014/main" id="{2CF5AE31-8917-B5C1-C705-E2012465E98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280295" y="4211695"/>
            <a:ext cx="2011994" cy="18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3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92796" flipH="1">
            <a:off x="-3441316" y="6662440"/>
            <a:ext cx="25170631" cy="91156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79035">
            <a:off x="16285253" y="85848"/>
            <a:ext cx="597206" cy="14261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4AE458-A30D-F77C-1923-A3D45B51BF33}"/>
              </a:ext>
            </a:extLst>
          </p:cNvPr>
          <p:cNvSpPr txBox="1"/>
          <p:nvPr/>
        </p:nvSpPr>
        <p:spPr>
          <a:xfrm>
            <a:off x="1504947" y="1014681"/>
            <a:ext cx="15278103" cy="619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Từ ngữ chỉ việc em làm ở nhà: 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giặt quần áo, cất dọn đồ đạc, chăm em, quét nhà,…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Các dụng cụ dùng để làm việc: 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chổi, găng tay, xà phòng, giẻ lau,…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Từ ngữ chỉ cách thức làm việc: 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nhanh nhẹn, thoăn thoắt, chăm chỉ, hăng hái,…</a:t>
            </a:r>
          </a:p>
        </p:txBody>
      </p:sp>
      <p:pic>
        <p:nvPicPr>
          <p:cNvPr id="30" name="Picture 13">
            <a:extLst>
              <a:ext uri="{FF2B5EF4-FFF2-40B4-BE49-F238E27FC236}">
                <a16:creationId xmlns:a16="http://schemas.microsoft.com/office/drawing/2014/main" id="{45C38943-18D2-33BD-0797-C5C71BE37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59200" y="6647939"/>
            <a:ext cx="1627816" cy="1847167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74CCC4DD-6476-B486-7B9A-8C9A20600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87370" y="8417718"/>
            <a:ext cx="1627816" cy="1847167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:a16="http://schemas.microsoft.com/office/drawing/2014/main" id="{84CD594C-AD68-8702-1006-A7A4E16FB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5937" y="7425152"/>
            <a:ext cx="1627816" cy="1847167"/>
          </a:xfrm>
          <a:prstGeom prst="rect">
            <a:avLst/>
          </a:prstGeom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B96088C4-CCBD-3DE3-C01A-4E28FA270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742274" y="7795880"/>
            <a:ext cx="2501029" cy="21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1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5600" y="157659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98817">
            <a:off x="702990" y="717790"/>
            <a:ext cx="562022" cy="134214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33128" y="1876612"/>
            <a:ext cx="589561" cy="5895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C0B19D-E900-0563-1F8D-A70E99FE197D}"/>
              </a:ext>
            </a:extLst>
          </p:cNvPr>
          <p:cNvSpPr txBox="1"/>
          <p:nvPr/>
        </p:nvSpPr>
        <p:spPr>
          <a:xfrm>
            <a:off x="5610108" y="836915"/>
            <a:ext cx="723549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90FA4B-F60B-A7C4-316F-16784159DF3B}"/>
              </a:ext>
            </a:extLst>
          </p:cNvPr>
          <p:cNvSpPr txBox="1"/>
          <p:nvPr/>
        </p:nvSpPr>
        <p:spPr>
          <a:xfrm>
            <a:off x="1821493" y="3517560"/>
            <a:ext cx="6892358" cy="249827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Ôn tập lại nội dung bài học ngày hôm nay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50E96B-0AA8-81B5-2E42-39192FA2FC25}"/>
              </a:ext>
            </a:extLst>
          </p:cNvPr>
          <p:cNvSpPr txBox="1"/>
          <p:nvPr/>
        </p:nvSpPr>
        <p:spPr>
          <a:xfrm>
            <a:off x="9901809" y="3517560"/>
            <a:ext cx="6587558" cy="249827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Chuẩn bị cho bài học mới </a:t>
            </a:r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4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69449E72-94A6-78FC-11DB-A29DD6A75F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13511" y="2337611"/>
            <a:ext cx="1847521" cy="1817499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239DBE51-23DE-27A3-96F4-62DBA078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670097" y="2695351"/>
            <a:ext cx="1847521" cy="1817499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2EA4FC19-66A2-7DB1-B903-238627A33E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439604" y="6466571"/>
            <a:ext cx="426203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8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336234" y="7284753"/>
            <a:ext cx="16579921" cy="6004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2721" y="7553854"/>
            <a:ext cx="16579921" cy="60044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20099" y="9384808"/>
            <a:ext cx="708601" cy="53428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6055551" y="112239"/>
            <a:ext cx="1899414" cy="189941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133600" y="1930840"/>
            <a:ext cx="14566132" cy="3248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E396693D-5999-2E2E-4DD2-B43E1EAFBC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28727" y="9072851"/>
            <a:ext cx="1370454" cy="1407398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751BE32C-7E91-4FCD-7DFE-09C8B1DBF4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68380" y="9094033"/>
            <a:ext cx="1370454" cy="1407398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3927E84C-C16F-BC69-0693-3F47F4D988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64145" y="5604934"/>
            <a:ext cx="5181478" cy="48964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5330C-D815-40CC-150F-65EDD06A26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71540" y="5695468"/>
            <a:ext cx="4707892" cy="4896497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00115003-B79E-A6F2-FE62-3F907386E12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337961" y="8371815"/>
            <a:ext cx="1738651" cy="1701705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id="{2BB7B3A1-6652-5DE1-A9FE-4ECD747AD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119809" y="8422565"/>
            <a:ext cx="1738651" cy="170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3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336234" y="7284753"/>
            <a:ext cx="16579921" cy="6004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2721" y="7553854"/>
            <a:ext cx="16579921" cy="600449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794028" y="2477482"/>
            <a:ext cx="14566132" cy="368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500" b="1">
                <a:latin typeface="Arial" panose="020B0604020202020204" pitchFamily="34" charset="0"/>
                <a:cs typeface="Arial" panose="020B0604020202020204" pitchFamily="34" charset="0"/>
              </a:rPr>
              <a:t>BÀI 2: EM ĐÃ LỚN</a:t>
            </a:r>
          </a:p>
          <a:p>
            <a:pPr algn="ctr">
              <a:lnSpc>
                <a:spcPct val="150000"/>
              </a:lnSpc>
            </a:pPr>
            <a:r>
              <a:rPr lang="en-US" sz="8500" b="1">
                <a:latin typeface="Arial" panose="020B0604020202020204" pitchFamily="34" charset="0"/>
                <a:cs typeface="Arial" panose="020B0604020202020204" pitchFamily="34" charset="0"/>
              </a:rPr>
              <a:t>(TIẾP)</a:t>
            </a:r>
          </a:p>
        </p:txBody>
      </p:sp>
      <p:pic>
        <p:nvPicPr>
          <p:cNvPr id="15" name="Picture 26">
            <a:extLst>
              <a:ext uri="{FF2B5EF4-FFF2-40B4-BE49-F238E27FC236}">
                <a16:creationId xmlns:a16="http://schemas.microsoft.com/office/drawing/2014/main" id="{9D0B2CD6-78C7-6800-A34A-04336EE93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6490631"/>
            <a:ext cx="3235262" cy="4114800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E07323EB-E589-82C4-0EDC-A4FA5F9C00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66938" y="6743700"/>
            <a:ext cx="3235262" cy="4114800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08DDB894-AA97-3AC2-D301-8D22334715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75768" y="8229599"/>
            <a:ext cx="3235262" cy="411480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5401FA89-B7EF-424F-7ABC-4C399D04D6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90099" y="7284753"/>
            <a:ext cx="3306803" cy="4114800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AF65D718-7516-5810-0F6D-0F716D7132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99054" y="7553854"/>
            <a:ext cx="3306803" cy="4114800"/>
          </a:xfrm>
          <a:prstGeom prst="rect">
            <a:avLst/>
          </a:prstGeom>
        </p:spPr>
      </p:pic>
      <p:pic>
        <p:nvPicPr>
          <p:cNvPr id="26" name="Picture 19">
            <a:extLst>
              <a:ext uri="{FF2B5EF4-FFF2-40B4-BE49-F238E27FC236}">
                <a16:creationId xmlns:a16="http://schemas.microsoft.com/office/drawing/2014/main" id="{DF7940E2-2D8E-1806-1A03-DF2CCA5248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2441" y="3411840"/>
            <a:ext cx="2192066" cy="4114800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3353C6B8-FD00-A0F1-E4AD-A8B15F9B03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820571">
            <a:off x="15387908" y="3193580"/>
            <a:ext cx="2590116" cy="4551322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377C3172-BDE0-5973-64F1-7E7C06647B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812523" y="8921829"/>
            <a:ext cx="1667810" cy="938143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B6A1135E-ADD8-4AFC-0D64-AE20A1671F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81525" y="9237302"/>
            <a:ext cx="1667810" cy="938143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CC0D2180-6E81-288F-6AC4-9B02074B7C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563996" y="8229599"/>
            <a:ext cx="1667810" cy="9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54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0920">
            <a:off x="-1758400" y="6837511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927854" y="1095831"/>
            <a:ext cx="8064746" cy="2251300"/>
            <a:chOff x="-228759" y="19894"/>
            <a:chExt cx="1973044" cy="667166"/>
          </a:xfrm>
          <a:solidFill>
            <a:schemeClr val="bg1">
              <a:lumMod val="85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-228759" y="19894"/>
              <a:ext cx="1973044" cy="667166"/>
            </a:xfrm>
            <a:custGeom>
              <a:avLst/>
              <a:gdLst/>
              <a:ahLst/>
              <a:cxnLst/>
              <a:rect l="l" t="t" r="r" b="b"/>
              <a:pathLst>
                <a:path w="1973044" h="667166">
                  <a:moveTo>
                    <a:pt x="1848584" y="667166"/>
                  </a:moveTo>
                  <a:lnTo>
                    <a:pt x="124460" y="667166"/>
                  </a:lnTo>
                  <a:cubicBezTo>
                    <a:pt x="55880" y="667166"/>
                    <a:pt x="0" y="611286"/>
                    <a:pt x="0" y="542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48584" y="0"/>
                  </a:lnTo>
                  <a:cubicBezTo>
                    <a:pt x="1917164" y="0"/>
                    <a:pt x="1973044" y="55880"/>
                    <a:pt x="1973044" y="124460"/>
                  </a:cubicBezTo>
                  <a:lnTo>
                    <a:pt x="1973044" y="542706"/>
                  </a:lnTo>
                  <a:cubicBezTo>
                    <a:pt x="1973044" y="611286"/>
                    <a:pt x="1917164" y="667166"/>
                    <a:pt x="1848584" y="66716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/>
          <p:nvPr/>
        </p:nvGrpSpPr>
        <p:grpSpPr>
          <a:xfrm>
            <a:off x="8927854" y="3950719"/>
            <a:ext cx="8064746" cy="2251300"/>
            <a:chOff x="0" y="0"/>
            <a:chExt cx="1973044" cy="667166"/>
          </a:xfrm>
          <a:solidFill>
            <a:schemeClr val="bg1">
              <a:lumMod val="85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1973044" cy="667166"/>
            </a:xfrm>
            <a:custGeom>
              <a:avLst/>
              <a:gdLst/>
              <a:ahLst/>
              <a:cxnLst/>
              <a:rect l="l" t="t" r="r" b="b"/>
              <a:pathLst>
                <a:path w="1973044" h="667166">
                  <a:moveTo>
                    <a:pt x="1848584" y="667166"/>
                  </a:moveTo>
                  <a:lnTo>
                    <a:pt x="124460" y="667166"/>
                  </a:lnTo>
                  <a:cubicBezTo>
                    <a:pt x="55880" y="667166"/>
                    <a:pt x="0" y="611286"/>
                    <a:pt x="0" y="542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48584" y="0"/>
                  </a:lnTo>
                  <a:cubicBezTo>
                    <a:pt x="1917164" y="0"/>
                    <a:pt x="1973044" y="55880"/>
                    <a:pt x="1973044" y="124460"/>
                  </a:cubicBezTo>
                  <a:lnTo>
                    <a:pt x="1973044" y="542706"/>
                  </a:lnTo>
                  <a:cubicBezTo>
                    <a:pt x="1973044" y="611286"/>
                    <a:pt x="1917164" y="667166"/>
                    <a:pt x="1848584" y="66716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19431" y="2645161"/>
            <a:ext cx="7756434" cy="114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b="1" spc="200">
                <a:latin typeface="Arial" panose="020B0604020202020204" pitchFamily="34" charset="0"/>
                <a:cs typeface="Arial" panose="020B0604020202020204" pitchFamily="34" charset="0"/>
              </a:rPr>
              <a:t>Nội dung chính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61948" y="461948"/>
            <a:ext cx="1133504" cy="113350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41459">
            <a:off x="8177262" y="3767417"/>
            <a:ext cx="597206" cy="14261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3006" y="850199"/>
            <a:ext cx="477238" cy="47723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50244" y="312844"/>
            <a:ext cx="715856" cy="71585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81780" y="611580"/>
            <a:ext cx="477238" cy="477238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7B4590F4-E354-3790-B77B-152073CD47C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3540" y="5089079"/>
            <a:ext cx="7756435" cy="5277608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F1B5BC66-D6D7-01CA-172D-69DC33E0DB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74708" y="7235176"/>
            <a:ext cx="1379058" cy="2547913"/>
          </a:xfrm>
          <a:prstGeom prst="rect">
            <a:avLst/>
          </a:prstGeom>
        </p:spPr>
      </p:pic>
      <p:pic>
        <p:nvPicPr>
          <p:cNvPr id="28" name="Picture 19">
            <a:extLst>
              <a:ext uri="{FF2B5EF4-FFF2-40B4-BE49-F238E27FC236}">
                <a16:creationId xmlns:a16="http://schemas.microsoft.com/office/drawing/2014/main" id="{752CFF7D-8CFF-24CA-4E18-2D441EBAC3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8122671" y="7405723"/>
            <a:ext cx="1327573" cy="254791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927854" y="6806866"/>
            <a:ext cx="8064746" cy="2251300"/>
            <a:chOff x="0" y="0"/>
            <a:chExt cx="1973044" cy="667166"/>
          </a:xfrm>
          <a:solidFill>
            <a:schemeClr val="bg1">
              <a:lumMod val="85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973044" cy="667166"/>
            </a:xfrm>
            <a:custGeom>
              <a:avLst/>
              <a:gdLst/>
              <a:ahLst/>
              <a:cxnLst/>
              <a:rect l="l" t="t" r="r" b="b"/>
              <a:pathLst>
                <a:path w="1973044" h="667166">
                  <a:moveTo>
                    <a:pt x="1848584" y="667166"/>
                  </a:moveTo>
                  <a:lnTo>
                    <a:pt x="124460" y="667166"/>
                  </a:lnTo>
                  <a:cubicBezTo>
                    <a:pt x="55880" y="667166"/>
                    <a:pt x="0" y="611286"/>
                    <a:pt x="0" y="542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48584" y="0"/>
                  </a:lnTo>
                  <a:cubicBezTo>
                    <a:pt x="1917164" y="0"/>
                    <a:pt x="1973044" y="55880"/>
                    <a:pt x="1973044" y="124460"/>
                  </a:cubicBezTo>
                  <a:lnTo>
                    <a:pt x="1973044" y="542706"/>
                  </a:lnTo>
                  <a:cubicBezTo>
                    <a:pt x="1973044" y="611286"/>
                    <a:pt x="1917164" y="667166"/>
                    <a:pt x="1848584" y="667166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AFE39AD-D72A-41D6-57AE-27B5345C9B2C}"/>
              </a:ext>
            </a:extLst>
          </p:cNvPr>
          <p:cNvSpPr txBox="1"/>
          <p:nvPr/>
        </p:nvSpPr>
        <p:spPr>
          <a:xfrm>
            <a:off x="10048958" y="1826484"/>
            <a:ext cx="69327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3: Giặt áo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9AD58F-3B2C-DB3C-6897-54D59ADC2A6E}"/>
              </a:ext>
            </a:extLst>
          </p:cNvPr>
          <p:cNvSpPr txBox="1"/>
          <p:nvPr/>
        </p:nvSpPr>
        <p:spPr>
          <a:xfrm>
            <a:off x="10176986" y="4449671"/>
            <a:ext cx="69327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viết 3: Chính tả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AA4693-6CB7-53D3-9653-B0D72E3E9AA3}"/>
              </a:ext>
            </a:extLst>
          </p:cNvPr>
          <p:cNvSpPr txBox="1"/>
          <p:nvPr/>
        </p:nvSpPr>
        <p:spPr>
          <a:xfrm>
            <a:off x="10349024" y="7441294"/>
            <a:ext cx="69327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nói và nghe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3919" y="2825035"/>
            <a:ext cx="589561" cy="58956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81958" y="598404"/>
            <a:ext cx="6470351" cy="93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544" y="2019300"/>
            <a:ext cx="766828" cy="76682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49400" y="826932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98817">
            <a:off x="16974351" y="5275998"/>
            <a:ext cx="562022" cy="1342143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FA5A78D4-0154-AE18-4D13-F5319FD48B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81705" y="1631001"/>
            <a:ext cx="13426298" cy="6650492"/>
          </a:xfrm>
          <a:prstGeom prst="rect">
            <a:avLst/>
          </a:prstGeom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58A86098-8A93-B921-5B15-29E8DCFA007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582400" y="5691088"/>
            <a:ext cx="3400610" cy="44646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3817133" y="2649485"/>
            <a:ext cx="10594638" cy="341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vi-VN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nhận xét gì về hành động của bạn nhỏ trong bài </a:t>
            </a:r>
            <a:r>
              <a:rPr lang="vi-VN" sz="5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“Con đã lớn thật rồi!”</a:t>
            </a:r>
            <a:r>
              <a:rPr lang="vi-VN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đối với mẹ của mình?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67250F4F-86B5-E4C3-4D7A-111D7B394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92702" y="598404"/>
            <a:ext cx="12987313" cy="739122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3919" y="2825035"/>
            <a:ext cx="589561" cy="58956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81958" y="598404"/>
            <a:ext cx="6470351" cy="93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8544" y="2019300"/>
            <a:ext cx="766828" cy="76682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49400" y="826932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98817">
            <a:off x="16974351" y="5275998"/>
            <a:ext cx="562022" cy="134214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3989357" y="3195646"/>
            <a:ext cx="9011160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 động cho thấy việc bạn nhỏ đã lớn, đã nhận ra lỗi sai của mình và biết nói xin lỗi.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4B02A65F-0D81-A307-A791-69029D94A70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000517" y="4368502"/>
            <a:ext cx="3767495" cy="552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58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35969" y="562984"/>
            <a:ext cx="9989266" cy="105859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766018" y="2875683"/>
            <a:ext cx="855999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BÀI ĐỌC 3:</a:t>
            </a:r>
          </a:p>
          <a:p>
            <a:pPr algn="ctr">
              <a:lnSpc>
                <a:spcPct val="150000"/>
              </a:lnSpc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GIẶT ÁO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521821" y="300057"/>
            <a:ext cx="1457286" cy="145728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85849" y="2348598"/>
            <a:ext cx="1179123" cy="11791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98817">
            <a:off x="14785123" y="2010390"/>
            <a:ext cx="861536" cy="2057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166240">
            <a:off x="1497870" y="252739"/>
            <a:ext cx="597206" cy="1426163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4F1A9FA9-76F5-D0D3-4CF4-2087714866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841488" y="7407756"/>
            <a:ext cx="6211019" cy="4114800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EE620A9A-223D-FA6A-852F-D03900E50A4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86776" y="1672127"/>
            <a:ext cx="7015734" cy="822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D221F3-8C4D-DDA9-7D2D-5AF5E93D80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290628" y="8771935"/>
            <a:ext cx="1370454" cy="1407398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7AFB7B50-9D85-CCE9-B0AE-1B5192F873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229506">
            <a:off x="9731056" y="8708109"/>
            <a:ext cx="1370454" cy="1407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41185" y="-1052617"/>
            <a:ext cx="7390877" cy="739087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92796" flipH="1">
            <a:off x="-3441316" y="6662440"/>
            <a:ext cx="25170631" cy="911565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708" y="499040"/>
            <a:ext cx="10477500" cy="1069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000" b="1" spc="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Đọc thành tiếng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38616" flipH="1">
            <a:off x="11619367" y="6694928"/>
            <a:ext cx="2095162" cy="15320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79035">
            <a:off x="500395" y="118449"/>
            <a:ext cx="597206" cy="1426163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78524D8A-64B0-AC20-3B51-6082F6D97D1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425154" y="1092753"/>
            <a:ext cx="5106759" cy="56015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B1B047-3DE9-D348-2BC9-1A6DFC6EBF6C}"/>
              </a:ext>
            </a:extLst>
          </p:cNvPr>
          <p:cNvSpPr txBox="1"/>
          <p:nvPr/>
        </p:nvSpPr>
        <p:spPr>
          <a:xfrm>
            <a:off x="2056902" y="2029411"/>
            <a:ext cx="9132120" cy="680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Giọng đọc trong bài: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Các em đọc bài giặt áo với giọng đọc vui tươi, ngân nga.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Nhấn giọng gây ấn tượng ở các từ ngữ gợi tả, gợi cảm.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205865D2-9273-DB90-9235-666CC61812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26866" y="8210058"/>
            <a:ext cx="1790095" cy="1174750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A120B94D-4153-18A2-5FCA-25F408DE80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823481" y="8019497"/>
            <a:ext cx="1790095" cy="1174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6DA2941D-564B-6535-B959-8176C7074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21913" y="1982034"/>
            <a:ext cx="3688203" cy="27845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2796" flipH="1">
            <a:off x="-3441316" y="6662440"/>
            <a:ext cx="25170631" cy="91156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79035">
            <a:off x="500395" y="118449"/>
            <a:ext cx="597206" cy="14261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B1B047-3DE9-D348-2BC9-1A6DFC6EBF6C}"/>
              </a:ext>
            </a:extLst>
          </p:cNvPr>
          <p:cNvSpPr txBox="1"/>
          <p:nvPr/>
        </p:nvSpPr>
        <p:spPr>
          <a:xfrm>
            <a:off x="5791200" y="175875"/>
            <a:ext cx="7666572" cy="139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Giải thích một số từ khó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4E0550-5AC6-F07F-570F-5AF2E9EA21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2696" y="2230091"/>
            <a:ext cx="1426588" cy="11583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3BBA47-53EB-7CCA-5237-D56D7127070E}"/>
              </a:ext>
            </a:extLst>
          </p:cNvPr>
          <p:cNvSpPr/>
          <p:nvPr/>
        </p:nvSpPr>
        <p:spPr>
          <a:xfrm>
            <a:off x="2514600" y="2713136"/>
            <a:ext cx="32766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C5E54AC3-4E2F-C5F3-9D38-B0C198D7A6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58083" y="4670935"/>
            <a:ext cx="4519575" cy="2784593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BA6C9986-471A-0115-D285-094176E3E4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976514" y="1996134"/>
            <a:ext cx="3688203" cy="278459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378C32-BE50-C2A8-DFD6-7C0D6243DB15}"/>
              </a:ext>
            </a:extLst>
          </p:cNvPr>
          <p:cNvSpPr/>
          <p:nvPr/>
        </p:nvSpPr>
        <p:spPr>
          <a:xfrm>
            <a:off x="7279570" y="5453631"/>
            <a:ext cx="32766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Xà phòng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E82E40-63FB-49B7-A6BC-1CCF043C9530}"/>
              </a:ext>
            </a:extLst>
          </p:cNvPr>
          <p:cNvSpPr/>
          <p:nvPr/>
        </p:nvSpPr>
        <p:spPr>
          <a:xfrm>
            <a:off x="12388117" y="2713136"/>
            <a:ext cx="32766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074E1E3-C751-66A1-D714-D9D3C63857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7898" y="4217930"/>
            <a:ext cx="1426588" cy="11583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1B1F36-384A-CE55-8A05-F0D1E7E56C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49732" y="1982034"/>
            <a:ext cx="1426588" cy="11583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4AE458-A30D-F77C-1923-A3D45B51BF33}"/>
              </a:ext>
            </a:extLst>
          </p:cNvPr>
          <p:cNvSpPr txBox="1"/>
          <p:nvPr/>
        </p:nvSpPr>
        <p:spPr>
          <a:xfrm>
            <a:off x="1198426" y="5014684"/>
            <a:ext cx="5060229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Âm thanh nổi lên liên tiếp, sôi động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373B49-5FF2-B8C5-4B92-E4FEAF2A413B}"/>
              </a:ext>
            </a:extLst>
          </p:cNvPr>
          <p:cNvSpPr txBox="1"/>
          <p:nvPr/>
        </p:nvSpPr>
        <p:spPr>
          <a:xfrm>
            <a:off x="6258655" y="7401153"/>
            <a:ext cx="5060229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Chất dùng để tẩy rửa, giặt quần áo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A8F261-78EE-D1D7-EC30-E6EF291E37B5}"/>
              </a:ext>
            </a:extLst>
          </p:cNvPr>
          <p:cNvSpPr txBox="1"/>
          <p:nvPr/>
        </p:nvSpPr>
        <p:spPr>
          <a:xfrm>
            <a:off x="11496302" y="5042503"/>
            <a:ext cx="5060229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Những ánh sáng nhỏ li ti</a:t>
            </a: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A0A7BFB9-F48D-9497-6A2B-6BB9AC800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392853" y="7028926"/>
            <a:ext cx="2407035" cy="3236349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C20D03E4-3B42-D6E5-F219-5DDB3D8C3ED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1966851" y="7025264"/>
            <a:ext cx="2407035" cy="345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8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">
            <a:extLst>
              <a:ext uri="{FF2B5EF4-FFF2-40B4-BE49-F238E27FC236}">
                <a16:creationId xmlns:a16="http://schemas.microsoft.com/office/drawing/2014/main" id="{B11FFEFB-A72F-EBB7-CBEE-10637544DBB1}"/>
              </a:ext>
            </a:extLst>
          </p:cNvPr>
          <p:cNvGrpSpPr/>
          <p:nvPr/>
        </p:nvGrpSpPr>
        <p:grpSpPr>
          <a:xfrm>
            <a:off x="-317016" y="-170508"/>
            <a:ext cx="6619760" cy="6761807"/>
            <a:chOff x="0" y="0"/>
            <a:chExt cx="6350000" cy="6350000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6758BC49-BCC7-09B8-18C3-168894BD966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92796" flipH="1">
            <a:off x="-3441316" y="6662440"/>
            <a:ext cx="25170631" cy="91156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79035">
            <a:off x="16004747" y="532290"/>
            <a:ext cx="597206" cy="14261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B1B047-3DE9-D348-2BC9-1A6DFC6EBF6C}"/>
              </a:ext>
            </a:extLst>
          </p:cNvPr>
          <p:cNvSpPr txBox="1"/>
          <p:nvPr/>
        </p:nvSpPr>
        <p:spPr>
          <a:xfrm>
            <a:off x="7885621" y="945698"/>
            <a:ext cx="7666572" cy="1522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Thực hành đọc bài</a:t>
            </a:r>
            <a:endParaRPr lang="en-US" sz="5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4AE458-A30D-F77C-1923-A3D45B51BF33}"/>
              </a:ext>
            </a:extLst>
          </p:cNvPr>
          <p:cNvSpPr txBox="1"/>
          <p:nvPr/>
        </p:nvSpPr>
        <p:spPr>
          <a:xfrm>
            <a:off x="6787370" y="3089334"/>
            <a:ext cx="9441029" cy="515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Lưu ý: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Các em đọc đúng giọng điệu của bài thơ.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Đọc chính xác các thanh, chú ý đọc chậm các từ khó.</a:t>
            </a:r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C20D03E4-3B42-D6E5-F219-5DDB3D8C3E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295400" y="1624680"/>
            <a:ext cx="4025360" cy="5783546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45C38943-18D2-33BD-0797-C5C71BE376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459200" y="6647939"/>
            <a:ext cx="1627816" cy="1847167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74CCC4DD-6476-B486-7B9A-8C9A206002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87370" y="8417718"/>
            <a:ext cx="1627816" cy="1847167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:a16="http://schemas.microsoft.com/office/drawing/2014/main" id="{84CD594C-AD68-8702-1006-A7A4E16FB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01708" y="7356247"/>
            <a:ext cx="1627816" cy="1847167"/>
          </a:xfrm>
          <a:prstGeom prst="rect">
            <a:avLst/>
          </a:prstGeom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B96088C4-CCBD-3DE3-C01A-4E28FA270F1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742274" y="7795880"/>
            <a:ext cx="2501029" cy="21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1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528</Words>
  <Application>Microsoft Office PowerPoint</Application>
  <PresentationFormat>Custom</PresentationFormat>
  <Paragraphs>57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Orange Cheerful Illustrative Desert Ecosystem Group Project Presentation</dc:title>
  <cp:lastModifiedBy>3A1_THGB</cp:lastModifiedBy>
  <cp:revision>6</cp:revision>
  <dcterms:created xsi:type="dcterms:W3CDTF">2006-08-16T00:00:00Z</dcterms:created>
  <dcterms:modified xsi:type="dcterms:W3CDTF">2022-09-26T02:39:44Z</dcterms:modified>
  <dc:identifier>DAFHxu7jgWY</dc:identifier>
</cp:coreProperties>
</file>