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71" r:id="rId4"/>
    <p:sldId id="272" r:id="rId5"/>
    <p:sldId id="274" r:id="rId6"/>
    <p:sldId id="275" r:id="rId7"/>
    <p:sldId id="268"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672"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24/7/2022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24/7/2022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24/7/2022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24/7/2022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24/7/2022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sp>
        <p:nvSpPr>
          <p:cNvPr id="10" name="Text Box 14"/>
          <p:cNvSpPr txBox="1">
            <a:spLocks noChangeArrowheads="1"/>
          </p:cNvSpPr>
          <p:nvPr/>
        </p:nvSpPr>
        <p:spPr bwMode="auto">
          <a:xfrm>
            <a:off x="1496219" y="4343401"/>
            <a:ext cx="13500099" cy="24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ÔN TẬP PHÉP CỘNG, PHÉP TRỪ </a:t>
            </a:r>
          </a:p>
          <a:p>
            <a:pPr algn="ctr" eaLnBrk="1" hangingPunct="1">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 PHẠM VI 1000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0" name="Rectangle 29"/>
          <p:cNvSpPr>
            <a:spLocks noChangeArrowheads="1"/>
          </p:cNvSpPr>
          <p:nvPr/>
        </p:nvSpPr>
        <p:spPr bwMode="auto">
          <a:xfrm>
            <a:off x="4442619" y="1125901"/>
            <a:ext cx="7721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CHĂM SÓC VẬT NUÔI</a:t>
            </a:r>
            <a:endParaRPr lang="en-GB" sz="3600" b="1">
              <a:solidFill>
                <a:srgbClr val="0000CC"/>
              </a:solidFill>
              <a:latin typeface="Times New Roman" pitchFamily="18" charset="0"/>
              <a:cs typeface="Times New Roman" pitchFamily="18" charset="0"/>
            </a:endParaRPr>
          </a:p>
        </p:txBody>
      </p:sp>
      <p:sp>
        <p:nvSpPr>
          <p:cNvPr id="31" name="Text Box 38" descr="Water droplets"/>
          <p:cNvSpPr txBox="1">
            <a:spLocks noChangeArrowheads="1"/>
          </p:cNvSpPr>
          <p:nvPr/>
        </p:nvSpPr>
        <p:spPr bwMode="auto">
          <a:xfrm>
            <a:off x="11171448" y="7795351"/>
            <a:ext cx="3011186" cy="891449"/>
          </a:xfrm>
          <a:prstGeom prst="rect">
            <a:avLst/>
          </a:prstGeom>
          <a:blipFill dpi="0" rotWithShape="1">
            <a:blip r:embed="rId2"/>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32" name="Straight Arrow Connector 31"/>
          <p:cNvCxnSpPr/>
          <p:nvPr/>
        </p:nvCxnSpPr>
        <p:spPr>
          <a:xfrm flipV="1">
            <a:off x="10386219" y="7113588"/>
            <a:ext cx="1276508" cy="1127488"/>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3" name="Rectangle 32"/>
          <p:cNvSpPr/>
          <p:nvPr/>
        </p:nvSpPr>
        <p:spPr>
          <a:xfrm>
            <a:off x="10310019" y="4689007"/>
            <a:ext cx="4495800" cy="2409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1450975" rtl="0" eaLnBrk="0" fontAlgn="base" hangingPunct="0">
              <a:spcBef>
                <a:spcPct val="0"/>
              </a:spcBef>
              <a:spcAft>
                <a:spcPct val="0"/>
              </a:spcAft>
              <a:defRPr sz="2900" kern="1200">
                <a:solidFill>
                  <a:schemeClr val="lt1"/>
                </a:solidFill>
                <a:latin typeface="+mn-lt"/>
                <a:ea typeface="+mn-ea"/>
                <a:cs typeface="+mn-cs"/>
              </a:defRPr>
            </a:lvl1pPr>
            <a:lvl2pPr marL="725488" indent="-268288" algn="l" defTabSz="1450975" rtl="0" eaLnBrk="0" fontAlgn="base" hangingPunct="0">
              <a:spcBef>
                <a:spcPct val="0"/>
              </a:spcBef>
              <a:spcAft>
                <a:spcPct val="0"/>
              </a:spcAft>
              <a:defRPr sz="2900" kern="1200">
                <a:solidFill>
                  <a:schemeClr val="lt1"/>
                </a:solidFill>
                <a:latin typeface="+mn-lt"/>
                <a:ea typeface="+mn-ea"/>
                <a:cs typeface="+mn-cs"/>
              </a:defRPr>
            </a:lvl2pPr>
            <a:lvl3pPr marL="1450975" indent="-536575" algn="l" defTabSz="1450975" rtl="0" eaLnBrk="0" fontAlgn="base" hangingPunct="0">
              <a:spcBef>
                <a:spcPct val="0"/>
              </a:spcBef>
              <a:spcAft>
                <a:spcPct val="0"/>
              </a:spcAft>
              <a:defRPr sz="2900" kern="1200">
                <a:solidFill>
                  <a:schemeClr val="lt1"/>
                </a:solidFill>
                <a:latin typeface="+mn-lt"/>
                <a:ea typeface="+mn-ea"/>
                <a:cs typeface="+mn-cs"/>
              </a:defRPr>
            </a:lvl3pPr>
            <a:lvl4pPr marL="2178050" indent="-806450" algn="l" defTabSz="1450975" rtl="0" eaLnBrk="0" fontAlgn="base" hangingPunct="0">
              <a:spcBef>
                <a:spcPct val="0"/>
              </a:spcBef>
              <a:spcAft>
                <a:spcPct val="0"/>
              </a:spcAft>
              <a:defRPr sz="2900" kern="1200">
                <a:solidFill>
                  <a:schemeClr val="lt1"/>
                </a:solidFill>
                <a:latin typeface="+mn-lt"/>
                <a:ea typeface="+mn-ea"/>
                <a:cs typeface="+mn-cs"/>
              </a:defRPr>
            </a:lvl4pPr>
            <a:lvl5pPr marL="2903538" indent="-1074738" algn="l" defTabSz="1450975" rtl="0" eaLnBrk="0" fontAlgn="base" hangingPunct="0">
              <a:spcBef>
                <a:spcPct val="0"/>
              </a:spcBef>
              <a:spcAft>
                <a:spcPct val="0"/>
              </a:spcAft>
              <a:defRPr sz="2900" kern="1200">
                <a:solidFill>
                  <a:schemeClr val="lt1"/>
                </a:solidFill>
                <a:latin typeface="+mn-lt"/>
                <a:ea typeface="+mn-ea"/>
                <a:cs typeface="+mn-cs"/>
              </a:defRPr>
            </a:lvl5pPr>
            <a:lvl6pPr marL="2286000" algn="l" defTabSz="914400" rtl="0" eaLnBrk="1" latinLnBrk="0" hangingPunct="1">
              <a:defRPr sz="2900" kern="1200">
                <a:solidFill>
                  <a:schemeClr val="lt1"/>
                </a:solidFill>
                <a:latin typeface="+mn-lt"/>
                <a:ea typeface="+mn-ea"/>
                <a:cs typeface="+mn-cs"/>
              </a:defRPr>
            </a:lvl6pPr>
            <a:lvl7pPr marL="2743200" algn="l" defTabSz="914400" rtl="0" eaLnBrk="1" latinLnBrk="0" hangingPunct="1">
              <a:defRPr sz="2900" kern="1200">
                <a:solidFill>
                  <a:schemeClr val="lt1"/>
                </a:solidFill>
                <a:latin typeface="+mn-lt"/>
                <a:ea typeface="+mn-ea"/>
                <a:cs typeface="+mn-cs"/>
              </a:defRPr>
            </a:lvl7pPr>
            <a:lvl8pPr marL="3200400" algn="l" defTabSz="914400" rtl="0" eaLnBrk="1" latinLnBrk="0" hangingPunct="1">
              <a:defRPr sz="2900" kern="1200">
                <a:solidFill>
                  <a:schemeClr val="lt1"/>
                </a:solidFill>
                <a:latin typeface="+mn-lt"/>
                <a:ea typeface="+mn-ea"/>
                <a:cs typeface="+mn-cs"/>
              </a:defRPr>
            </a:lvl8pPr>
            <a:lvl9pPr marL="3657600" algn="l" defTabSz="914400" rtl="0" eaLnBrk="1" latinLnBrk="0" hangingPunct="1">
              <a:defRPr sz="2900" kern="1200">
                <a:solidFill>
                  <a:schemeClr val="lt1"/>
                </a:solidFill>
                <a:latin typeface="+mn-lt"/>
                <a:ea typeface="+mn-ea"/>
                <a:cs typeface="+mn-cs"/>
              </a:defRPr>
            </a:lvl9pPr>
          </a:lstStyle>
          <a:p>
            <a:pPr algn="ctr"/>
            <a:endParaRPr lang="en-US"/>
          </a:p>
        </p:txBody>
      </p:sp>
      <p:cxnSp>
        <p:nvCxnSpPr>
          <p:cNvPr id="34" name="Straight Arrow Connector 33"/>
          <p:cNvCxnSpPr/>
          <p:nvPr/>
        </p:nvCxnSpPr>
        <p:spPr>
          <a:xfrm flipH="1" flipV="1">
            <a:off x="13451377" y="7098076"/>
            <a:ext cx="1354442" cy="1143000"/>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35" name="Group 34"/>
          <p:cNvGrpSpPr/>
          <p:nvPr/>
        </p:nvGrpSpPr>
        <p:grpSpPr>
          <a:xfrm>
            <a:off x="10504707" y="2684216"/>
            <a:ext cx="3970456" cy="4009583"/>
            <a:chOff x="10238007" y="2672740"/>
            <a:chExt cx="3970456" cy="4009583"/>
          </a:xfrm>
        </p:grpSpPr>
        <p:grpSp>
          <p:nvGrpSpPr>
            <p:cNvPr id="49" name="Group 48"/>
            <p:cNvGrpSpPr/>
            <p:nvPr/>
          </p:nvGrpSpPr>
          <p:grpSpPr>
            <a:xfrm>
              <a:off x="10238007" y="2672740"/>
              <a:ext cx="3970456" cy="4009583"/>
              <a:chOff x="7494389" y="1297170"/>
              <a:chExt cx="4019550" cy="4019550"/>
            </a:xfrm>
          </p:grpSpPr>
          <p:grpSp>
            <p:nvGrpSpPr>
              <p:cNvPr id="53" name="Group 52"/>
              <p:cNvGrpSpPr>
                <a:grpSpLocks/>
              </p:cNvGrpSpPr>
              <p:nvPr/>
            </p:nvGrpSpPr>
            <p:grpSpPr bwMode="auto">
              <a:xfrm>
                <a:off x="7494389" y="1297170"/>
                <a:ext cx="4019550" cy="4019550"/>
                <a:chOff x="2000250" y="2819400"/>
                <a:chExt cx="4019550" cy="4019550"/>
              </a:xfrm>
              <a:blipFill>
                <a:blip r:embed="rId3"/>
                <a:stretch>
                  <a:fillRect/>
                </a:stretch>
              </a:blipFill>
            </p:grpSpPr>
            <p:sp>
              <p:nvSpPr>
                <p:cNvPr id="5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pPr eaLnBrk="1" hangingPunct="1">
                    <a:defRPr/>
                  </a:pPr>
                  <a:endParaRPr lang="en-US"/>
                </a:p>
              </p:txBody>
            </p:sp>
            <p:sp>
              <p:nvSpPr>
                <p:cNvPr id="56" name="Oval 55"/>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450975" rtl="0" eaLnBrk="0" fontAlgn="base" hangingPunct="0">
                    <a:spcBef>
                      <a:spcPct val="0"/>
                    </a:spcBef>
                    <a:spcAft>
                      <a:spcPct val="0"/>
                    </a:spcAft>
                    <a:defRPr sz="2900" kern="1200">
                      <a:solidFill>
                        <a:schemeClr val="lt1"/>
                      </a:solidFill>
                      <a:latin typeface="+mn-lt"/>
                      <a:ea typeface="+mn-ea"/>
                      <a:cs typeface="+mn-cs"/>
                    </a:defRPr>
                  </a:lvl1pPr>
                  <a:lvl2pPr marL="725488" indent="-268288" algn="l" defTabSz="1450975" rtl="0" eaLnBrk="0" fontAlgn="base" hangingPunct="0">
                    <a:spcBef>
                      <a:spcPct val="0"/>
                    </a:spcBef>
                    <a:spcAft>
                      <a:spcPct val="0"/>
                    </a:spcAft>
                    <a:defRPr sz="2900" kern="1200">
                      <a:solidFill>
                        <a:schemeClr val="lt1"/>
                      </a:solidFill>
                      <a:latin typeface="+mn-lt"/>
                      <a:ea typeface="+mn-ea"/>
                      <a:cs typeface="+mn-cs"/>
                    </a:defRPr>
                  </a:lvl2pPr>
                  <a:lvl3pPr marL="1450975" indent="-536575" algn="l" defTabSz="1450975" rtl="0" eaLnBrk="0" fontAlgn="base" hangingPunct="0">
                    <a:spcBef>
                      <a:spcPct val="0"/>
                    </a:spcBef>
                    <a:spcAft>
                      <a:spcPct val="0"/>
                    </a:spcAft>
                    <a:defRPr sz="2900" kern="1200">
                      <a:solidFill>
                        <a:schemeClr val="lt1"/>
                      </a:solidFill>
                      <a:latin typeface="+mn-lt"/>
                      <a:ea typeface="+mn-ea"/>
                      <a:cs typeface="+mn-cs"/>
                    </a:defRPr>
                  </a:lvl3pPr>
                  <a:lvl4pPr marL="2178050" indent="-806450" algn="l" defTabSz="1450975" rtl="0" eaLnBrk="0" fontAlgn="base" hangingPunct="0">
                    <a:spcBef>
                      <a:spcPct val="0"/>
                    </a:spcBef>
                    <a:spcAft>
                      <a:spcPct val="0"/>
                    </a:spcAft>
                    <a:defRPr sz="2900" kern="1200">
                      <a:solidFill>
                        <a:schemeClr val="lt1"/>
                      </a:solidFill>
                      <a:latin typeface="+mn-lt"/>
                      <a:ea typeface="+mn-ea"/>
                      <a:cs typeface="+mn-cs"/>
                    </a:defRPr>
                  </a:lvl4pPr>
                  <a:lvl5pPr marL="2903538" indent="-1074738" algn="l" defTabSz="1450975" rtl="0" eaLnBrk="0" fontAlgn="base" hangingPunct="0">
                    <a:spcBef>
                      <a:spcPct val="0"/>
                    </a:spcBef>
                    <a:spcAft>
                      <a:spcPct val="0"/>
                    </a:spcAft>
                    <a:defRPr sz="2900" kern="1200">
                      <a:solidFill>
                        <a:schemeClr val="lt1"/>
                      </a:solidFill>
                      <a:latin typeface="+mn-lt"/>
                      <a:ea typeface="+mn-ea"/>
                      <a:cs typeface="+mn-cs"/>
                    </a:defRPr>
                  </a:lvl5pPr>
                  <a:lvl6pPr marL="2286000" algn="l" defTabSz="914400" rtl="0" eaLnBrk="1" latinLnBrk="0" hangingPunct="1">
                    <a:defRPr sz="2900" kern="1200">
                      <a:solidFill>
                        <a:schemeClr val="lt1"/>
                      </a:solidFill>
                      <a:latin typeface="+mn-lt"/>
                      <a:ea typeface="+mn-ea"/>
                      <a:cs typeface="+mn-cs"/>
                    </a:defRPr>
                  </a:lvl6pPr>
                  <a:lvl7pPr marL="2743200" algn="l" defTabSz="914400" rtl="0" eaLnBrk="1" latinLnBrk="0" hangingPunct="1">
                    <a:defRPr sz="2900" kern="1200">
                      <a:solidFill>
                        <a:schemeClr val="lt1"/>
                      </a:solidFill>
                      <a:latin typeface="+mn-lt"/>
                      <a:ea typeface="+mn-ea"/>
                      <a:cs typeface="+mn-cs"/>
                    </a:defRPr>
                  </a:lvl7pPr>
                  <a:lvl8pPr marL="3200400" algn="l" defTabSz="914400" rtl="0" eaLnBrk="1" latinLnBrk="0" hangingPunct="1">
                    <a:defRPr sz="2900" kern="1200">
                      <a:solidFill>
                        <a:schemeClr val="lt1"/>
                      </a:solidFill>
                      <a:latin typeface="+mn-lt"/>
                      <a:ea typeface="+mn-ea"/>
                      <a:cs typeface="+mn-cs"/>
                    </a:defRPr>
                  </a:lvl8pPr>
                  <a:lvl9pPr marL="3657600" algn="l" defTabSz="914400" rtl="0" eaLnBrk="1" latinLnBrk="0" hangingPunct="1">
                    <a:defRPr sz="2900" kern="1200">
                      <a:solidFill>
                        <a:schemeClr val="lt1"/>
                      </a:solidFill>
                      <a:latin typeface="+mn-lt"/>
                      <a:ea typeface="+mn-ea"/>
                      <a:cs typeface="+mn-cs"/>
                    </a:defRPr>
                  </a:lvl9pPr>
                </a:lstStyle>
                <a:p>
                  <a:pPr algn="ctr" eaLnBrk="1" hangingPunct="1">
                    <a:defRPr/>
                  </a:pPr>
                  <a:endParaRPr lang="en-US"/>
                </a:p>
              </p:txBody>
            </p:sp>
            <p:cxnSp>
              <p:nvCxnSpPr>
                <p:cNvPr id="57" name="Straight Connector 56"/>
                <p:cNvCxnSpPr>
                  <a:stCxn id="56" idx="2"/>
                  <a:endCxn id="5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58" name="Straight Connector 57"/>
                <p:cNvCxnSpPr>
                  <a:stCxn id="56" idx="0"/>
                  <a:endCxn id="5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4" name="Picture 53"/>
              <p:cNvPicPr>
                <a:picLocks noChangeAspect="1"/>
              </p:cNvPicPr>
              <p:nvPr/>
            </p:nvPicPr>
            <p:blipFill rotWithShape="1">
              <a:blip r:embed="rId4" cstate="print">
                <a:extLst>
                  <a:ext uri="{28A0092B-C50C-407E-A947-70E740481C1C}">
                    <a14:useLocalDpi xmlns:a14="http://schemas.microsoft.com/office/drawing/2010/main" val="0"/>
                  </a:ext>
                </a:extLst>
              </a:blip>
              <a:srcRect l="10505"/>
              <a:stretch/>
            </p:blipFill>
            <p:spPr>
              <a:xfrm rot="2387037">
                <a:off x="9890607" y="1950642"/>
                <a:ext cx="1460197" cy="920234"/>
              </a:xfrm>
              <a:prstGeom prst="rect">
                <a:avLst/>
              </a:prstGeom>
            </p:spPr>
          </p:pic>
        </p:grpSp>
        <p:pic>
          <p:nvPicPr>
            <p:cNvPr id="50" name="Picture 49" descr="Tranh Tô Màu Con Chó Sói Đang Hú, 105+ Tranh Tô Màu Con Chó Đẹp Và Siêu Dễ  Thươ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27" t="7177"/>
            <a:stretch/>
          </p:blipFill>
          <p:spPr bwMode="auto">
            <a:xfrm rot="18686313">
              <a:off x="10626923" y="3274770"/>
              <a:ext cx="1558578" cy="9851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Gà - Nằm mơ thấy gà là điềm báo cho chuyện gì sẽ đến với bạ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576" b="7810"/>
            <a:stretch/>
          </p:blipFill>
          <p:spPr bwMode="auto">
            <a:xfrm rot="13761978">
              <a:off x="10616397" y="5148265"/>
              <a:ext cx="1497646" cy="93918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2 xã xuất hiện bệnh Viêm da nổi cục trên trâu bò"/>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061409">
              <a:off x="12442645" y="5128398"/>
              <a:ext cx="1484063" cy="9599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6" name="Straight Arrow Connector 35"/>
          <p:cNvCxnSpPr/>
          <p:nvPr/>
        </p:nvCxnSpPr>
        <p:spPr>
          <a:xfrm flipV="1">
            <a:off x="12582887" y="3425580"/>
            <a:ext cx="0" cy="1268413"/>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37" name="TextBox 1"/>
          <p:cNvSpPr txBox="1"/>
          <p:nvPr/>
        </p:nvSpPr>
        <p:spPr>
          <a:xfrm>
            <a:off x="1547019" y="3632345"/>
            <a:ext cx="2464136"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0000FF"/>
                </a:solidFill>
              </a:rPr>
              <a:t>354 + 169 = </a:t>
            </a:r>
            <a:endParaRPr lang="en-US" sz="3600" b="1">
              <a:solidFill>
                <a:srgbClr val="0000FF"/>
              </a:solidFill>
            </a:endParaRPr>
          </a:p>
        </p:txBody>
      </p:sp>
      <p:sp>
        <p:nvSpPr>
          <p:cNvPr id="38" name="TextBox 50"/>
          <p:cNvSpPr txBox="1"/>
          <p:nvPr/>
        </p:nvSpPr>
        <p:spPr>
          <a:xfrm>
            <a:off x="3843635" y="3620655"/>
            <a:ext cx="88678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FF0000"/>
                </a:solidFill>
              </a:rPr>
              <a:t>523</a:t>
            </a:r>
            <a:endParaRPr lang="en-US" sz="3600" b="1">
              <a:solidFill>
                <a:srgbClr val="FF0000"/>
              </a:solidFill>
            </a:endParaRPr>
          </a:p>
        </p:txBody>
      </p:sp>
      <p:sp>
        <p:nvSpPr>
          <p:cNvPr id="39" name="TextBox 51"/>
          <p:cNvSpPr txBox="1"/>
          <p:nvPr/>
        </p:nvSpPr>
        <p:spPr>
          <a:xfrm>
            <a:off x="5871035" y="3550120"/>
            <a:ext cx="2464136"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0000FF"/>
                </a:solidFill>
              </a:rPr>
              <a:t>678 - 354 = </a:t>
            </a:r>
            <a:endParaRPr lang="en-US" sz="3600" b="1">
              <a:solidFill>
                <a:srgbClr val="0000FF"/>
              </a:solidFill>
            </a:endParaRPr>
          </a:p>
        </p:txBody>
      </p:sp>
      <p:sp>
        <p:nvSpPr>
          <p:cNvPr id="40" name="TextBox 52"/>
          <p:cNvSpPr txBox="1"/>
          <p:nvPr/>
        </p:nvSpPr>
        <p:spPr>
          <a:xfrm>
            <a:off x="8167651" y="3538430"/>
            <a:ext cx="88678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FF0000"/>
                </a:solidFill>
              </a:rPr>
              <a:t>324</a:t>
            </a:r>
            <a:endParaRPr lang="en-US" sz="3600" b="1">
              <a:solidFill>
                <a:srgbClr val="FF0000"/>
              </a:solidFill>
            </a:endParaRPr>
          </a:p>
        </p:txBody>
      </p:sp>
      <p:sp>
        <p:nvSpPr>
          <p:cNvPr id="41" name="TextBox 53"/>
          <p:cNvSpPr txBox="1"/>
          <p:nvPr/>
        </p:nvSpPr>
        <p:spPr>
          <a:xfrm>
            <a:off x="1470819" y="6299345"/>
            <a:ext cx="2230098"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0000FF"/>
                </a:solidFill>
              </a:rPr>
              <a:t>784 + 27 = </a:t>
            </a:r>
            <a:endParaRPr lang="en-US" sz="3600" b="1">
              <a:solidFill>
                <a:srgbClr val="0000FF"/>
              </a:solidFill>
            </a:endParaRPr>
          </a:p>
        </p:txBody>
      </p:sp>
      <p:sp>
        <p:nvSpPr>
          <p:cNvPr id="42" name="TextBox 54"/>
          <p:cNvSpPr txBox="1"/>
          <p:nvPr/>
        </p:nvSpPr>
        <p:spPr>
          <a:xfrm>
            <a:off x="3767435" y="6287655"/>
            <a:ext cx="88678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FF0000"/>
                </a:solidFill>
              </a:rPr>
              <a:t>811</a:t>
            </a:r>
            <a:endParaRPr lang="en-US" sz="3600" b="1">
              <a:solidFill>
                <a:srgbClr val="FF0000"/>
              </a:solidFill>
            </a:endParaRPr>
          </a:p>
        </p:txBody>
      </p:sp>
      <p:sp>
        <p:nvSpPr>
          <p:cNvPr id="43" name="TextBox 55"/>
          <p:cNvSpPr txBox="1"/>
          <p:nvPr/>
        </p:nvSpPr>
        <p:spPr>
          <a:xfrm>
            <a:off x="5794835" y="6217120"/>
            <a:ext cx="237597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0000FF"/>
                </a:solidFill>
              </a:rPr>
              <a:t>448 - 139 = </a:t>
            </a:r>
            <a:endParaRPr lang="en-US" sz="3600" b="1">
              <a:solidFill>
                <a:srgbClr val="0000FF"/>
              </a:solidFill>
            </a:endParaRPr>
          </a:p>
        </p:txBody>
      </p:sp>
      <p:sp>
        <p:nvSpPr>
          <p:cNvPr id="44" name="TextBox 56"/>
          <p:cNvSpPr txBox="1"/>
          <p:nvPr/>
        </p:nvSpPr>
        <p:spPr>
          <a:xfrm>
            <a:off x="8091451" y="6205430"/>
            <a:ext cx="88678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FF0000"/>
                </a:solidFill>
              </a:rPr>
              <a:t>309</a:t>
            </a:r>
            <a:endParaRPr lang="en-US" sz="3600" b="1">
              <a:solidFill>
                <a:srgbClr val="FF0000"/>
              </a:solidFill>
            </a:endParaRPr>
          </a:p>
        </p:txBody>
      </p:sp>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10505"/>
          <a:stretch/>
        </p:blipFill>
        <p:spPr>
          <a:xfrm>
            <a:off x="1470819" y="2907076"/>
            <a:ext cx="3276600" cy="2053681"/>
          </a:xfrm>
          <a:prstGeom prst="rect">
            <a:avLst/>
          </a:prstGeom>
        </p:spPr>
      </p:pic>
      <p:pic>
        <p:nvPicPr>
          <p:cNvPr id="46" name="Picture 45" descr="Tranh Tô Màu Con Chó Sói Đang Hú, 105+ Tranh Tô Màu Con Chó Đẹp Và Siêu Dễ  Thương"/>
          <p:cNvPicPr>
            <a:picLocks noChangeAspect="1" noChangeArrowheads="1"/>
          </p:cNvPicPr>
          <p:nvPr/>
        </p:nvPicPr>
        <p:blipFill rotWithShape="1">
          <a:blip r:embed="rId8">
            <a:extLst>
              <a:ext uri="{28A0092B-C50C-407E-A947-70E740481C1C}">
                <a14:useLocalDpi xmlns:a14="http://schemas.microsoft.com/office/drawing/2010/main" val="0"/>
              </a:ext>
            </a:extLst>
          </a:blip>
          <a:srcRect l="8327" t="7177"/>
          <a:stretch/>
        </p:blipFill>
        <p:spPr bwMode="auto">
          <a:xfrm>
            <a:off x="1470819" y="5629332"/>
            <a:ext cx="3259597" cy="20602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Gà - Nằm mơ thấy gà là điềm báo cho chuyện gì sẽ đến với bạn?"/>
          <p:cNvPicPr>
            <a:picLocks noChangeAspect="1" noChangeArrowheads="1"/>
          </p:cNvPicPr>
          <p:nvPr/>
        </p:nvPicPr>
        <p:blipFill rotWithShape="1">
          <a:blip r:embed="rId9">
            <a:extLst>
              <a:ext uri="{28A0092B-C50C-407E-A947-70E740481C1C}">
                <a14:useLocalDpi xmlns:a14="http://schemas.microsoft.com/office/drawing/2010/main" val="0"/>
              </a:ext>
            </a:extLst>
          </a:blip>
          <a:srcRect t="8576" b="7810"/>
          <a:stretch/>
        </p:blipFill>
        <p:spPr bwMode="auto">
          <a:xfrm>
            <a:off x="5814219" y="2893015"/>
            <a:ext cx="3297279" cy="206774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2 xã xuất hiện bệnh Viêm da nổi cục trên trâu bò"/>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14219" y="5607252"/>
            <a:ext cx="3256539" cy="210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ÔN TẬP PHÉP CỘNG, PHÉP TRỪ TRONG PHẠM VI </a:t>
            </a:r>
            <a:r>
              <a:rPr lang="en-US" sz="2800" b="1" smtClean="0">
                <a:solidFill>
                  <a:srgbClr val="0000CC"/>
                </a:solidFill>
                <a:latin typeface="Times New Roman" pitchFamily="18" charset="0"/>
              </a:rPr>
              <a:t>1000 (T2)</a:t>
            </a:r>
            <a:endParaRPr lang="en-US" sz="2800" b="1" smtClean="0">
              <a:solidFill>
                <a:srgbClr val="0000CC"/>
              </a:solidFill>
              <a:latin typeface="Times New Roman" pitchFamily="18" charset="0"/>
            </a:endParaRPr>
          </a:p>
        </p:txBody>
      </p:sp>
      <p:sp>
        <p:nvSpPr>
          <p:cNvPr id="8" name="TextBox 7"/>
          <p:cNvSpPr txBox="1"/>
          <p:nvPr/>
        </p:nvSpPr>
        <p:spPr>
          <a:xfrm>
            <a:off x="3152470" y="4572000"/>
            <a:ext cx="1851789" cy="646331"/>
          </a:xfrm>
          <a:prstGeom prst="rect">
            <a:avLst/>
          </a:prstGeom>
          <a:noFill/>
        </p:spPr>
        <p:txBody>
          <a:bodyPr wrap="none" rtlCol="0">
            <a:spAutoFit/>
          </a:bodyPr>
          <a:lstStyle/>
          <a:p>
            <a:r>
              <a:rPr lang="en-US" sz="3600" b="1" u="sng" smtClean="0">
                <a:solidFill>
                  <a:srgbClr val="FF3399"/>
                </a:solidFill>
                <a:latin typeface="Arial" pitchFamily="34" charset="0"/>
                <a:cs typeface="Arial" pitchFamily="34" charset="0"/>
              </a:rPr>
              <a:t>Tóm tắt</a:t>
            </a:r>
            <a:endParaRPr lang="en-US" sz="3600" b="1" u="sng">
              <a:solidFill>
                <a:srgbClr val="FF3399"/>
              </a:solidFill>
              <a:latin typeface="Arial" pitchFamily="34" charset="0"/>
              <a:cs typeface="Arial" pitchFamily="34" charset="0"/>
            </a:endParaRPr>
          </a:p>
        </p:txBody>
      </p:sp>
      <p:sp>
        <p:nvSpPr>
          <p:cNvPr id="10" name="TextBox 9"/>
          <p:cNvSpPr txBox="1"/>
          <p:nvPr/>
        </p:nvSpPr>
        <p:spPr>
          <a:xfrm>
            <a:off x="1127919" y="5486398"/>
            <a:ext cx="6019799" cy="2923877"/>
          </a:xfrm>
          <a:prstGeom prst="rect">
            <a:avLst/>
          </a:prstGeom>
          <a:noFill/>
        </p:spPr>
        <p:txBody>
          <a:bodyPr wrap="square" rtlCol="0">
            <a:spAutoFit/>
          </a:bodyPr>
          <a:lstStyle/>
          <a:p>
            <a:pPr algn="just">
              <a:spcBef>
                <a:spcPts val="1200"/>
              </a:spcBef>
              <a:spcAft>
                <a:spcPts val="1200"/>
              </a:spcAft>
            </a:pPr>
            <a:r>
              <a:rPr lang="en-US" sz="3600" b="1" smtClean="0">
                <a:solidFill>
                  <a:srgbClr val="FF3399"/>
                </a:solidFill>
                <a:latin typeface="Arial" pitchFamily="34" charset="0"/>
                <a:cs typeface="Arial" pitchFamily="34" charset="0"/>
              </a:rPr>
              <a:t>- Ngày thứ nhất: 457m.</a:t>
            </a:r>
          </a:p>
          <a:p>
            <a:pPr algn="just">
              <a:spcBef>
                <a:spcPts val="1200"/>
              </a:spcBef>
              <a:spcAft>
                <a:spcPts val="1200"/>
              </a:spcAft>
            </a:pPr>
            <a:r>
              <a:rPr lang="en-US" sz="3600" b="1" smtClean="0">
                <a:solidFill>
                  <a:srgbClr val="FF3399"/>
                </a:solidFill>
                <a:latin typeface="Arial" pitchFamily="34" charset="0"/>
                <a:cs typeface="Arial" pitchFamily="34" charset="0"/>
              </a:rPr>
              <a:t>- Ngày thứ hai: nhiều hơn 125m.</a:t>
            </a:r>
          </a:p>
          <a:p>
            <a:pPr algn="just">
              <a:spcBef>
                <a:spcPts val="1200"/>
              </a:spcBef>
              <a:spcAft>
                <a:spcPts val="1200"/>
              </a:spcAft>
            </a:pPr>
            <a:r>
              <a:rPr lang="en-US" sz="3600" b="1" smtClean="0">
                <a:solidFill>
                  <a:srgbClr val="FF3399"/>
                </a:solidFill>
                <a:latin typeface="Arial" pitchFamily="34" charset="0"/>
                <a:cs typeface="Arial" pitchFamily="34" charset="0"/>
              </a:rPr>
              <a:t>- Ngày thứ hai:? M đường</a:t>
            </a:r>
            <a:endParaRPr lang="en-US" sz="3600" b="1">
              <a:solidFill>
                <a:srgbClr val="FF3399"/>
              </a:solidFill>
              <a:latin typeface="Arial" pitchFamily="34" charset="0"/>
              <a:cs typeface="Arial" pitchFamily="34" charset="0"/>
            </a:endParaRPr>
          </a:p>
        </p:txBody>
      </p:sp>
      <p:cxnSp>
        <p:nvCxnSpPr>
          <p:cNvPr id="11" name="Straight Connector 10"/>
          <p:cNvCxnSpPr/>
          <p:nvPr/>
        </p:nvCxnSpPr>
        <p:spPr>
          <a:xfrm>
            <a:off x="7453549" y="4572000"/>
            <a:ext cx="0" cy="432503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0424319" y="4572000"/>
            <a:ext cx="1826141" cy="646331"/>
          </a:xfrm>
          <a:prstGeom prst="rect">
            <a:avLst/>
          </a:prstGeom>
          <a:noFill/>
        </p:spPr>
        <p:txBody>
          <a:bodyPr wrap="none" rtlCol="0">
            <a:spAutoFit/>
          </a:bodyPr>
          <a:lstStyle/>
          <a:p>
            <a:r>
              <a:rPr lang="en-US" sz="3600" b="1" u="sng" smtClean="0">
                <a:solidFill>
                  <a:srgbClr val="0000FF"/>
                </a:solidFill>
                <a:latin typeface="Arial" pitchFamily="34" charset="0"/>
                <a:cs typeface="Arial" pitchFamily="34" charset="0"/>
              </a:rPr>
              <a:t>Bài giải</a:t>
            </a:r>
            <a:endParaRPr lang="en-US" sz="3600" b="1" u="sng">
              <a:solidFill>
                <a:srgbClr val="0000FF"/>
              </a:solidFill>
              <a:latin typeface="Arial" pitchFamily="34" charset="0"/>
              <a:cs typeface="Arial" pitchFamily="34" charset="0"/>
            </a:endParaRPr>
          </a:p>
        </p:txBody>
      </p:sp>
      <p:sp>
        <p:nvSpPr>
          <p:cNvPr id="14" name="TextBox 13"/>
          <p:cNvSpPr txBox="1"/>
          <p:nvPr/>
        </p:nvSpPr>
        <p:spPr>
          <a:xfrm>
            <a:off x="7692468" y="5459631"/>
            <a:ext cx="8294451" cy="3077766"/>
          </a:xfrm>
          <a:prstGeom prst="rect">
            <a:avLst/>
          </a:prstGeom>
          <a:noFill/>
        </p:spPr>
        <p:txBody>
          <a:bodyPr wrap="square" rtlCol="0">
            <a:spAutoFit/>
          </a:bodyPr>
          <a:lstStyle/>
          <a:p>
            <a:pPr algn="just">
              <a:spcBef>
                <a:spcPts val="1800"/>
              </a:spcBef>
              <a:spcAft>
                <a:spcPts val="1800"/>
              </a:spcAft>
            </a:pPr>
            <a:r>
              <a:rPr lang="en-US" sz="3600" b="1" smtClean="0">
                <a:solidFill>
                  <a:srgbClr val="0000FF"/>
                </a:solidFill>
                <a:latin typeface="Arial" pitchFamily="34" charset="0"/>
                <a:cs typeface="Arial" pitchFamily="34" charset="0"/>
              </a:rPr>
              <a:t>Ngày thứ hai đội công nhân đó làm được số m đường là:</a:t>
            </a:r>
          </a:p>
          <a:p>
            <a:pPr algn="ctr">
              <a:spcBef>
                <a:spcPts val="1800"/>
              </a:spcBef>
              <a:spcAft>
                <a:spcPts val="1800"/>
              </a:spcAft>
            </a:pPr>
            <a:r>
              <a:rPr lang="en-US" sz="3600" b="1" smtClean="0">
                <a:solidFill>
                  <a:srgbClr val="0000FF"/>
                </a:solidFill>
                <a:latin typeface="Arial" pitchFamily="34" charset="0"/>
                <a:cs typeface="Arial" pitchFamily="34" charset="0"/>
              </a:rPr>
              <a:t>457 + 125 = 582 (m đường)</a:t>
            </a:r>
          </a:p>
          <a:p>
            <a:pPr algn="ctr">
              <a:spcBef>
                <a:spcPts val="600"/>
              </a:spcBef>
              <a:spcAft>
                <a:spcPts val="1200"/>
              </a:spcAft>
            </a:pPr>
            <a:r>
              <a:rPr lang="en-US" sz="3600" b="1" smtClean="0">
                <a:solidFill>
                  <a:srgbClr val="0000FF"/>
                </a:solidFill>
                <a:latin typeface="Arial" pitchFamily="34" charset="0"/>
                <a:cs typeface="Arial" pitchFamily="34" charset="0"/>
              </a:rPr>
              <a:t>            Đáp số: 582m đường</a:t>
            </a:r>
            <a:endParaRPr lang="en-US" sz="3600" b="1">
              <a:solidFill>
                <a:srgbClr val="0000FF"/>
              </a:solidFill>
              <a:latin typeface="Arial" pitchFamily="34" charset="0"/>
              <a:cs typeface="Arial" pitchFamily="34" charset="0"/>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65" t="28704" r="74876" b="62778"/>
          <a:stretch/>
        </p:blipFill>
        <p:spPr bwMode="auto">
          <a:xfrm>
            <a:off x="1267618" y="1905000"/>
            <a:ext cx="698501" cy="84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127919" y="2004610"/>
            <a:ext cx="14478001" cy="2308324"/>
          </a:xfrm>
          <a:prstGeom prst="rect">
            <a:avLst/>
          </a:prstGeom>
          <a:noFill/>
        </p:spPr>
        <p:txBody>
          <a:bodyPr wrap="square" rtlCol="0">
            <a:spAutoFit/>
          </a:bodyPr>
          <a:lstStyle/>
          <a:p>
            <a:pPr algn="just"/>
            <a:r>
              <a:rPr lang="en-US" sz="3600" b="1" smtClean="0">
                <a:solidFill>
                  <a:srgbClr val="0000FF"/>
                </a:solidFill>
                <a:latin typeface="Arial" pitchFamily="34" charset="0"/>
                <a:cs typeface="Arial" pitchFamily="34" charset="0"/>
              </a:rPr>
              <a:t>        Ngày thứ nhất đội công nhân làm được 457m đường, ngày thứ hai đội công nhân đó làm được nhiều hơn ngày thứ nhất 125m đường. Hỏi ngày thứ hai đội công nhân đó làm được bao nhiêu mét đường?</a:t>
            </a:r>
            <a:endParaRPr lang="en-US" sz="3600" b="1">
              <a:solidFill>
                <a:srgbClr val="0000FF"/>
              </a:solidFill>
              <a:latin typeface="Arial" pitchFamily="34" charset="0"/>
              <a:cs typeface="Arial" pitchFamily="34" charset="0"/>
            </a:endParaRPr>
          </a:p>
        </p:txBody>
      </p:sp>
      <p:cxnSp>
        <p:nvCxnSpPr>
          <p:cNvPr id="17" name="Straight Connector 16"/>
          <p:cNvCxnSpPr/>
          <p:nvPr/>
        </p:nvCxnSpPr>
        <p:spPr>
          <a:xfrm>
            <a:off x="11337389" y="2590800"/>
            <a:ext cx="282073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1267618" y="3657600"/>
            <a:ext cx="282073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542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Effect transition="in" filter="fade">
                                      <p:cBhvr>
                                        <p:cTn id="53" dur="500"/>
                                        <p:tgtEl>
                                          <p:spTgt spid="1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
                                            <p:txEl>
                                              <p:pRg st="1" end="1"/>
                                            </p:txEl>
                                          </p:spTgt>
                                        </p:tgtEl>
                                        <p:attrNameLst>
                                          <p:attrName>style.visibility</p:attrName>
                                        </p:attrNameLst>
                                      </p:cBhvr>
                                      <p:to>
                                        <p:strVal val="visible"/>
                                      </p:to>
                                    </p:set>
                                    <p:animEffect transition="in" filter="fade">
                                      <p:cBhvr>
                                        <p:cTn id="58" dur="500"/>
                                        <p:tgtEl>
                                          <p:spTgt spid="1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animEffect transition="in" filter="fade">
                                      <p:cBhvr>
                                        <p:cTn id="6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ÔN TẬP PHÉP CỘNG, PHÉP TRỪ TRONG PHẠM VI </a:t>
            </a:r>
            <a:r>
              <a:rPr lang="en-US" sz="2800" b="1">
                <a:solidFill>
                  <a:srgbClr val="0000CC"/>
                </a:solidFill>
                <a:latin typeface="Times New Roman" pitchFamily="18" charset="0"/>
              </a:rPr>
              <a:t>1000 (T2)</a:t>
            </a:r>
            <a:endParaRPr lang="en-US" sz="2800" b="1" smtClean="0">
              <a:solidFill>
                <a:srgbClr val="0000CC"/>
              </a:solidFill>
              <a:latin typeface="Times New Roman" pitchFamily="18"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047" t="27593" r="46844" b="67592"/>
          <a:stretch/>
        </p:blipFill>
        <p:spPr bwMode="auto">
          <a:xfrm>
            <a:off x="1267618" y="1828800"/>
            <a:ext cx="7254686" cy="9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110" t="31667" r="31640" b="19629"/>
          <a:stretch/>
        </p:blipFill>
        <p:spPr bwMode="auto">
          <a:xfrm>
            <a:off x="2919221" y="2667000"/>
            <a:ext cx="10588817" cy="627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9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ÔN TẬP PHÉP CỘNG, PHÉP TRỪ TRONG PHẠM VI </a:t>
            </a:r>
            <a:r>
              <a:rPr lang="en-US" sz="2800" b="1">
                <a:solidFill>
                  <a:srgbClr val="0000CC"/>
                </a:solidFill>
                <a:latin typeface="Times New Roman" pitchFamily="18" charset="0"/>
              </a:rPr>
              <a:t>1000 (T2)</a:t>
            </a:r>
            <a:endParaRPr lang="en-US" sz="2800" b="1" smtClean="0">
              <a:solidFill>
                <a:srgbClr val="0000CC"/>
              </a:solidFill>
              <a:latin typeface="Times New Roman" pitchFamily="18" charset="0"/>
            </a:endParaRPr>
          </a:p>
        </p:txBody>
      </p:sp>
      <p:sp>
        <p:nvSpPr>
          <p:cNvPr id="8" name="TextBox 7"/>
          <p:cNvSpPr txBox="1"/>
          <p:nvPr/>
        </p:nvSpPr>
        <p:spPr>
          <a:xfrm>
            <a:off x="3152470" y="4572000"/>
            <a:ext cx="1851789" cy="646331"/>
          </a:xfrm>
          <a:prstGeom prst="rect">
            <a:avLst/>
          </a:prstGeom>
          <a:noFill/>
        </p:spPr>
        <p:txBody>
          <a:bodyPr wrap="none" rtlCol="0">
            <a:spAutoFit/>
          </a:bodyPr>
          <a:lstStyle/>
          <a:p>
            <a:r>
              <a:rPr lang="en-US" sz="3600" b="1" u="sng" smtClean="0">
                <a:solidFill>
                  <a:srgbClr val="FF3399"/>
                </a:solidFill>
                <a:latin typeface="Arial" pitchFamily="34" charset="0"/>
                <a:cs typeface="Arial" pitchFamily="34" charset="0"/>
              </a:rPr>
              <a:t>Tóm tắt</a:t>
            </a:r>
            <a:endParaRPr lang="en-US" sz="3600" b="1" u="sng">
              <a:solidFill>
                <a:srgbClr val="FF3399"/>
              </a:solidFill>
              <a:latin typeface="Arial" pitchFamily="34" charset="0"/>
              <a:cs typeface="Arial" pitchFamily="34" charset="0"/>
            </a:endParaRPr>
          </a:p>
        </p:txBody>
      </p:sp>
      <p:sp>
        <p:nvSpPr>
          <p:cNvPr id="10" name="TextBox 9"/>
          <p:cNvSpPr txBox="1"/>
          <p:nvPr/>
        </p:nvSpPr>
        <p:spPr>
          <a:xfrm>
            <a:off x="518319" y="5326320"/>
            <a:ext cx="6935230" cy="2369880"/>
          </a:xfrm>
          <a:prstGeom prst="rect">
            <a:avLst/>
          </a:prstGeom>
          <a:noFill/>
        </p:spPr>
        <p:txBody>
          <a:bodyPr wrap="square" rtlCol="0">
            <a:spAutoFit/>
          </a:bodyPr>
          <a:lstStyle/>
          <a:p>
            <a:pPr algn="just">
              <a:spcBef>
                <a:spcPts val="1200"/>
              </a:spcBef>
              <a:spcAft>
                <a:spcPts val="1200"/>
              </a:spcAft>
            </a:pPr>
            <a:r>
              <a:rPr lang="en-US" sz="3600" b="1" smtClean="0">
                <a:solidFill>
                  <a:srgbClr val="FF3399"/>
                </a:solidFill>
                <a:latin typeface="Arial" pitchFamily="34" charset="0"/>
                <a:cs typeface="Arial" pitchFamily="34" charset="0"/>
              </a:rPr>
              <a:t>- Duy cắt được: 9 ngôi sao.</a:t>
            </a:r>
          </a:p>
          <a:p>
            <a:pPr algn="just">
              <a:spcBef>
                <a:spcPts val="1200"/>
              </a:spcBef>
              <a:spcAft>
                <a:spcPts val="1200"/>
              </a:spcAft>
            </a:pPr>
            <a:r>
              <a:rPr lang="en-US" sz="3600" b="1" smtClean="0">
                <a:solidFill>
                  <a:srgbClr val="FF3399"/>
                </a:solidFill>
                <a:latin typeface="Arial" pitchFamily="34" charset="0"/>
                <a:cs typeface="Arial" pitchFamily="34" charset="0"/>
              </a:rPr>
              <a:t>- Hiền cắt được: 11 ngôi sao.</a:t>
            </a:r>
          </a:p>
          <a:p>
            <a:pPr algn="just">
              <a:spcBef>
                <a:spcPts val="1200"/>
              </a:spcBef>
              <a:spcAft>
                <a:spcPts val="1200"/>
              </a:spcAft>
            </a:pPr>
            <a:r>
              <a:rPr lang="en-US" sz="3600" b="1" smtClean="0">
                <a:solidFill>
                  <a:srgbClr val="FF3399"/>
                </a:solidFill>
                <a:latin typeface="Arial" pitchFamily="34" charset="0"/>
                <a:cs typeface="Arial" pitchFamily="34" charset="0"/>
              </a:rPr>
              <a:t>- Hiền cắt hơn Duy: ? ngôi sao</a:t>
            </a:r>
            <a:endParaRPr lang="en-US" sz="3600" b="1">
              <a:solidFill>
                <a:srgbClr val="FF3399"/>
              </a:solidFill>
              <a:latin typeface="Arial" pitchFamily="34" charset="0"/>
              <a:cs typeface="Arial" pitchFamily="34" charset="0"/>
            </a:endParaRPr>
          </a:p>
        </p:txBody>
      </p:sp>
      <p:cxnSp>
        <p:nvCxnSpPr>
          <p:cNvPr id="11" name="Straight Connector 10"/>
          <p:cNvCxnSpPr/>
          <p:nvPr/>
        </p:nvCxnSpPr>
        <p:spPr>
          <a:xfrm>
            <a:off x="7453549" y="4572000"/>
            <a:ext cx="0" cy="432503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1112778" y="4535269"/>
            <a:ext cx="1826141" cy="646331"/>
          </a:xfrm>
          <a:prstGeom prst="rect">
            <a:avLst/>
          </a:prstGeom>
          <a:noFill/>
        </p:spPr>
        <p:txBody>
          <a:bodyPr wrap="none" rtlCol="0">
            <a:spAutoFit/>
          </a:bodyPr>
          <a:lstStyle/>
          <a:p>
            <a:r>
              <a:rPr lang="en-US" sz="3600" b="1" u="sng" smtClean="0">
                <a:solidFill>
                  <a:srgbClr val="0000FF"/>
                </a:solidFill>
                <a:latin typeface="Arial" pitchFamily="34" charset="0"/>
                <a:cs typeface="Arial" pitchFamily="34" charset="0"/>
              </a:rPr>
              <a:t>Bài giải</a:t>
            </a:r>
            <a:endParaRPr lang="en-US" sz="3600" b="1" u="sng">
              <a:solidFill>
                <a:srgbClr val="0000FF"/>
              </a:solidFill>
              <a:latin typeface="Arial" pitchFamily="34" charset="0"/>
              <a:cs typeface="Arial" pitchFamily="34" charset="0"/>
            </a:endParaRPr>
          </a:p>
        </p:txBody>
      </p:sp>
      <p:sp>
        <p:nvSpPr>
          <p:cNvPr id="14" name="TextBox 13"/>
          <p:cNvSpPr txBox="1"/>
          <p:nvPr/>
        </p:nvSpPr>
        <p:spPr>
          <a:xfrm>
            <a:off x="7692468" y="5304234"/>
            <a:ext cx="8294451" cy="3077766"/>
          </a:xfrm>
          <a:prstGeom prst="rect">
            <a:avLst/>
          </a:prstGeom>
          <a:noFill/>
        </p:spPr>
        <p:txBody>
          <a:bodyPr wrap="square" rtlCol="0">
            <a:spAutoFit/>
          </a:bodyPr>
          <a:lstStyle/>
          <a:p>
            <a:pPr algn="just">
              <a:spcBef>
                <a:spcPts val="1800"/>
              </a:spcBef>
              <a:spcAft>
                <a:spcPts val="1800"/>
              </a:spcAft>
            </a:pPr>
            <a:r>
              <a:rPr lang="en-US" sz="3600" b="1" smtClean="0">
                <a:solidFill>
                  <a:srgbClr val="0000FF"/>
                </a:solidFill>
                <a:latin typeface="Arial" pitchFamily="34" charset="0"/>
                <a:cs typeface="Arial" pitchFamily="34" charset="0"/>
              </a:rPr>
              <a:t>Hiền cắt được nhiều hơn Duy số ngôi sao là:</a:t>
            </a:r>
          </a:p>
          <a:p>
            <a:pPr algn="ctr">
              <a:spcBef>
                <a:spcPts val="1800"/>
              </a:spcBef>
              <a:spcAft>
                <a:spcPts val="1800"/>
              </a:spcAft>
            </a:pPr>
            <a:r>
              <a:rPr lang="en-US" sz="3600" b="1" smtClean="0">
                <a:solidFill>
                  <a:srgbClr val="0000FF"/>
                </a:solidFill>
                <a:latin typeface="Arial" pitchFamily="34" charset="0"/>
                <a:cs typeface="Arial" pitchFamily="34" charset="0"/>
              </a:rPr>
              <a:t>11 – 9 = 2 (ngôi sao)</a:t>
            </a:r>
          </a:p>
          <a:p>
            <a:pPr algn="ctr">
              <a:spcBef>
                <a:spcPts val="600"/>
              </a:spcBef>
              <a:spcAft>
                <a:spcPts val="1200"/>
              </a:spcAft>
            </a:pPr>
            <a:r>
              <a:rPr lang="en-US" sz="3600" b="1" smtClean="0">
                <a:solidFill>
                  <a:srgbClr val="0000FF"/>
                </a:solidFill>
                <a:latin typeface="Arial" pitchFamily="34" charset="0"/>
                <a:cs typeface="Arial" pitchFamily="34" charset="0"/>
              </a:rPr>
              <a:t>            Đáp số: 2 ngôi sao</a:t>
            </a:r>
            <a:endParaRPr lang="en-US" sz="3600" b="1">
              <a:solidFill>
                <a:srgbClr val="0000FF"/>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435" t="50179" r="33255" b="24994"/>
          <a:stretch/>
        </p:blipFill>
        <p:spPr bwMode="auto">
          <a:xfrm>
            <a:off x="12024519" y="1790592"/>
            <a:ext cx="3687820" cy="266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047" t="27593" r="46844" b="67592"/>
          <a:stretch/>
        </p:blipFill>
        <p:spPr bwMode="auto">
          <a:xfrm>
            <a:off x="1267618" y="1828800"/>
            <a:ext cx="7254686" cy="9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23119" y="2703547"/>
            <a:ext cx="10514270" cy="1754326"/>
          </a:xfrm>
          <a:prstGeom prst="rect">
            <a:avLst/>
          </a:prstGeom>
          <a:noFill/>
        </p:spPr>
        <p:txBody>
          <a:bodyPr wrap="square" rtlCol="0">
            <a:spAutoFit/>
          </a:bodyPr>
          <a:lstStyle/>
          <a:p>
            <a:pPr algn="just"/>
            <a:r>
              <a:rPr lang="en-US" sz="3600" b="1" smtClean="0">
                <a:solidFill>
                  <a:srgbClr val="0000FF"/>
                </a:solidFill>
                <a:latin typeface="Arial" pitchFamily="34" charset="0"/>
                <a:cs typeface="Arial" pitchFamily="34" charset="0"/>
              </a:rPr>
              <a:t>   a) Duy cắt được 9 ngôi sao, Hiền cắt được 11 ngôi sao. Hỏi Hiền cắt được nhiều hơn Duy mấy ngôi sao?</a:t>
            </a:r>
            <a:endParaRPr lang="en-US" sz="36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91018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1" end="1"/>
                                            </p:txEl>
                                          </p:spTgt>
                                        </p:tgtEl>
                                        <p:attrNameLst>
                                          <p:attrName>style.visibility</p:attrName>
                                        </p:attrNameLst>
                                      </p:cBhvr>
                                      <p:to>
                                        <p:strVal val="visible"/>
                                      </p:to>
                                    </p:set>
                                    <p:animEffect transition="in" filter="fade">
                                      <p:cBhvr>
                                        <p:cTn id="48" dur="500"/>
                                        <p:tgtEl>
                                          <p:spTgt spid="1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xEl>
                                              <p:pRg st="2" end="2"/>
                                            </p:txEl>
                                          </p:spTgt>
                                        </p:tgtEl>
                                        <p:attrNameLst>
                                          <p:attrName>style.visibility</p:attrName>
                                        </p:attrNameLst>
                                      </p:cBhvr>
                                      <p:to>
                                        <p:strVal val="visible"/>
                                      </p:to>
                                    </p:set>
                                    <p:animEffect transition="in" filter="fade">
                                      <p:cBhvr>
                                        <p:cTn id="5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ÔN TẬP PHÉP CỘNG, PHÉP TRỪ TRONG PHẠM VI </a:t>
            </a:r>
            <a:r>
              <a:rPr lang="en-US" sz="2800" b="1">
                <a:solidFill>
                  <a:srgbClr val="0000CC"/>
                </a:solidFill>
                <a:latin typeface="Times New Roman" pitchFamily="18" charset="0"/>
              </a:rPr>
              <a:t>1000 (T2)</a:t>
            </a:r>
            <a:endParaRPr lang="en-US" sz="2800" b="1" smtClean="0">
              <a:solidFill>
                <a:srgbClr val="0000CC"/>
              </a:solidFill>
              <a:latin typeface="Times New Roman" pitchFamily="18" charset="0"/>
            </a:endParaRPr>
          </a:p>
        </p:txBody>
      </p:sp>
      <p:sp>
        <p:nvSpPr>
          <p:cNvPr id="8" name="TextBox 7"/>
          <p:cNvSpPr txBox="1"/>
          <p:nvPr/>
        </p:nvSpPr>
        <p:spPr>
          <a:xfrm>
            <a:off x="3152470" y="4572000"/>
            <a:ext cx="1851789" cy="646331"/>
          </a:xfrm>
          <a:prstGeom prst="rect">
            <a:avLst/>
          </a:prstGeom>
          <a:noFill/>
        </p:spPr>
        <p:txBody>
          <a:bodyPr wrap="none" rtlCol="0">
            <a:spAutoFit/>
          </a:bodyPr>
          <a:lstStyle/>
          <a:p>
            <a:r>
              <a:rPr lang="en-US" sz="3600" b="1" u="sng" smtClean="0">
                <a:solidFill>
                  <a:srgbClr val="FF3399"/>
                </a:solidFill>
                <a:latin typeface="Arial" pitchFamily="34" charset="0"/>
                <a:cs typeface="Arial" pitchFamily="34" charset="0"/>
              </a:rPr>
              <a:t>Tóm tắt</a:t>
            </a:r>
            <a:endParaRPr lang="en-US" sz="3600" b="1" u="sng">
              <a:solidFill>
                <a:srgbClr val="FF3399"/>
              </a:solidFill>
              <a:latin typeface="Arial" pitchFamily="34" charset="0"/>
              <a:cs typeface="Arial" pitchFamily="34" charset="0"/>
            </a:endParaRPr>
          </a:p>
        </p:txBody>
      </p:sp>
      <p:sp>
        <p:nvSpPr>
          <p:cNvPr id="10" name="TextBox 9"/>
          <p:cNvSpPr txBox="1"/>
          <p:nvPr/>
        </p:nvSpPr>
        <p:spPr>
          <a:xfrm>
            <a:off x="518319" y="5326320"/>
            <a:ext cx="6935230" cy="2923877"/>
          </a:xfrm>
          <a:prstGeom prst="rect">
            <a:avLst/>
          </a:prstGeom>
          <a:noFill/>
        </p:spPr>
        <p:txBody>
          <a:bodyPr wrap="square" rtlCol="0">
            <a:spAutoFit/>
          </a:bodyPr>
          <a:lstStyle/>
          <a:p>
            <a:pPr algn="just">
              <a:spcBef>
                <a:spcPts val="1200"/>
              </a:spcBef>
              <a:spcAft>
                <a:spcPts val="1200"/>
              </a:spcAft>
            </a:pPr>
            <a:r>
              <a:rPr lang="en-US" sz="3600" b="1" smtClean="0">
                <a:solidFill>
                  <a:srgbClr val="FF3399"/>
                </a:solidFill>
                <a:latin typeface="Arial" pitchFamily="34" charset="0"/>
                <a:cs typeface="Arial" pitchFamily="34" charset="0"/>
              </a:rPr>
              <a:t>- Số cá chép: 241 con.</a:t>
            </a:r>
          </a:p>
          <a:p>
            <a:pPr algn="just">
              <a:spcBef>
                <a:spcPts val="1200"/>
              </a:spcBef>
              <a:spcAft>
                <a:spcPts val="1200"/>
              </a:spcAft>
            </a:pPr>
            <a:r>
              <a:rPr lang="en-US" sz="3600" b="1" smtClean="0">
                <a:solidFill>
                  <a:srgbClr val="FF3399"/>
                </a:solidFill>
                <a:latin typeface="Arial" pitchFamily="34" charset="0"/>
                <a:cs typeface="Arial" pitchFamily="34" charset="0"/>
              </a:rPr>
              <a:t>- Số cá rô phi: 38 con.</a:t>
            </a:r>
          </a:p>
          <a:p>
            <a:pPr algn="just">
              <a:spcBef>
                <a:spcPts val="1200"/>
              </a:spcBef>
              <a:spcAft>
                <a:spcPts val="1200"/>
              </a:spcAft>
            </a:pPr>
            <a:r>
              <a:rPr lang="en-US" sz="3600" b="1" smtClean="0">
                <a:solidFill>
                  <a:srgbClr val="FF3399"/>
                </a:solidFill>
                <a:latin typeface="Arial" pitchFamily="34" charset="0"/>
                <a:cs typeface="Arial" pitchFamily="34" charset="0"/>
              </a:rPr>
              <a:t>- Cá rô phi ít hơn cá chép: ? con</a:t>
            </a:r>
            <a:endParaRPr lang="en-US" sz="3600" b="1">
              <a:solidFill>
                <a:srgbClr val="FF3399"/>
              </a:solidFill>
              <a:latin typeface="Arial" pitchFamily="34" charset="0"/>
              <a:cs typeface="Arial" pitchFamily="34" charset="0"/>
            </a:endParaRPr>
          </a:p>
        </p:txBody>
      </p:sp>
      <p:cxnSp>
        <p:nvCxnSpPr>
          <p:cNvPr id="11" name="Straight Connector 10"/>
          <p:cNvCxnSpPr/>
          <p:nvPr/>
        </p:nvCxnSpPr>
        <p:spPr>
          <a:xfrm>
            <a:off x="7453549" y="4572000"/>
            <a:ext cx="0" cy="432503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1112778" y="4535269"/>
            <a:ext cx="1826141" cy="646331"/>
          </a:xfrm>
          <a:prstGeom prst="rect">
            <a:avLst/>
          </a:prstGeom>
          <a:noFill/>
        </p:spPr>
        <p:txBody>
          <a:bodyPr wrap="none" rtlCol="0">
            <a:spAutoFit/>
          </a:bodyPr>
          <a:lstStyle/>
          <a:p>
            <a:r>
              <a:rPr lang="en-US" sz="3600" b="1" u="sng" smtClean="0">
                <a:solidFill>
                  <a:srgbClr val="0000FF"/>
                </a:solidFill>
                <a:latin typeface="Arial" pitchFamily="34" charset="0"/>
                <a:cs typeface="Arial" pitchFamily="34" charset="0"/>
              </a:rPr>
              <a:t>Bài giải</a:t>
            </a:r>
            <a:endParaRPr lang="en-US" sz="3600" b="1" u="sng">
              <a:solidFill>
                <a:srgbClr val="0000FF"/>
              </a:solidFill>
              <a:latin typeface="Arial" pitchFamily="34" charset="0"/>
              <a:cs typeface="Arial" pitchFamily="34" charset="0"/>
            </a:endParaRPr>
          </a:p>
        </p:txBody>
      </p:sp>
      <p:sp>
        <p:nvSpPr>
          <p:cNvPr id="14" name="TextBox 13"/>
          <p:cNvSpPr txBox="1"/>
          <p:nvPr/>
        </p:nvSpPr>
        <p:spPr>
          <a:xfrm>
            <a:off x="7692468" y="5304234"/>
            <a:ext cx="8294451" cy="3077766"/>
          </a:xfrm>
          <a:prstGeom prst="rect">
            <a:avLst/>
          </a:prstGeom>
          <a:noFill/>
        </p:spPr>
        <p:txBody>
          <a:bodyPr wrap="square" rtlCol="0">
            <a:spAutoFit/>
          </a:bodyPr>
          <a:lstStyle/>
          <a:p>
            <a:pPr algn="just">
              <a:spcBef>
                <a:spcPts val="1800"/>
              </a:spcBef>
              <a:spcAft>
                <a:spcPts val="1800"/>
              </a:spcAft>
            </a:pPr>
            <a:r>
              <a:rPr lang="en-US" sz="3600" b="1" smtClean="0">
                <a:solidFill>
                  <a:srgbClr val="0000FF"/>
                </a:solidFill>
                <a:latin typeface="Arial" pitchFamily="34" charset="0"/>
                <a:cs typeface="Arial" pitchFamily="34" charset="0"/>
              </a:rPr>
              <a:t>Chú </a:t>
            </a:r>
            <a:r>
              <a:rPr lang="en-US" sz="3600" b="1">
                <a:solidFill>
                  <a:srgbClr val="0000FF"/>
                </a:solidFill>
                <a:latin typeface="Arial" pitchFamily="34" charset="0"/>
                <a:cs typeface="Arial" pitchFamily="34" charset="0"/>
              </a:rPr>
              <a:t>Tư đã thả số cá rô phi ít hơn số cá chép </a:t>
            </a:r>
            <a:r>
              <a:rPr lang="en-US" sz="3600" b="1" smtClean="0">
                <a:solidFill>
                  <a:srgbClr val="0000FF"/>
                </a:solidFill>
                <a:latin typeface="Arial" pitchFamily="34" charset="0"/>
                <a:cs typeface="Arial" pitchFamily="34" charset="0"/>
              </a:rPr>
              <a:t>số con là:</a:t>
            </a:r>
          </a:p>
          <a:p>
            <a:pPr algn="ctr">
              <a:spcBef>
                <a:spcPts val="1800"/>
              </a:spcBef>
              <a:spcAft>
                <a:spcPts val="1800"/>
              </a:spcAft>
            </a:pPr>
            <a:r>
              <a:rPr lang="en-US" sz="3600" b="1" smtClean="0">
                <a:solidFill>
                  <a:srgbClr val="0000FF"/>
                </a:solidFill>
                <a:latin typeface="Arial" pitchFamily="34" charset="0"/>
                <a:cs typeface="Arial" pitchFamily="34" charset="0"/>
              </a:rPr>
              <a:t>241 – 38 = 203 (con)</a:t>
            </a:r>
          </a:p>
          <a:p>
            <a:pPr algn="ctr">
              <a:spcBef>
                <a:spcPts val="600"/>
              </a:spcBef>
              <a:spcAft>
                <a:spcPts val="1200"/>
              </a:spcAft>
            </a:pPr>
            <a:r>
              <a:rPr lang="en-US" sz="3600" b="1" smtClean="0">
                <a:solidFill>
                  <a:srgbClr val="0000FF"/>
                </a:solidFill>
                <a:latin typeface="Arial" pitchFamily="34" charset="0"/>
                <a:cs typeface="Arial" pitchFamily="34" charset="0"/>
              </a:rPr>
              <a:t>            Đáp số: 203 con</a:t>
            </a:r>
            <a:endParaRPr lang="en-US" sz="3600" b="1">
              <a:solidFill>
                <a:srgbClr val="0000FF"/>
              </a:solidFill>
              <a:latin typeface="Arial" pitchFamily="34" charset="0"/>
              <a:cs typeface="Arial" pitchFamily="34"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047" t="27593" r="46844" b="67592"/>
          <a:stretch/>
        </p:blipFill>
        <p:spPr bwMode="auto">
          <a:xfrm>
            <a:off x="1267618" y="1828800"/>
            <a:ext cx="7254686" cy="9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23119" y="2703547"/>
            <a:ext cx="10514270" cy="1754326"/>
          </a:xfrm>
          <a:prstGeom prst="rect">
            <a:avLst/>
          </a:prstGeom>
          <a:noFill/>
        </p:spPr>
        <p:txBody>
          <a:bodyPr wrap="square" rtlCol="0">
            <a:spAutoFit/>
          </a:bodyPr>
          <a:lstStyle/>
          <a:p>
            <a:pPr algn="just"/>
            <a:r>
              <a:rPr lang="en-US" sz="3600" b="1" smtClean="0">
                <a:solidFill>
                  <a:srgbClr val="0000FF"/>
                </a:solidFill>
                <a:latin typeface="Arial" pitchFamily="34" charset="0"/>
                <a:cs typeface="Arial" pitchFamily="34" charset="0"/>
              </a:rPr>
              <a:t>   b) Chú Tư thả xuống ao 241 con cá chép, 38 con cá rô phi. Hỏi chú Tư đã thả số cá rô phi ít hơn số cá chép bao nhiêu con?</a:t>
            </a:r>
            <a:endParaRPr lang="en-US" sz="3600" b="1">
              <a:solidFill>
                <a:srgbClr val="0000FF"/>
              </a:solidFill>
              <a:latin typeface="Arial" pitchFamily="34" charset="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026" t="78277" r="40391" b="5926"/>
          <a:stretch/>
        </p:blipFill>
        <p:spPr bwMode="auto">
          <a:xfrm>
            <a:off x="11406403" y="2057400"/>
            <a:ext cx="487023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5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fade">
                                      <p:cBhvr>
                                        <p:cTn id="45" dur="500"/>
                                        <p:tgtEl>
                                          <p:spTgt spid="1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2" end="2"/>
                                            </p:txEl>
                                          </p:spTgt>
                                        </p:tgtEl>
                                        <p:attrNameLst>
                                          <p:attrName>style.visibility</p:attrName>
                                        </p:attrNameLst>
                                      </p:cBhvr>
                                      <p:to>
                                        <p:strVal val="visible"/>
                                      </p:to>
                                    </p:set>
                                    <p:animEffect transition="in" filter="fade">
                                      <p:cBhvr>
                                        <p:cTn id="5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477</Words>
  <Application>Microsoft Office PowerPoint</Application>
  <PresentationFormat>Custom</PresentationFormat>
  <Paragraphs>61</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216</cp:revision>
  <dcterms:created xsi:type="dcterms:W3CDTF">2022-07-10T01:37:20Z</dcterms:created>
  <dcterms:modified xsi:type="dcterms:W3CDTF">2022-07-24T01:14:19Z</dcterms:modified>
</cp:coreProperties>
</file>