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0" r:id="rId2"/>
    <p:sldId id="268" r:id="rId3"/>
    <p:sldId id="271" r:id="rId4"/>
    <p:sldId id="273" r:id="rId5"/>
    <p:sldId id="262" r:id="rId6"/>
    <p:sldId id="257" r:id="rId7"/>
    <p:sldId id="291" r:id="rId8"/>
    <p:sldId id="292" r:id="rId9"/>
    <p:sldId id="290" r:id="rId10"/>
    <p:sldId id="294" r:id="rId11"/>
    <p:sldId id="295" r:id="rId12"/>
    <p:sldId id="296" r:id="rId13"/>
    <p:sldId id="297" r:id="rId14"/>
    <p:sldId id="298" r:id="rId15"/>
    <p:sldId id="265" r:id="rId16"/>
    <p:sldId id="266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AA8795-5CFC-4AE5-BE4E-2E58B84C98C9}">
          <p14:sldIdLst>
            <p14:sldId id="270"/>
            <p14:sldId id="268"/>
            <p14:sldId id="271"/>
            <p14:sldId id="273"/>
            <p14:sldId id="262"/>
            <p14:sldId id="257"/>
            <p14:sldId id="291"/>
            <p14:sldId id="292"/>
            <p14:sldId id="290"/>
            <p14:sldId id="294"/>
            <p14:sldId id="295"/>
            <p14:sldId id="296"/>
            <p14:sldId id="297"/>
            <p14:sldId id="298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8125-27DA-4497-87C9-24F862982AB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C2F75-F7EB-407D-AA8C-82A83100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4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6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0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0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9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8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3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9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1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4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6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98C23D67-7F04-EF12-C528-0FDCE1DA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12221" y="8241757"/>
            <a:ext cx="3451865" cy="2359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E4F05-AF75-D033-250D-4EA77A6C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29" y="7098771"/>
            <a:ext cx="1703298" cy="3001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4343400" y="1257300"/>
            <a:ext cx="9012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solidFill>
                  <a:srgbClr val="FF0000"/>
                </a:solidFill>
              </a:rPr>
              <a:t>Chia sẻ về chủ điểm</a:t>
            </a:r>
            <a:endParaRPr lang="en-US" sz="5000" b="1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4EC39-DC2E-68E6-47B0-6FABEB1A1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223" y="2636342"/>
            <a:ext cx="5057775" cy="381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65765-26C2-B600-7201-66AF5C56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2662591"/>
            <a:ext cx="4876800" cy="383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E8CD7-78B9-44EE-1135-4A1FF643A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8512" y="2568193"/>
            <a:ext cx="5093974" cy="3913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81B17F-9AEF-0920-B72E-91A0AF73BD6F}"/>
              </a:ext>
            </a:extLst>
          </p:cNvPr>
          <p:cNvSpPr txBox="1"/>
          <p:nvPr/>
        </p:nvSpPr>
        <p:spPr>
          <a:xfrm>
            <a:off x="3048000" y="7025262"/>
            <a:ext cx="12573000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/>
              <a:t>Quan sát các tranh và trả lời câu hỏi:</a:t>
            </a:r>
          </a:p>
          <a:p>
            <a:pPr>
              <a:lnSpc>
                <a:spcPct val="150000"/>
              </a:lnSpc>
            </a:pPr>
            <a:r>
              <a:rPr lang="vi-VN" sz="4000"/>
              <a:t>So với năm trước, em đã có sự thay đổi như thế nào?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77889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4F731D-B820-8E2F-5010-CED7F6A94663}"/>
              </a:ext>
            </a:extLst>
          </p:cNvPr>
          <p:cNvSpPr txBox="1"/>
          <p:nvPr/>
        </p:nvSpPr>
        <p:spPr>
          <a:xfrm>
            <a:off x="895350" y="1870124"/>
            <a:ext cx="9982200" cy="2258632"/>
          </a:xfrm>
          <a:prstGeom prst="wedgeRoundRectCallout">
            <a:avLst>
              <a:gd name="adj1" fmla="val -57339"/>
              <a:gd name="adj2" fmla="val 8003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mới hỏi hai chiếc đồng hồ cũ điều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ACFDE-5FF3-BB57-98B1-5461BA3246A6}"/>
              </a:ext>
            </a:extLst>
          </p:cNvPr>
          <p:cNvSpPr txBox="1"/>
          <p:nvPr/>
        </p:nvSpPr>
        <p:spPr>
          <a:xfrm>
            <a:off x="8120976" y="4416322"/>
            <a:ext cx="8686800" cy="2258632"/>
          </a:xfrm>
          <a:prstGeom prst="wedgeRoundRectCallout">
            <a:avLst>
              <a:gd name="adj1" fmla="val 62034"/>
              <a:gd name="adj2" fmla="val 8911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Hỏi những chiếc đồng hồ cũ, làm việc có khó không.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399027B-265C-DB07-0507-E2C73F31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854482" y="6771341"/>
            <a:ext cx="4011658" cy="351565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1B1C0AC-DC66-518E-B2C8-F77BF95A1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399890">
            <a:off x="2111257" y="5173371"/>
            <a:ext cx="3702320" cy="4314144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6AA9FC7-EF60-3AE8-1FF8-ACA9ADA1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60311" y="953428"/>
            <a:ext cx="2295942" cy="22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429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4F731D-B820-8E2F-5010-CED7F6A94663}"/>
              </a:ext>
            </a:extLst>
          </p:cNvPr>
          <p:cNvSpPr txBox="1"/>
          <p:nvPr/>
        </p:nvSpPr>
        <p:spPr>
          <a:xfrm>
            <a:off x="1131747" y="1528053"/>
            <a:ext cx="9315450" cy="1109382"/>
          </a:xfrm>
          <a:prstGeom prst="wedgeRoundRectCallout">
            <a:avLst>
              <a:gd name="adj1" fmla="val -57339"/>
              <a:gd name="adj2" fmla="val 8003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thứ nhất nói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ACFDE-5FF3-BB57-98B1-5461BA3246A6}"/>
              </a:ext>
            </a:extLst>
          </p:cNvPr>
          <p:cNvSpPr txBox="1"/>
          <p:nvPr/>
        </p:nvSpPr>
        <p:spPr>
          <a:xfrm>
            <a:off x="6788223" y="3377242"/>
            <a:ext cx="10368030" cy="1109382"/>
          </a:xfrm>
          <a:prstGeom prst="wedgeRoundRectCallout">
            <a:avLst>
              <a:gd name="adj1" fmla="val 58656"/>
              <a:gd name="adj2" fmla="val 926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Mỗi năm cậu phải chạy 32 triệu lần.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855CE-BC5C-2CF5-EC1B-35895EE63F38}"/>
              </a:ext>
            </a:extLst>
          </p:cNvPr>
          <p:cNvSpPr txBox="1"/>
          <p:nvPr/>
        </p:nvSpPr>
        <p:spPr>
          <a:xfrm>
            <a:off x="1131747" y="4887862"/>
            <a:ext cx="9925050" cy="1109382"/>
          </a:xfrm>
          <a:prstGeom prst="wedgeRoundRectCallout">
            <a:avLst>
              <a:gd name="adj1" fmla="val -54007"/>
              <a:gd name="adj2" fmla="val 101082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mới lo lắng thế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9F25C-5743-0C9D-4917-164F396833CF}"/>
              </a:ext>
            </a:extLst>
          </p:cNvPr>
          <p:cNvSpPr txBox="1"/>
          <p:nvPr/>
        </p:nvSpPr>
        <p:spPr>
          <a:xfrm>
            <a:off x="6594511" y="6737051"/>
            <a:ext cx="10755453" cy="1109382"/>
          </a:xfrm>
          <a:prstGeom prst="wedgeRoundRectCallout">
            <a:avLst>
              <a:gd name="adj1" fmla="val 53229"/>
              <a:gd name="adj2" fmla="val 9086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mới lo lắng công việc khó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F1C8D372-B4F9-B5EF-F4FD-EEEB5E26B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53000" y="7958469"/>
            <a:ext cx="7315200" cy="1941853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1BD58965-7F7A-C509-4667-D6238D88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97200" y="181309"/>
            <a:ext cx="2241644" cy="2070719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4F396C4-79AD-017C-ADA8-179C5983A7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156" y="8034971"/>
            <a:ext cx="2241644" cy="207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72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4F731D-B820-8E2F-5010-CED7F6A94663}"/>
              </a:ext>
            </a:extLst>
          </p:cNvPr>
          <p:cNvSpPr txBox="1"/>
          <p:nvPr/>
        </p:nvSpPr>
        <p:spPr>
          <a:xfrm>
            <a:off x="1131747" y="1239362"/>
            <a:ext cx="9315450" cy="1109382"/>
          </a:xfrm>
          <a:prstGeom prst="wedgeRoundRectCallout">
            <a:avLst>
              <a:gd name="adj1" fmla="val -57339"/>
              <a:gd name="adj2" fmla="val 8003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thứ hai nói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7ACFDE-5FF3-BB57-98B1-5461BA3246A6}"/>
              </a:ext>
            </a:extLst>
          </p:cNvPr>
          <p:cNvSpPr txBox="1"/>
          <p:nvPr/>
        </p:nvSpPr>
        <p:spPr>
          <a:xfrm>
            <a:off x="8305800" y="2864639"/>
            <a:ext cx="8698053" cy="1109382"/>
          </a:xfrm>
          <a:prstGeom prst="wedgeRoundRectCallout">
            <a:avLst>
              <a:gd name="adj1" fmla="val 58656"/>
              <a:gd name="adj2" fmla="val 926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Trấn an chiếc đồng hồ mới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855CE-BC5C-2CF5-EC1B-35895EE63F38}"/>
              </a:ext>
            </a:extLst>
          </p:cNvPr>
          <p:cNvSpPr txBox="1"/>
          <p:nvPr/>
        </p:nvSpPr>
        <p:spPr>
          <a:xfrm>
            <a:off x="1131747" y="4226220"/>
            <a:ext cx="9841053" cy="2258632"/>
          </a:xfrm>
          <a:prstGeom prst="wedgeRoundRectCallout">
            <a:avLst>
              <a:gd name="adj1" fmla="val -56182"/>
              <a:gd name="adj2" fmla="val 7351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Chiếc đồng hồ mới hoàn thành công việc 1 năm như thế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9F25C-5743-0C9D-4917-164F396833CF}"/>
              </a:ext>
            </a:extLst>
          </p:cNvPr>
          <p:cNvSpPr txBox="1"/>
          <p:nvPr/>
        </p:nvSpPr>
        <p:spPr>
          <a:xfrm>
            <a:off x="7239000" y="6737051"/>
            <a:ext cx="10110964" cy="1109382"/>
          </a:xfrm>
          <a:prstGeom prst="wedgeRoundRectCallout">
            <a:avLst>
              <a:gd name="adj1" fmla="val 53229"/>
              <a:gd name="adj2" fmla="val 9086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Cứ nhẹ nhàng tích tắc đã hết 1 năm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BD58965-7F7A-C509-4667-D6238D8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97200" y="181309"/>
            <a:ext cx="2241644" cy="207071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1EB546-EB3B-0F34-7987-98CBC4D4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28800" y="7291742"/>
            <a:ext cx="2682478" cy="28575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8375772-9BE6-547C-A913-3DC94657F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13790" y="8036379"/>
            <a:ext cx="3251957" cy="22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954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8375772-9BE6-547C-A913-3DC94657F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681434" y="484647"/>
            <a:ext cx="3709157" cy="2576178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402DC8A-6FD4-5B46-240E-BDDDBA328601}"/>
              </a:ext>
            </a:extLst>
          </p:cNvPr>
          <p:cNvSpPr/>
          <p:nvPr/>
        </p:nvSpPr>
        <p:spPr>
          <a:xfrm rot="167492">
            <a:off x="1664045" y="682666"/>
            <a:ext cx="8236570" cy="4299293"/>
          </a:xfrm>
          <a:prstGeom prst="cloudCallout">
            <a:avLst>
              <a:gd name="adj1" fmla="val -69933"/>
              <a:gd name="adj2" fmla="val -3419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64035-6948-B2D7-A2A8-DC9B32CFA7A6}"/>
              </a:ext>
            </a:extLst>
          </p:cNvPr>
          <p:cNvSpPr txBox="1"/>
          <p:nvPr/>
        </p:nvSpPr>
        <p:spPr>
          <a:xfrm>
            <a:off x="2253646" y="1216668"/>
            <a:ext cx="705736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làm được công việc như vậy, chiếc đồng hồ cần làm gì?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5E26C96-9019-BBB5-357A-2024E30284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44400" y="5783393"/>
            <a:ext cx="6383227" cy="401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E4D6B-F375-CC87-C3E4-1201DDB51EEF}"/>
              </a:ext>
            </a:extLst>
          </p:cNvPr>
          <p:cNvSpPr txBox="1"/>
          <p:nvPr/>
        </p:nvSpPr>
        <p:spPr>
          <a:xfrm>
            <a:off x="2269218" y="5346373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Cần làm một lúc cho xong mọi việc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840CD-3906-5F1C-1F0C-6F81A81760F3}"/>
              </a:ext>
            </a:extLst>
          </p:cNvPr>
          <p:cNvSpPr txBox="1"/>
          <p:nvPr/>
        </p:nvSpPr>
        <p:spPr>
          <a:xfrm>
            <a:off x="2282188" y="673372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Cần tăng thêm giờ làm việc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BA16B-07C0-16D6-DDCD-478A76788F39}"/>
              </a:ext>
            </a:extLst>
          </p:cNvPr>
          <p:cNvSpPr txBox="1"/>
          <p:nvPr/>
        </p:nvSpPr>
        <p:spPr>
          <a:xfrm>
            <a:off x="2269218" y="8128419"/>
            <a:ext cx="105481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Cần tích tắc đều đặn (làm việc chăm chỉ)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D452D8-651E-8FF9-6E74-E4ED2E0E3D22}"/>
              </a:ext>
            </a:extLst>
          </p:cNvPr>
          <p:cNvSpPr/>
          <p:nvPr/>
        </p:nvSpPr>
        <p:spPr>
          <a:xfrm>
            <a:off x="1030839" y="4987692"/>
            <a:ext cx="1066800" cy="106305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07481E-0EB9-51FF-D9E5-0C601E71AD8B}"/>
              </a:ext>
            </a:extLst>
          </p:cNvPr>
          <p:cNvSpPr/>
          <p:nvPr/>
        </p:nvSpPr>
        <p:spPr>
          <a:xfrm>
            <a:off x="1048884" y="6538211"/>
            <a:ext cx="1066800" cy="106305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9FCBBE-36F5-3DC0-A775-B50B9C14DF6A}"/>
              </a:ext>
            </a:extLst>
          </p:cNvPr>
          <p:cNvSpPr/>
          <p:nvPr/>
        </p:nvSpPr>
        <p:spPr>
          <a:xfrm>
            <a:off x="1048884" y="8077286"/>
            <a:ext cx="1066800" cy="106305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36958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402DC8A-6FD4-5B46-240E-BDDDBA328601}"/>
              </a:ext>
            </a:extLst>
          </p:cNvPr>
          <p:cNvSpPr/>
          <p:nvPr/>
        </p:nvSpPr>
        <p:spPr>
          <a:xfrm rot="167492">
            <a:off x="6938551" y="709121"/>
            <a:ext cx="8236570" cy="4299293"/>
          </a:xfrm>
          <a:prstGeom prst="cloudCallout">
            <a:avLst>
              <a:gd name="adj1" fmla="val 78971"/>
              <a:gd name="adj2" fmla="val -467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64035-6948-B2D7-A2A8-DC9B32CFA7A6}"/>
              </a:ext>
            </a:extLst>
          </p:cNvPr>
          <p:cNvSpPr txBox="1"/>
          <p:nvPr/>
        </p:nvSpPr>
        <p:spPr>
          <a:xfrm>
            <a:off x="7474085" y="1838039"/>
            <a:ext cx="705736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giúp em hiểu được điều gì?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5E26C96-9019-BBB5-357A-2024E30284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44400" y="5783393"/>
            <a:ext cx="6383227" cy="401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E4D6B-F375-CC87-C3E4-1201DDB51EEF}"/>
              </a:ext>
            </a:extLst>
          </p:cNvPr>
          <p:cNvSpPr txBox="1"/>
          <p:nvPr/>
        </p:nvSpPr>
        <p:spPr>
          <a:xfrm>
            <a:off x="3095218" y="5525404"/>
            <a:ext cx="9617982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chuyện giúp em hiểu rằng:</a:t>
            </a:r>
            <a:endParaRPr lang="en-US" sz="45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 dù khó, dù nhiều, chỉ cần làm chăm chỉ, đều đặn thì sẽ làm được.</a:t>
            </a:r>
            <a:endParaRPr lang="en-US" sz="45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9DFA50-4D2B-EFFC-FA19-2A8AA133C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7" r="17137" b="15940"/>
          <a:stretch/>
        </p:blipFill>
        <p:spPr>
          <a:xfrm>
            <a:off x="515302" y="6057900"/>
            <a:ext cx="26670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136B4-A656-57E1-403A-682379C68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0" y="26751"/>
            <a:ext cx="406028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3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4612">
            <a:off x="2752673" y="2281236"/>
            <a:ext cx="13887293" cy="6441746"/>
            <a:chOff x="0" y="0"/>
            <a:chExt cx="9434157" cy="4376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742C00"/>
            </a:solidFill>
          </p:spPr>
        </p:sp>
      </p:grpSp>
      <p:grpSp>
        <p:nvGrpSpPr>
          <p:cNvPr id="4" name="Group 4"/>
          <p:cNvGrpSpPr/>
          <p:nvPr/>
        </p:nvGrpSpPr>
        <p:grpSpPr>
          <a:xfrm rot="84612">
            <a:off x="2600273" y="2128836"/>
            <a:ext cx="13887293" cy="6441746"/>
            <a:chOff x="0" y="0"/>
            <a:chExt cx="9434157" cy="43761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34157" cy="4376119"/>
            </a:xfrm>
            <a:custGeom>
              <a:avLst/>
              <a:gdLst/>
              <a:ahLst/>
              <a:cxnLst/>
              <a:rect l="l" t="t" r="r" b="b"/>
              <a:pathLst>
                <a:path w="9434157" h="4376119">
                  <a:moveTo>
                    <a:pt x="9309697" y="4376119"/>
                  </a:moveTo>
                  <a:lnTo>
                    <a:pt x="124460" y="4376119"/>
                  </a:lnTo>
                  <a:cubicBezTo>
                    <a:pt x="55880" y="4376119"/>
                    <a:pt x="0" y="4320239"/>
                    <a:pt x="0" y="4251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09697" y="0"/>
                  </a:lnTo>
                  <a:cubicBezTo>
                    <a:pt x="9378277" y="0"/>
                    <a:pt x="9434157" y="55880"/>
                    <a:pt x="9434157" y="124460"/>
                  </a:cubicBezTo>
                  <a:lnTo>
                    <a:pt x="9434157" y="4251659"/>
                  </a:lnTo>
                  <a:cubicBezTo>
                    <a:pt x="9434157" y="4320239"/>
                    <a:pt x="9378277" y="4376119"/>
                    <a:pt x="9309697" y="43761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0071">
            <a:off x="268466" y="6697337"/>
            <a:ext cx="4251016" cy="34858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06611">
            <a:off x="2814332" y="707266"/>
            <a:ext cx="13462000" cy="125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45DFA89-6F03-9F97-8B57-C2AF0F919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2200" y="6369948"/>
            <a:ext cx="7315200" cy="3418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A8F96-BFCC-85A4-7926-58AA29551202}"/>
              </a:ext>
            </a:extLst>
          </p:cNvPr>
          <p:cNvSpPr txBox="1"/>
          <p:nvPr/>
        </p:nvSpPr>
        <p:spPr>
          <a:xfrm>
            <a:off x="3475608" y="2337562"/>
            <a:ext cx="12441421" cy="403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nội dung của bài học ngày hôm nay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Luyện kể lại câu chuyện “Chỉ cần tích tắc”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 cho  Bài đọc 2: Con đã lớn thật rồi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670758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5414" y="3505637"/>
            <a:ext cx="17169641" cy="55157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876300"/>
            <a:ext cx="12150734" cy="397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371600" y="1257300"/>
            <a:ext cx="434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KHỞI ĐỘNG </a:t>
            </a:r>
            <a:endParaRPr lang="en-US" sz="5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E760A-6F55-7DE9-32CA-0CF92AF20375}"/>
              </a:ext>
            </a:extLst>
          </p:cNvPr>
          <p:cNvSpPr txBox="1"/>
          <p:nvPr/>
        </p:nvSpPr>
        <p:spPr>
          <a:xfrm>
            <a:off x="2371694" y="2841710"/>
            <a:ext cx="13544612" cy="25185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/>
              <a:t>Đọc thuộc lòng bài thơ “Mùa thu của em” và nêu cảm nhận về khổ thơ em thích nhất.</a:t>
            </a:r>
            <a:endParaRPr lang="en-US" sz="500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6BCF4FE4-FDF0-4B33-A641-558A3842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1800" y="6082908"/>
            <a:ext cx="11601512" cy="33064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DC5F603-E2C5-74CF-D6F8-D50D289B3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1057" y="255064"/>
            <a:ext cx="2913591" cy="28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7D039-BFE6-4FC9-AE22-9F1B1687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11" y="1260785"/>
            <a:ext cx="7844472" cy="6705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1974110" y="3359888"/>
            <a:ext cx="5901951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Tên bài học hôm nay là gì?</a:t>
            </a:r>
            <a:endParaRPr lang="en-US" sz="5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FBAE3-EF4D-6471-A84D-BC12F6F0D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1343" y="950098"/>
            <a:ext cx="7716573" cy="6936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10178775" y="2986505"/>
            <a:ext cx="6298034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văn là lời của ai nói về điều gì?</a:t>
            </a:r>
            <a:endParaRPr lang="en-US" sz="500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C70FAD9-4706-1465-F227-F1553323C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30785" y="6020024"/>
            <a:ext cx="3426429" cy="343071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24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FE7EAC23-0C82-B21A-667C-786D707B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43C558B-D199-66EF-4780-7B30672AE52E}"/>
              </a:ext>
            </a:extLst>
          </p:cNvPr>
          <p:cNvSpPr/>
          <p:nvPr/>
        </p:nvSpPr>
        <p:spPr>
          <a:xfrm>
            <a:off x="1581079" y="2291768"/>
            <a:ext cx="9239610" cy="2703885"/>
          </a:xfrm>
          <a:prstGeom prst="wedgeRoundRectCallout">
            <a:avLst>
              <a:gd name="adj1" fmla="val -60398"/>
              <a:gd name="adj2" fmla="val 3753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4729B-4884-795B-B553-23E6FD4482DE}"/>
              </a:ext>
            </a:extLst>
          </p:cNvPr>
          <p:cNvSpPr txBox="1"/>
          <p:nvPr/>
        </p:nvSpPr>
        <p:spPr>
          <a:xfrm>
            <a:off x="2047984" y="2467526"/>
            <a:ext cx="8305800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/>
              <a:t>Tên bài học: </a:t>
            </a:r>
            <a:r>
              <a:rPr lang="vi-VN" sz="5000"/>
              <a:t>Nhớ lại buổi đầu tiên đi học</a:t>
            </a:r>
            <a:endParaRPr lang="en-US" sz="500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FA02D6B-2A06-786E-C707-B63894CD171C}"/>
              </a:ext>
            </a:extLst>
          </p:cNvPr>
          <p:cNvSpPr/>
          <p:nvPr/>
        </p:nvSpPr>
        <p:spPr>
          <a:xfrm>
            <a:off x="8124848" y="5216663"/>
            <a:ext cx="8520110" cy="2636402"/>
          </a:xfrm>
          <a:prstGeom prst="wedgeRoundRectCallout">
            <a:avLst>
              <a:gd name="adj1" fmla="val 62453"/>
              <a:gd name="adj2" fmla="val 343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F86D0-C781-7AA9-54AC-B549A44A7685}"/>
              </a:ext>
            </a:extLst>
          </p:cNvPr>
          <p:cNvSpPr txBox="1"/>
          <p:nvPr/>
        </p:nvSpPr>
        <p:spPr>
          <a:xfrm>
            <a:off x="8291524" y="5446001"/>
            <a:ext cx="8186758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/>
              <a:t>Bài thơ là lời của tác giả, kể về ngày đầu tiên đi học </a:t>
            </a:r>
            <a:endParaRPr lang="en-US" sz="500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1AA3771-61CC-03A8-F3BD-1E10A2969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14779B-C2B4-D285-CCEA-B4EACDF4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016" y="5458076"/>
            <a:ext cx="3435073" cy="4333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5FB05-1A4B-2CDE-770B-55D8EBA95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2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1276894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06291">
            <a:off x="10157457" y="4743208"/>
            <a:ext cx="8735995" cy="62353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63600" y="2628900"/>
            <a:ext cx="3543446" cy="27173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86350" y="-170923"/>
            <a:ext cx="8115300" cy="51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BÀI 2:</a:t>
            </a:r>
          </a:p>
          <a:p>
            <a:pPr algn="ctr">
              <a:lnSpc>
                <a:spcPts val="21892"/>
              </a:lnSpc>
            </a:pPr>
            <a:r>
              <a:rPr lang="vi-VN" sz="8500" b="1">
                <a:solidFill>
                  <a:srgbClr val="742C00"/>
                </a:solidFill>
              </a:rPr>
              <a:t>EM ĐÃ LỚN</a:t>
            </a:r>
            <a:endParaRPr lang="en-US" sz="8500" b="1">
              <a:solidFill>
                <a:srgbClr val="742C0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3294713-6EE3-B5AA-B662-AEA90F56F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1420" y="6888020"/>
            <a:ext cx="1685305" cy="269110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3678696-BB47-F496-64B8-591E4F833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88602" y="6861573"/>
            <a:ext cx="1688713" cy="269654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D6952B3-34B7-7602-0E35-6458A666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23905" y="6888020"/>
            <a:ext cx="1688713" cy="269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24C19-6DF8-3EEC-40C8-2D5F1042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9398" y="-59105"/>
            <a:ext cx="3543446" cy="2509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33E16-C797-56AD-771A-15EEF8FB3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5" y="-170923"/>
            <a:ext cx="3021307" cy="30621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0" y="1028700"/>
            <a:ext cx="9600504" cy="8229600"/>
            <a:chOff x="0" y="0"/>
            <a:chExt cx="4299236" cy="3685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99236" cy="3685327"/>
            </a:xfrm>
            <a:custGeom>
              <a:avLst/>
              <a:gdLst/>
              <a:ahLst/>
              <a:cxnLst/>
              <a:rect l="l" t="t" r="r" b="b"/>
              <a:pathLst>
                <a:path w="4299236" h="3685327">
                  <a:moveTo>
                    <a:pt x="4174776" y="3685326"/>
                  </a:moveTo>
                  <a:lnTo>
                    <a:pt x="124460" y="3685326"/>
                  </a:lnTo>
                  <a:cubicBezTo>
                    <a:pt x="55880" y="3685326"/>
                    <a:pt x="0" y="3629446"/>
                    <a:pt x="0" y="35608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74776" y="0"/>
                  </a:lnTo>
                  <a:cubicBezTo>
                    <a:pt x="4243356" y="0"/>
                    <a:pt x="4299236" y="55880"/>
                    <a:pt x="4299236" y="124460"/>
                  </a:cubicBezTo>
                  <a:lnTo>
                    <a:pt x="4299236" y="3560866"/>
                  </a:lnTo>
                  <a:cubicBezTo>
                    <a:pt x="4299236" y="3629447"/>
                    <a:pt x="4243356" y="3685327"/>
                    <a:pt x="4174776" y="36853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1132" y="1714500"/>
            <a:ext cx="6594591" cy="71777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191152" y="1085513"/>
            <a:ext cx="6934200" cy="1257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5500" b="1"/>
              <a:t>Nội dung bài học</a:t>
            </a:r>
            <a:endParaRPr lang="en-US" sz="5500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BAAAD2-9A56-1C41-DCED-1FEDF4451AC0}"/>
              </a:ext>
            </a:extLst>
          </p:cNvPr>
          <p:cNvSpPr/>
          <p:nvPr/>
        </p:nvSpPr>
        <p:spPr>
          <a:xfrm>
            <a:off x="7665723" y="288174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1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64054D-7E43-6554-8873-AADD58A41F44}"/>
              </a:ext>
            </a:extLst>
          </p:cNvPr>
          <p:cNvSpPr/>
          <p:nvPr/>
        </p:nvSpPr>
        <p:spPr>
          <a:xfrm>
            <a:off x="7765473" y="4812050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2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B61771-C689-1CCF-99EB-2E232E9EF4E8}"/>
              </a:ext>
            </a:extLst>
          </p:cNvPr>
          <p:cNvSpPr/>
          <p:nvPr/>
        </p:nvSpPr>
        <p:spPr>
          <a:xfrm>
            <a:off x="7765473" y="6639455"/>
            <a:ext cx="1295400" cy="1257973"/>
          </a:xfrm>
          <a:prstGeom prst="ellipse">
            <a:avLst/>
          </a:prstGeom>
          <a:solidFill>
            <a:srgbClr val="FFD24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>
                <a:solidFill>
                  <a:schemeClr val="tx1"/>
                </a:solidFill>
              </a:rPr>
              <a:t>3</a:t>
            </a:r>
            <a:endParaRPr lang="en-US" sz="5000" b="1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D6F4457-DE7E-CE92-9A42-B515862C5A6D}"/>
              </a:ext>
            </a:extLst>
          </p:cNvPr>
          <p:cNvSpPr txBox="1"/>
          <p:nvPr/>
        </p:nvSpPr>
        <p:spPr>
          <a:xfrm>
            <a:off x="9242713" y="2577776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4000" b="1"/>
              <a:t>Nhớ lại buổi đầu tiên đi học</a:t>
            </a:r>
            <a:endParaRPr lang="en-US" sz="4000" b="1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8D72A2B-E22B-13DC-60D9-D8C2FA6E3955}"/>
              </a:ext>
            </a:extLst>
          </p:cNvPr>
          <p:cNvSpPr txBox="1"/>
          <p:nvPr/>
        </p:nvSpPr>
        <p:spPr>
          <a:xfrm>
            <a:off x="9524304" y="4474038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Ôn viết chữ B, C</a:t>
            </a:r>
            <a:endParaRPr lang="en-US" sz="4000" b="1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F26FC3E-4A0B-8798-E956-6F0A6119CF12}"/>
              </a:ext>
            </a:extLst>
          </p:cNvPr>
          <p:cNvSpPr txBox="1"/>
          <p:nvPr/>
        </p:nvSpPr>
        <p:spPr>
          <a:xfrm>
            <a:off x="9598772" y="6370300"/>
            <a:ext cx="6934200" cy="120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vi-VN" sz="4000" b="1"/>
              <a:t>Luyện nghe nói</a:t>
            </a:r>
            <a:endParaRPr lang="en-US" sz="4000" b="1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C7C15A8-2DA1-56F2-FBE1-554279380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85294" y="5946392"/>
            <a:ext cx="422030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641A70A-4A63-FA88-2CBA-1AD04E5F7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68081" y="8229142"/>
            <a:ext cx="1675116" cy="18500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0597609-1A93-7AC5-0D3C-6D95978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83885" y="207830"/>
            <a:ext cx="7020990" cy="98713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600" y="3467100"/>
            <a:ext cx="14401800" cy="3797300"/>
            <a:chOff x="-152142" y="126897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-152142" y="126897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060011" y="3844041"/>
            <a:ext cx="121158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CHUYỆN:</a:t>
            </a:r>
          </a:p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CẦN TÍCH TẮC ĐỀU ĐẶN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2165350"/>
            <a:ext cx="4060011" cy="64008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4A60369-3026-5D24-BB14-FB5873971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82069" y="8229142"/>
            <a:ext cx="1675116" cy="185002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8C71DC0-10B8-705C-4296-016A1EE87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963400" y="8229142"/>
            <a:ext cx="1675116" cy="1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3A63C1-CDC0-2C53-A6B8-C4F5325BFF14}"/>
              </a:ext>
            </a:extLst>
          </p:cNvPr>
          <p:cNvSpPr txBox="1"/>
          <p:nvPr/>
        </p:nvSpPr>
        <p:spPr>
          <a:xfrm>
            <a:off x="2760085" y="2382102"/>
            <a:ext cx="12767829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Các em hãy cho biết, một ngày kim giờ đồng hồ quay bao nhiêu vòng?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F731D-B820-8E2F-5010-CED7F6A94663}"/>
              </a:ext>
            </a:extLst>
          </p:cNvPr>
          <p:cNvSpPr txBox="1"/>
          <p:nvPr/>
        </p:nvSpPr>
        <p:spPr>
          <a:xfrm>
            <a:off x="895350" y="1139611"/>
            <a:ext cx="477104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FC758-D764-209C-6480-249591A63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7" r="5542" b="3499"/>
          <a:stretch/>
        </p:blipFill>
        <p:spPr>
          <a:xfrm>
            <a:off x="9601200" y="4742196"/>
            <a:ext cx="7385522" cy="459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D3592-2FAD-F152-8B7C-63D399B06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24536" r="9601" b="17606"/>
          <a:stretch/>
        </p:blipFill>
        <p:spPr>
          <a:xfrm>
            <a:off x="4184230" y="5960682"/>
            <a:ext cx="2453945" cy="170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AC82B6-3F5F-7B92-F191-28F1824E8B38}"/>
              </a:ext>
            </a:extLst>
          </p:cNvPr>
          <p:cNvSpPr txBox="1"/>
          <p:nvPr/>
        </p:nvSpPr>
        <p:spPr>
          <a:xfrm>
            <a:off x="6638175" y="6214077"/>
            <a:ext cx="281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vòng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824A4CB2-F1BB-A936-4CF8-0742B419D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35291" y="5646845"/>
            <a:ext cx="3955985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3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" name="Chỉ cần tích tắc đều đặn - Tiếng Việt 3 - Hoc10">
            <a:hlinkClick r:id="" action="ppaction://media"/>
            <a:extLst>
              <a:ext uri="{FF2B5EF4-FFF2-40B4-BE49-F238E27FC236}">
                <a16:creationId xmlns:a16="http://schemas.microsoft.com/office/drawing/2014/main" id="{62E8C22A-ADE0-FAD8-C8B6-3BD74A506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0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391</Words>
  <Application>Microsoft Office PowerPoint</Application>
  <PresentationFormat>Custom</PresentationFormat>
  <Paragraphs>55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Wingdings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Brown Illustrative Book Report Presentation</dc:title>
  <dc:creator>DAO THI THAO</dc:creator>
  <cp:lastModifiedBy>3A1_THGB</cp:lastModifiedBy>
  <cp:revision>9</cp:revision>
  <dcterms:created xsi:type="dcterms:W3CDTF">2006-08-16T00:00:00Z</dcterms:created>
  <dcterms:modified xsi:type="dcterms:W3CDTF">2022-09-21T06:00:13Z</dcterms:modified>
  <dc:identifier>DAFHaHEDv84</dc:identifier>
</cp:coreProperties>
</file>