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4" r:id="rId12"/>
    <p:sldId id="275" r:id="rId13"/>
    <p:sldId id="276" r:id="rId14"/>
    <p:sldId id="273" r:id="rId15"/>
    <p:sldId id="277" r:id="rId16"/>
    <p:sldId id="278" r:id="rId17"/>
    <p:sldId id="264" r:id="rId18"/>
    <p:sldId id="265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824C96-BA42-42C9-8C93-D97BE86A63C3}">
          <p14:sldIdLst>
            <p14:sldId id="256"/>
            <p14:sldId id="266"/>
            <p14:sldId id="257"/>
            <p14:sldId id="259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3"/>
            <p14:sldId id="277"/>
            <p14:sldId id="278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svg"/><Relationship Id="rId7" Type="http://schemas.openxmlformats.org/officeDocument/2006/relationships/image" Target="../media/image1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10" Type="http://schemas.openxmlformats.org/officeDocument/2006/relationships/image" Target="../media/image57.png"/><Relationship Id="rId4" Type="http://schemas.openxmlformats.org/officeDocument/2006/relationships/image" Target="../media/image22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4110" y="-994969"/>
            <a:ext cx="9299781" cy="122769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9222">
            <a:off x="1150182" y="6611468"/>
            <a:ext cx="3146379" cy="3265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55629" y="6900652"/>
            <a:ext cx="3053681" cy="31521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75771" y="1724327"/>
            <a:ext cx="1582099" cy="9895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63771" y="2829620"/>
            <a:ext cx="10960457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500" b="1" spc="17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500" b="1" spc="17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VÀ XÃ HỘI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D08AB0A-BFA7-AABA-4381-4550C07668CE}"/>
              </a:ext>
            </a:extLst>
          </p:cNvPr>
          <p:cNvSpPr txBox="1"/>
          <p:nvPr/>
        </p:nvSpPr>
        <p:spPr>
          <a:xfrm>
            <a:off x="3429000" y="1416785"/>
            <a:ext cx="10960457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spc="17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GIANG BIÊN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181378" y="1094331"/>
            <a:ext cx="16655786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xưng hô của em với những người thuộc họ nội và họ ngoại.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A7305-7E92-43CA-15CE-D4163F1F4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831" y="2494313"/>
            <a:ext cx="10046337" cy="408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54413D-019A-7E62-87D3-9C58BCEE8EE9}"/>
              </a:ext>
            </a:extLst>
          </p:cNvPr>
          <p:cNvSpPr txBox="1"/>
          <p:nvPr/>
        </p:nvSpPr>
        <p:spPr>
          <a:xfrm>
            <a:off x="2541595" y="6982779"/>
            <a:ext cx="13551527" cy="24162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xưng hô với một số người họ hàng có sự khác nhau giữa các vùng miền.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48629" y="1227548"/>
            <a:ext cx="14638902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4500" b="1" spc="120">
                <a:latin typeface="Arial" panose="020B0604020202020204" pitchFamily="34" charset="0"/>
                <a:cs typeface="Arial" panose="020B0604020202020204" pitchFamily="34" charset="0"/>
              </a:rPr>
              <a:t>2. Tình cảm và sự gắn bó của em với họ hàng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650414" y="3750927"/>
            <a:ext cx="1514106" cy="278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1044703" y="1811551"/>
            <a:ext cx="16220363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3: </a:t>
            </a:r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về tình cảm, sự gắn bó của em với họ hàng nội, ngoại</a:t>
            </a:r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2362200" y="2727261"/>
            <a:ext cx="1440180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các hình 1 – 4 ở trang 8 SGK để trả lời các câu hỏi: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Chỉ ra các việc làm thể hiện sự gắn bó của các bạn trong hình?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Em đã làm gì để thể hiện sự gắn bó với gia đình, họ hàng?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9587A-8D8D-B9A6-7CAF-C38563F3E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7" b="49279"/>
          <a:stretch/>
        </p:blipFill>
        <p:spPr>
          <a:xfrm>
            <a:off x="629270" y="5276641"/>
            <a:ext cx="4864377" cy="273700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D7E109-5C18-B383-79A6-B4FFA1634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" t="45252" r="45826"/>
          <a:stretch/>
        </p:blipFill>
        <p:spPr>
          <a:xfrm>
            <a:off x="9381899" y="5266288"/>
            <a:ext cx="4162178" cy="2823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F2FA88-8AF7-46CC-EF37-3C79BCDB0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01" b="54350"/>
          <a:stretch/>
        </p:blipFill>
        <p:spPr>
          <a:xfrm>
            <a:off x="5351646" y="7463551"/>
            <a:ext cx="4172254" cy="2416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D76C6A-CB31-5FB3-4B2F-8B2BDED7B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44" t="45031"/>
          <a:stretch/>
        </p:blipFill>
        <p:spPr>
          <a:xfrm>
            <a:off x="13544077" y="6700512"/>
            <a:ext cx="4177577" cy="30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779462-BFDD-5A49-8B9D-32288EB6CF4A}"/>
              </a:ext>
            </a:extLst>
          </p:cNvPr>
          <p:cNvSpPr txBox="1"/>
          <p:nvPr/>
        </p:nvSpPr>
        <p:spPr>
          <a:xfrm>
            <a:off x="1408114" y="5787174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1: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Hà gọi điện hỏi thăm ông bà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A7FBBB-0BE9-A55F-7AB2-7CAC319A9F0D}"/>
              </a:ext>
            </a:extLst>
          </p:cNvPr>
          <p:cNvSpPr txBox="1"/>
          <p:nvPr/>
        </p:nvSpPr>
        <p:spPr>
          <a:xfrm>
            <a:off x="9587889" y="3109167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2: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An thăm dì bị ốm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A4296-F843-8034-F0DB-B104D7110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57" y="1521781"/>
            <a:ext cx="7537856" cy="4265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360836-5066-24FD-C0D1-9FB6C0418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910" y="4978684"/>
            <a:ext cx="7119778" cy="454917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16594908" y="6962026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594908" y="6962026"/>
            <a:ext cx="1514106" cy="278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779462-BFDD-5A49-8B9D-32288EB6CF4A}"/>
              </a:ext>
            </a:extLst>
          </p:cNvPr>
          <p:cNvSpPr txBox="1"/>
          <p:nvPr/>
        </p:nvSpPr>
        <p:spPr>
          <a:xfrm>
            <a:off x="1547389" y="5638111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3: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Hà nhường phòng cho các 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A7FBBB-0BE9-A55F-7AB2-7CAC319A9F0D}"/>
              </a:ext>
            </a:extLst>
          </p:cNvPr>
          <p:cNvSpPr txBox="1"/>
          <p:nvPr/>
        </p:nvSpPr>
        <p:spPr>
          <a:xfrm>
            <a:off x="9532891" y="2803199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4: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An mua quà biếu người thân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7120B-73D4-A4A0-7819-35809FAAA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35" y="1087175"/>
            <a:ext cx="6926934" cy="461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685632-49D9-39BF-FA25-194016971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8463" y="4872080"/>
            <a:ext cx="7025876" cy="49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368617" y="1854940"/>
            <a:ext cx="15478998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Thực hành vẽ, viết hoặc cắt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ảnh sơ đồ gia đình và họ hàng nội, ngoại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8FF451F-FF21-7697-306A-0154145406B5}"/>
              </a:ext>
            </a:extLst>
          </p:cNvPr>
          <p:cNvSpPr txBox="1"/>
          <p:nvPr/>
        </p:nvSpPr>
        <p:spPr>
          <a:xfrm>
            <a:off x="1824549" y="1250076"/>
            <a:ext cx="7776651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E62937-614A-D4B2-B942-13A695393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86" y="4016894"/>
            <a:ext cx="7924800" cy="519898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10162204" y="4132268"/>
            <a:ext cx="619286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Dựa vào sơ đồ gia đình bạn An.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Em hãy vẽ sơ đồ họ hàng nội ngoại của mình.</a:t>
            </a:r>
          </a:p>
        </p:txBody>
      </p:sp>
    </p:spTree>
    <p:extLst>
      <p:ext uri="{BB962C8B-B14F-4D97-AF65-F5344CB8AC3E}">
        <p14:creationId xmlns:p14="http://schemas.microsoft.com/office/powerpoint/2010/main" val="27785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687286" y="1093652"/>
            <a:ext cx="15478998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tình huống</a:t>
            </a:r>
            <a:endParaRPr lang="vi-VN" sz="3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1698172" y="2246808"/>
            <a:ext cx="13759611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Các em thảo luận nhóm và xử lí các tình huống được giao: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C20C7-314D-D5B0-3E9D-B0E75AF9EF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15395" r="8677" b="45137"/>
          <a:stretch/>
        </p:blipFill>
        <p:spPr>
          <a:xfrm>
            <a:off x="1597154" y="3383635"/>
            <a:ext cx="6781800" cy="4060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D7EFA9-E5B1-B470-E558-E205FE78E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4444" r="11691"/>
          <a:stretch/>
        </p:blipFill>
        <p:spPr>
          <a:xfrm>
            <a:off x="8953175" y="3355585"/>
            <a:ext cx="7717496" cy="4435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C70B8-7F66-F343-24D3-3A84932F2BBE}"/>
              </a:ext>
            </a:extLst>
          </p:cNvPr>
          <p:cNvSpPr txBox="1"/>
          <p:nvPr/>
        </p:nvSpPr>
        <p:spPr>
          <a:xfrm>
            <a:off x="2819400" y="7179060"/>
            <a:ext cx="13508067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Quan sát kĩ lời thoại của từng tình huống và tìm ra cách ứng xử cho phù hợp.</a:t>
            </a:r>
          </a:p>
        </p:txBody>
      </p:sp>
    </p:spTree>
    <p:extLst>
      <p:ext uri="{BB962C8B-B14F-4D97-AF65-F5344CB8AC3E}">
        <p14:creationId xmlns:p14="http://schemas.microsoft.com/office/powerpoint/2010/main" val="31322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5029200" y="1661980"/>
            <a:ext cx="7358845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Đọc nội dung của con ong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858C9-AC7D-9B38-3E9F-5E22A5556D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11833"/>
          <a:stretch/>
        </p:blipFill>
        <p:spPr>
          <a:xfrm>
            <a:off x="1339268" y="2664690"/>
            <a:ext cx="14988199" cy="3855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D77016-A814-B547-D6D6-3820C1DDFD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11" y="6039415"/>
            <a:ext cx="7072886" cy="36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8079" y="1783459"/>
            <a:ext cx="1230594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09327">
            <a:off x="1381840" y="1621555"/>
            <a:ext cx="3399853" cy="1228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605304" y="1111202"/>
            <a:ext cx="5653995" cy="32702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13366" y="4038378"/>
            <a:ext cx="830964" cy="66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3254" y="7865383"/>
            <a:ext cx="2651451" cy="21476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79964" y="2892120"/>
            <a:ext cx="4691678" cy="84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8614" y="3884438"/>
            <a:ext cx="10336095" cy="4027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46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tranh cho tiết học sau.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46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trước, chuẩn bị bài 2: </a:t>
            </a:r>
            <a:r>
              <a:rPr lang="en-US" sz="4600" spc="12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ngày kỉ niệm, sự kiện của gia đình.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2772143" y="1378611"/>
            <a:ext cx="12743714" cy="7529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71513" y="3333716"/>
            <a:ext cx="12144974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355" y="6984841"/>
            <a:ext cx="2873249" cy="2273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22249" y="140456"/>
            <a:ext cx="2093608" cy="24763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A6425EAB-6F15-AC85-9538-4CF934FB4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6162" y="5925819"/>
            <a:ext cx="3865263" cy="342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CB391-04A1-656C-0C6F-8C9583875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-762000" y="-1428201"/>
            <a:ext cx="4907705" cy="491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83194" y="1239341"/>
            <a:ext cx="4817606" cy="57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358" y="7910910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1B3AE2-CA83-4157-A8A3-F31D17A52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337" y="723900"/>
            <a:ext cx="14774251" cy="6395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4419600" y="3141413"/>
            <a:ext cx="94488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kể tên những người họ hàng mà em biết. Trong đó, ai thuộc họ hàng bên bố, ai thuộc họ hàng bên mẹ?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75609-E9CA-BBD1-A5AB-33D08CD8F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20" y="5980197"/>
            <a:ext cx="5139817" cy="44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2157728" y="33541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36664" y="722602"/>
            <a:ext cx="1742955" cy="20615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343400" y="3473223"/>
            <a:ext cx="1012544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7000" b="1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NỘI, NGOẠI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67062A-310B-07BE-8E67-BB1C495D8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20358">
            <a:off x="12967597" y="5901932"/>
            <a:ext cx="5869462" cy="68831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9B1BC31-C78F-681F-2E0A-E2F9E920F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0113" y="7734300"/>
            <a:ext cx="2873249" cy="227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1259" y="2564960"/>
            <a:ext cx="11785483" cy="669334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40386" y="6740166"/>
            <a:ext cx="2298202" cy="2533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34694" y="2581289"/>
            <a:ext cx="2605354" cy="26517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47952" y="1114425"/>
            <a:ext cx="14792096" cy="109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92793" y="3283355"/>
            <a:ext cx="9302414" cy="532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Mối quan hệ họ hàng nội, ngoại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Tình cảm, sự gắn bó của em với họ hàng nội ngoại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47830" y="1152467"/>
            <a:ext cx="12132806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1. Mối quan hệ họ hàng nội ngoại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1044704" y="1811551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1: Tìm hiểu các thành viên thuộc họ nội, họ ngoại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3C146-9CA5-BD57-F204-8B0CD158D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4250090" y="5826260"/>
            <a:ext cx="9955443" cy="3979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784932" y="2839407"/>
            <a:ext cx="14401800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tranh và cho biết: 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Ban An và bạn Lan đã cho em xem ảnh của những ai? 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Kể những người thuộc họ nội của bạn An và những người thuộc họ ngoại của ban Lan.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1B201-0702-4041-628A-8B13DE39E0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2" t="25993" r="59831" b="7045"/>
          <a:stretch/>
        </p:blipFill>
        <p:spPr>
          <a:xfrm>
            <a:off x="1371925" y="1879484"/>
            <a:ext cx="5246264" cy="44009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A9370A-6FFF-C4DC-79E0-84D67B7EFB4D}"/>
              </a:ext>
            </a:extLst>
          </p:cNvPr>
          <p:cNvSpPr/>
          <p:nvPr/>
        </p:nvSpPr>
        <p:spPr>
          <a:xfrm>
            <a:off x="6172199" y="1714500"/>
            <a:ext cx="8064159" cy="297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6502280" y="1992280"/>
            <a:ext cx="721371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Những người thuộc họ nội của bạn An ông, bà, chị gái của bố và La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, Hoa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4BEAAA-0A10-F903-D8A7-D139362197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835" t="20508" b="14782"/>
          <a:stretch/>
        </p:blipFill>
        <p:spPr>
          <a:xfrm>
            <a:off x="11648042" y="6057899"/>
            <a:ext cx="4135335" cy="37482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2E3CC8-99B6-FFBA-368C-4E12B59E38AE}"/>
              </a:ext>
            </a:extLst>
          </p:cNvPr>
          <p:cNvSpPr/>
          <p:nvPr/>
        </p:nvSpPr>
        <p:spPr>
          <a:xfrm>
            <a:off x="3719301" y="5917631"/>
            <a:ext cx="8064159" cy="2971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1803B-2BE0-C08D-2EB4-49C690F9CE6F}"/>
              </a:ext>
            </a:extLst>
          </p:cNvPr>
          <p:cNvSpPr txBox="1"/>
          <p:nvPr/>
        </p:nvSpPr>
        <p:spPr>
          <a:xfrm>
            <a:off x="4166560" y="6103575"/>
            <a:ext cx="7481482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/>
              <a:t>Những người thuộc họ ngoại của bạn Lan: ông, bà, em trai của mẹ và An, Bình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301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2172671" y="1467177"/>
            <a:ext cx="140208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Ông bà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ra bố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các anh, chị, em ruột của bố cùng với các con của họ là những người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họ nội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Ông bà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ra mẹ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các anh, chị, em ruột của mẹ cùng với các con của họ là những người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họ ngoại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F701E-7E5C-5293-B360-E87166D3A6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4758616" y="5544791"/>
            <a:ext cx="8998765" cy="68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905639" y="3719378"/>
            <a:ext cx="6868886" cy="48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tranh và trả lời câu hỏi: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Ai là con trai, con gái, con dâu, con rể của ông bà?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Ai là cháu nội, cháu ngoại của ông bà?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D0A3C-CDAF-A731-F4E0-B1169F147149}"/>
              </a:ext>
            </a:extLst>
          </p:cNvPr>
          <p:cNvSpPr txBox="1"/>
          <p:nvPr/>
        </p:nvSpPr>
        <p:spPr>
          <a:xfrm>
            <a:off x="574781" y="1005815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2: Khám phá mối quan hệ họ hàng nội, ngoại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8CEEDA-3793-4A46-2C2B-99AD9EAE9CE2}"/>
              </a:ext>
            </a:extLst>
          </p:cNvPr>
          <p:cNvSpPr txBox="1"/>
          <p:nvPr/>
        </p:nvSpPr>
        <p:spPr>
          <a:xfrm>
            <a:off x="1600200" y="2216232"/>
            <a:ext cx="3930056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244B6-2246-6268-A029-10E10A8B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561" y="3692389"/>
            <a:ext cx="7543800" cy="486696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195601" y="1098898"/>
            <a:ext cx="3951189" cy="3224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Bố An là con trai, mẹ Lan là con gái của ông bà.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9244B6-2246-6268-A029-10E10A8B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803" y="3238500"/>
            <a:ext cx="7205117" cy="4648463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1A4269BF-E2A3-DA23-501E-BB184FCD5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38547" flipV="1">
            <a:off x="3666359" y="4392895"/>
            <a:ext cx="1510016" cy="5398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5EEB29-9774-9CE3-DF72-DADA41DBBCD8}"/>
              </a:ext>
            </a:extLst>
          </p:cNvPr>
          <p:cNvSpPr txBox="1"/>
          <p:nvPr/>
        </p:nvSpPr>
        <p:spPr>
          <a:xfrm>
            <a:off x="12257806" y="6661428"/>
            <a:ext cx="4326501" cy="24162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Mẹ An là con dâu, bố Lan là con rể của ông bà.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9418FBC8-CBEF-D98E-26C8-E1E97C509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077409" flipV="1">
            <a:off x="11674126" y="5814646"/>
            <a:ext cx="1510016" cy="53983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627</Words>
  <Application>Microsoft Office PowerPoint</Application>
  <PresentationFormat>Custom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Peach Classroom Rules Presentation </dc:title>
  <cp:lastModifiedBy>DELL</cp:lastModifiedBy>
  <cp:revision>5</cp:revision>
  <dcterms:created xsi:type="dcterms:W3CDTF">2006-08-16T00:00:00Z</dcterms:created>
  <dcterms:modified xsi:type="dcterms:W3CDTF">2022-09-03T23:58:37Z</dcterms:modified>
  <dc:identifier>DAFGjHa0LSQ</dc:identifier>
</cp:coreProperties>
</file>