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7" r:id="rId3"/>
    <p:sldId id="257" r:id="rId4"/>
    <p:sldId id="262" r:id="rId5"/>
    <p:sldId id="25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6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C09D55-F231-4DA2-A75E-6491A4B142E7}">
          <p14:sldIdLst>
            <p14:sldId id="256"/>
            <p14:sldId id="267"/>
            <p14:sldId id="257"/>
            <p14:sldId id="262"/>
            <p14:sldId id="259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FF4"/>
    <a:srgbClr val="F3B044"/>
    <a:srgbClr val="C0D701"/>
    <a:srgbClr val="ADC965"/>
    <a:srgbClr val="FAC172"/>
    <a:srgbClr val="E25B45"/>
    <a:srgbClr val="FF8357"/>
    <a:srgbClr val="89D5C9"/>
    <a:srgbClr val="5C67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50.png"/><Relationship Id="rId4" Type="http://schemas.openxmlformats.org/officeDocument/2006/relationships/image" Target="../media/image42.sv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4.png"/><Relationship Id="rId5" Type="http://schemas.openxmlformats.org/officeDocument/2006/relationships/image" Target="../media/image43.png"/><Relationship Id="rId10" Type="http://schemas.openxmlformats.org/officeDocument/2006/relationships/image" Target="../media/image53.png"/><Relationship Id="rId4" Type="http://schemas.openxmlformats.org/officeDocument/2006/relationships/image" Target="../media/image42.svg"/><Relationship Id="rId9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5.png"/><Relationship Id="rId5" Type="http://schemas.openxmlformats.org/officeDocument/2006/relationships/image" Target="../media/image43.png"/><Relationship Id="rId10" Type="http://schemas.openxmlformats.org/officeDocument/2006/relationships/image" Target="../media/image54.png"/><Relationship Id="rId4" Type="http://schemas.openxmlformats.org/officeDocument/2006/relationships/image" Target="../media/image42.sv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11" Type="http://schemas.openxmlformats.org/officeDocument/2006/relationships/image" Target="../media/image58.svg"/><Relationship Id="rId5" Type="http://schemas.openxmlformats.org/officeDocument/2006/relationships/image" Target="../media/image43.png"/><Relationship Id="rId10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11" Type="http://schemas.openxmlformats.org/officeDocument/2006/relationships/image" Target="../media/image67.png"/><Relationship Id="rId5" Type="http://schemas.openxmlformats.org/officeDocument/2006/relationships/image" Target="../media/image63.png"/><Relationship Id="rId10" Type="http://schemas.openxmlformats.org/officeDocument/2006/relationships/image" Target="../media/image36.svg"/><Relationship Id="rId4" Type="http://schemas.openxmlformats.org/officeDocument/2006/relationships/image" Target="../media/image62.sv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4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51.png"/><Relationship Id="rId4" Type="http://schemas.openxmlformats.org/officeDocument/2006/relationships/image" Target="../media/image42.sv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4818">
            <a:off x="14822126" y="8720859"/>
            <a:ext cx="3185135" cy="14767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214818">
            <a:off x="414256" y="41901"/>
            <a:ext cx="3185135" cy="14767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40399" y="1028700"/>
            <a:ext cx="16045583" cy="85665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6600" t="27630"/>
          <a:stretch>
            <a:fillRect/>
          </a:stretch>
        </p:blipFill>
        <p:spPr>
          <a:xfrm rot="-6875917">
            <a:off x="1921262" y="4590330"/>
            <a:ext cx="1229173" cy="134695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963191" y="0"/>
            <a:ext cx="1160479" cy="15605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5330934" y="2095500"/>
            <a:ext cx="3608075" cy="46583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-238361" y="5843638"/>
            <a:ext cx="3642393" cy="436452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949846" y="3986937"/>
            <a:ext cx="7058888" cy="13388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srgbClr val="FF0000"/>
                </a:solidFill>
              </a:rPr>
              <a:t>MÔN TIẾNG VIỆT</a:t>
            </a:r>
            <a:endParaRPr lang="en-US" sz="6500" b="1" dirty="0">
              <a:solidFill>
                <a:srgbClr val="FF0000"/>
              </a:solidFill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88B01F9A-A3C0-8EF3-46DE-17C28189A78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782217" y="7006918"/>
            <a:ext cx="2490604" cy="2096635"/>
          </a:xfrm>
          <a:prstGeom prst="rect">
            <a:avLst/>
          </a:prstGeom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AEE31D0E-8D7A-FBEB-B3BF-9ABE497D69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20181" y="1140191"/>
            <a:ext cx="3022212" cy="1692439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4CA3A907-D86B-2CC4-F515-3BFB36BB2E0D}"/>
              </a:ext>
            </a:extLst>
          </p:cNvPr>
          <p:cNvSpPr txBox="1"/>
          <p:nvPr/>
        </p:nvSpPr>
        <p:spPr>
          <a:xfrm>
            <a:off x="2363817" y="1458131"/>
            <a:ext cx="12994156" cy="1345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 dirty="0">
                <a:solidFill>
                  <a:srgbClr val="2B315B"/>
                </a:solidFill>
              </a:rPr>
              <a:t>TRƯỜNG TIỂU HỌC GIANG BIÊN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D37C5A-0320-9140-A55B-FA3A5F27639F}"/>
              </a:ext>
            </a:extLst>
          </p:cNvPr>
          <p:cNvSpPr/>
          <p:nvPr/>
        </p:nvSpPr>
        <p:spPr>
          <a:xfrm>
            <a:off x="2074607" y="1156346"/>
            <a:ext cx="13838623" cy="2049571"/>
          </a:xfrm>
          <a:prstGeom prst="rect">
            <a:avLst/>
          </a:prstGeom>
          <a:solidFill>
            <a:srgbClr val="ADC96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49BC-B575-519D-6873-5EEC814349DA}"/>
              </a:ext>
            </a:extLst>
          </p:cNvPr>
          <p:cNvSpPr txBox="1"/>
          <p:nvPr/>
        </p:nvSpPr>
        <p:spPr>
          <a:xfrm>
            <a:off x="3199392" y="3762677"/>
            <a:ext cx="8246007" cy="5260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 bạn cười hớn hở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 bắt mặt mừng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 vai bá cổ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 thấy ai cũng như trẻ lại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45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marR="0" indent="-68580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 cờ bay như reo.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A4E52-45E0-FA6C-2D83-F5823D49F1F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00" t="2766" r="3795" b="5203"/>
          <a:stretch/>
        </p:blipFill>
        <p:spPr>
          <a:xfrm>
            <a:off x="11430000" y="3545346"/>
            <a:ext cx="5943600" cy="541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2226511" y="1094836"/>
            <a:ext cx="13534814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những </a:t>
            </a: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 tiết 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khổ thơ 2 và 3 thể hiện niềm vui của các bạn học sinh khi gặp lại bạn bè, thầy cô.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1D62E-EF32-B223-6407-30AE4B59884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3173" r="16886" b="22427"/>
          <a:stretch/>
        </p:blipFill>
        <p:spPr>
          <a:xfrm>
            <a:off x="1051320" y="5748559"/>
            <a:ext cx="1996501" cy="147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D37C5A-0320-9140-A55B-FA3A5F27639F}"/>
              </a:ext>
            </a:extLst>
          </p:cNvPr>
          <p:cNvSpPr/>
          <p:nvPr/>
        </p:nvSpPr>
        <p:spPr>
          <a:xfrm>
            <a:off x="2074607" y="1156346"/>
            <a:ext cx="13838623" cy="2049571"/>
          </a:xfrm>
          <a:prstGeom prst="rect">
            <a:avLst/>
          </a:prstGeom>
          <a:solidFill>
            <a:srgbClr val="ADC96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2226511" y="1094836"/>
            <a:ext cx="13534814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 thơ 4 thể hiện niềm vui của các bạn học sinh về điều gì?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1D62E-EF32-B223-6407-30AE4B598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3173" r="16886" b="22427"/>
          <a:stretch/>
        </p:blipFill>
        <p:spPr>
          <a:xfrm>
            <a:off x="6333210" y="5678934"/>
            <a:ext cx="1996501" cy="1475674"/>
          </a:xfrm>
          <a:prstGeom prst="rect">
            <a:avLst/>
          </a:prstGeom>
        </p:spPr>
      </p:pic>
      <p:pic>
        <p:nvPicPr>
          <p:cNvPr id="2050" name="Picture 2" descr="Trẻ Em, Mầm Non, Tải hình PNG 448 - Free.Vector6.com">
            <a:extLst>
              <a:ext uri="{FF2B5EF4-FFF2-40B4-BE49-F238E27FC236}">
                <a16:creationId xmlns:a16="http://schemas.microsoft.com/office/drawing/2014/main" id="{2CE1FD7C-ADA8-0653-EBC3-48DDA9A9D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878" y="4209182"/>
            <a:ext cx="571500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C0AFE4-8C49-66D3-4B9E-5FBDE68897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19200" r="14643" b="29600"/>
          <a:stretch/>
        </p:blipFill>
        <p:spPr>
          <a:xfrm>
            <a:off x="7891570" y="2999413"/>
            <a:ext cx="9428380" cy="6048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E49BC-B575-519D-6873-5EEC814349DA}"/>
              </a:ext>
            </a:extLst>
          </p:cNvPr>
          <p:cNvSpPr txBox="1"/>
          <p:nvPr/>
        </p:nvSpPr>
        <p:spPr>
          <a:xfrm>
            <a:off x="8482756" y="5181386"/>
            <a:ext cx="824600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bạn vui vì thấy mình lớn thêm lên, không còn bé như hồi lớp 1, lớp 2. 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17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D37C5A-0320-9140-A55B-FA3A5F27639F}"/>
              </a:ext>
            </a:extLst>
          </p:cNvPr>
          <p:cNvSpPr/>
          <p:nvPr/>
        </p:nvSpPr>
        <p:spPr>
          <a:xfrm>
            <a:off x="2074607" y="1156346"/>
            <a:ext cx="13838623" cy="2049571"/>
          </a:xfrm>
          <a:prstGeom prst="rect">
            <a:avLst/>
          </a:prstGeom>
          <a:solidFill>
            <a:srgbClr val="ADC96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2226511" y="1094836"/>
            <a:ext cx="13534814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vi-VN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âm thanh và hình ảnh nào báo hiệu năm học mới đã bắt đầu?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1D62E-EF32-B223-6407-30AE4B598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3173" r="16886" b="22427"/>
          <a:stretch/>
        </p:blipFill>
        <p:spPr>
          <a:xfrm>
            <a:off x="1021052" y="5785910"/>
            <a:ext cx="1996501" cy="14756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C0AFE4-8C49-66D3-4B9E-5FBDE688976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" t="19200" r="14643" b="29600"/>
          <a:stretch/>
        </p:blipFill>
        <p:spPr>
          <a:xfrm>
            <a:off x="2663454" y="2923263"/>
            <a:ext cx="9428380" cy="604846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B7E49BC-B575-519D-6873-5EEC814349DA}"/>
              </a:ext>
            </a:extLst>
          </p:cNvPr>
          <p:cNvSpPr txBox="1"/>
          <p:nvPr/>
        </p:nvSpPr>
        <p:spPr>
          <a:xfrm>
            <a:off x="3417325" y="4918605"/>
            <a:ext cx="824600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Âm thanh của tiếng trống trường và hình ảnh màu khăn quàng đỏ thắm.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83C98C-2D76-1EE6-4066-25E51A1DB5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82638" y="3300281"/>
            <a:ext cx="7048229" cy="70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5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1308697" y="2169345"/>
            <a:ext cx="13534814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 1: Sắp xếp các từ vào các nhóm thích hợp</a:t>
            </a:r>
            <a:endParaRPr lang="vi-VN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87070D-8E31-E132-0A68-18229CED4CC6}"/>
              </a:ext>
            </a:extLst>
          </p:cNvPr>
          <p:cNvSpPr txBox="1"/>
          <p:nvPr/>
        </p:nvSpPr>
        <p:spPr>
          <a:xfrm>
            <a:off x="2049571" y="1207846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80FA7-13E0-7061-6C6E-E285CD02E3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41627" y="3313969"/>
            <a:ext cx="11004743" cy="4211202"/>
          </a:xfrm>
          <a:prstGeom prst="rect">
            <a:avLst/>
          </a:prstGeom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6760FDD0-4450-4A0E-D681-714AE395C7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61614" y="7213151"/>
            <a:ext cx="11364767" cy="393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2192186" y="1357825"/>
            <a:ext cx="13534814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nhóm từ sau khi sắp xếp:</a:t>
            </a:r>
            <a:endParaRPr lang="vi-VN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3B9FE6C-8364-F39E-B88E-2786532E15FB}"/>
              </a:ext>
            </a:extLst>
          </p:cNvPr>
          <p:cNvSpPr/>
          <p:nvPr/>
        </p:nvSpPr>
        <p:spPr>
          <a:xfrm>
            <a:off x="2643714" y="7560698"/>
            <a:ext cx="3208229" cy="1280933"/>
          </a:xfrm>
          <a:prstGeom prst="roundRect">
            <a:avLst/>
          </a:prstGeom>
          <a:solidFill>
            <a:srgbClr val="C0D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sự vật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7FBBE80-6248-40A1-D324-D030D6CEDFCC}"/>
              </a:ext>
            </a:extLst>
          </p:cNvPr>
          <p:cNvSpPr/>
          <p:nvPr/>
        </p:nvSpPr>
        <p:spPr>
          <a:xfrm>
            <a:off x="12455421" y="7560698"/>
            <a:ext cx="3903858" cy="1280933"/>
          </a:xfrm>
          <a:prstGeom prst="roundRect">
            <a:avLst/>
          </a:prstGeom>
          <a:solidFill>
            <a:srgbClr val="8DCF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đặc điểm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2DE220B-F3E9-D2D0-4A9E-A32280E1FA95}"/>
              </a:ext>
            </a:extLst>
          </p:cNvPr>
          <p:cNvSpPr/>
          <p:nvPr/>
        </p:nvSpPr>
        <p:spPr>
          <a:xfrm>
            <a:off x="7328026" y="7560698"/>
            <a:ext cx="4016628" cy="1280933"/>
          </a:xfrm>
          <a:prstGeom prst="roundRect">
            <a:avLst/>
          </a:prstGeom>
          <a:solidFill>
            <a:srgbClr val="F3B0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hoạt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0E90A-F20B-97F8-066C-4D786B5C168A}"/>
              </a:ext>
            </a:extLst>
          </p:cNvPr>
          <p:cNvSpPr txBox="1"/>
          <p:nvPr/>
        </p:nvSpPr>
        <p:spPr>
          <a:xfrm>
            <a:off x="2594609" y="3012981"/>
            <a:ext cx="465602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Cặp sách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Quần áo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Lá cờ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22E06-1056-6E54-95A5-878E46125FBD}"/>
              </a:ext>
            </a:extLst>
          </p:cNvPr>
          <p:cNvSpPr txBox="1"/>
          <p:nvPr/>
        </p:nvSpPr>
        <p:spPr>
          <a:xfrm>
            <a:off x="7250638" y="2868902"/>
            <a:ext cx="4656029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Bay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Reo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F3CFA6-125B-DBC0-F443-3C837A5FF6D4}"/>
              </a:ext>
            </a:extLst>
          </p:cNvPr>
          <p:cNvSpPr txBox="1"/>
          <p:nvPr/>
        </p:nvSpPr>
        <p:spPr>
          <a:xfrm>
            <a:off x="12398666" y="2868902"/>
            <a:ext cx="465602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Trong xanh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Đỏ tươi</a:t>
            </a:r>
          </a:p>
        </p:txBody>
      </p:sp>
    </p:spTree>
    <p:extLst>
      <p:ext uri="{BB962C8B-B14F-4D97-AF65-F5344CB8AC3E}">
        <p14:creationId xmlns:p14="http://schemas.microsoft.com/office/powerpoint/2010/main" val="19347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1308697" y="2169345"/>
            <a:ext cx="14828880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45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 2: Đặt 1-2 câu nói về hoạt động trong ngày khai giảng</a:t>
            </a:r>
            <a:endParaRPr lang="vi-VN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87070D-8E31-E132-0A68-18229CED4CC6}"/>
              </a:ext>
            </a:extLst>
          </p:cNvPr>
          <p:cNvSpPr txBox="1"/>
          <p:nvPr/>
        </p:nvSpPr>
        <p:spPr>
          <a:xfrm>
            <a:off x="2049571" y="1207846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96FA9-CB3F-3FEB-78E3-CD107FA00C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431" y="2857541"/>
            <a:ext cx="6401279" cy="64012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FBC43D-2272-01A9-800D-7210E43968F0}"/>
              </a:ext>
            </a:extLst>
          </p:cNvPr>
          <p:cNvSpPr txBox="1"/>
          <p:nvPr/>
        </p:nvSpPr>
        <p:spPr>
          <a:xfrm>
            <a:off x="1698901" y="3998707"/>
            <a:ext cx="8534400" cy="411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  <a:p>
            <a:pPr>
              <a:lnSpc>
                <a:spcPct val="150000"/>
              </a:lnSpc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 khai giảng, mẹ dắt tay em vào khu lớp của mình. Em vô cùng háo hức, vui vẻ.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7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F87070D-8E31-E132-0A68-18229CED4CC6}"/>
              </a:ext>
            </a:extLst>
          </p:cNvPr>
          <p:cNvSpPr txBox="1"/>
          <p:nvPr/>
        </p:nvSpPr>
        <p:spPr>
          <a:xfrm>
            <a:off x="5715000" y="1187797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TỰ ĐỌC SÁCH BÁO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FBC43D-2272-01A9-800D-7210E43968F0}"/>
              </a:ext>
            </a:extLst>
          </p:cNvPr>
          <p:cNvSpPr txBox="1"/>
          <p:nvPr/>
        </p:nvSpPr>
        <p:spPr>
          <a:xfrm>
            <a:off x="1800942" y="2421609"/>
            <a:ext cx="15540799" cy="1002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thực hiện đọc sách báo ở nhà theo như hướng dẫn: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7BDA67-C18F-C496-F235-4C2450271E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31931" y="3574759"/>
            <a:ext cx="14505646" cy="52503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4007313" y="2126787"/>
            <a:ext cx="11740671" cy="66048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flipH="1">
            <a:off x="1277009" y="3065187"/>
            <a:ext cx="3572250" cy="58300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4671556" y="1028700"/>
            <a:ext cx="2836052" cy="23874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15824" y="1215453"/>
            <a:ext cx="1391488" cy="174730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598624" y="3665876"/>
            <a:ext cx="10063639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F475C2-1B8F-6216-C9B2-EE3236167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777" y="4016829"/>
            <a:ext cx="5958694" cy="67193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3880243">
            <a:off x="14017363" y="1116369"/>
            <a:ext cx="2187598" cy="2100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327263">
            <a:off x="5895815" y="-1164553"/>
            <a:ext cx="6754221" cy="13004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28700" y="8966555"/>
            <a:ext cx="3344085" cy="1550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587258" y="5139609"/>
            <a:ext cx="3344085" cy="1550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32074" y="-821900"/>
            <a:ext cx="3344085" cy="15504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334474" y="2931041"/>
            <a:ext cx="11569684" cy="3225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vi-VN" sz="8000" b="1">
                <a:solidFill>
                  <a:srgbClr val="2B315B"/>
                </a:solidFill>
              </a:rPr>
              <a:t>BÀI 1:</a:t>
            </a:r>
          </a:p>
          <a:p>
            <a:pPr algn="ctr">
              <a:lnSpc>
                <a:spcPts val="13200"/>
              </a:lnSpc>
            </a:pPr>
            <a:r>
              <a:rPr lang="vi-VN" sz="8000" b="1">
                <a:solidFill>
                  <a:srgbClr val="2B315B"/>
                </a:solidFill>
              </a:rPr>
              <a:t>CHÀO NĂM HỌC MỚI</a:t>
            </a:r>
            <a:endParaRPr lang="en-US" sz="8000" b="1">
              <a:solidFill>
                <a:srgbClr val="2B315B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E9EA5B-5B13-71D9-0130-6E6794EF330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5"/>
          <a:stretch/>
        </p:blipFill>
        <p:spPr>
          <a:xfrm>
            <a:off x="11563791" y="5609902"/>
            <a:ext cx="4602992" cy="5545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629924-B4F5-200F-B39D-0347476842A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021">
            <a:off x="6456297" y="989380"/>
            <a:ext cx="2606412" cy="1581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5B92C70-92B4-38CF-7B82-9C84843126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5021">
            <a:off x="4698911" y="388722"/>
            <a:ext cx="1727614" cy="10484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035C84-7904-42E5-3C1A-2A326D233E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7" y="176921"/>
            <a:ext cx="3168853" cy="316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74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292" b="3719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36489">
            <a:off x="15777092" y="245271"/>
            <a:ext cx="2585337" cy="25853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0060" y="6182058"/>
            <a:ext cx="2765161" cy="388961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591279">
            <a:off x="-690329" y="319510"/>
            <a:ext cx="2387782" cy="79882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26684" y="503916"/>
            <a:ext cx="1429353" cy="17948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flipH="1">
            <a:off x="16355085" y="8062164"/>
            <a:ext cx="1429353" cy="17948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820094" y="931179"/>
            <a:ext cx="12647812" cy="1037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9"/>
              </a:lnSpc>
            </a:pPr>
            <a:r>
              <a:rPr lang="vi-VN" sz="6999" b="1"/>
              <a:t>Nội dung bài học</a:t>
            </a:r>
            <a:endParaRPr lang="en-US" sz="6999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733A1-AC24-620D-C5C4-38213EB26016}"/>
              </a:ext>
            </a:extLst>
          </p:cNvPr>
          <p:cNvSpPr txBox="1"/>
          <p:nvPr/>
        </p:nvSpPr>
        <p:spPr>
          <a:xfrm>
            <a:off x="3048000" y="2900206"/>
            <a:ext cx="10486877" cy="6455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721D2F-D23C-D4DD-9EFE-C5E8DAAF4B56}"/>
              </a:ext>
            </a:extLst>
          </p:cNvPr>
          <p:cNvSpPr/>
          <p:nvPr/>
        </p:nvSpPr>
        <p:spPr>
          <a:xfrm>
            <a:off x="3165556" y="2861035"/>
            <a:ext cx="1345269" cy="1217533"/>
          </a:xfrm>
          <a:prstGeom prst="ellipse">
            <a:avLst/>
          </a:prstGeom>
          <a:solidFill>
            <a:srgbClr val="5C67B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>
                <a:solidFill>
                  <a:sysClr val="windowText" lastClr="000000"/>
                </a:solidFill>
              </a:rPr>
              <a:t>1</a:t>
            </a:r>
            <a:endParaRPr lang="en-US" sz="5500" b="1">
              <a:solidFill>
                <a:sysClr val="windowText" lastClr="00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0F9DEC-2BE2-10F4-9FE3-416ACAAAB6A9}"/>
              </a:ext>
            </a:extLst>
          </p:cNvPr>
          <p:cNvSpPr/>
          <p:nvPr/>
        </p:nvSpPr>
        <p:spPr>
          <a:xfrm>
            <a:off x="3165556" y="5243522"/>
            <a:ext cx="1345269" cy="1217533"/>
          </a:xfrm>
          <a:prstGeom prst="ellipse">
            <a:avLst/>
          </a:prstGeom>
          <a:solidFill>
            <a:srgbClr val="5C67B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>
                <a:solidFill>
                  <a:sysClr val="windowText" lastClr="000000"/>
                </a:solidFill>
              </a:rPr>
              <a:t>1</a:t>
            </a:r>
            <a:endParaRPr lang="en-US" sz="5500" b="1">
              <a:solidFill>
                <a:sysClr val="windowText" lastClr="00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5C183FD-75D7-3F66-74B6-3C57E3E1F2A4}"/>
              </a:ext>
            </a:extLst>
          </p:cNvPr>
          <p:cNvSpPr/>
          <p:nvPr/>
        </p:nvSpPr>
        <p:spPr>
          <a:xfrm>
            <a:off x="3165555" y="7604046"/>
            <a:ext cx="1345269" cy="1217533"/>
          </a:xfrm>
          <a:prstGeom prst="ellipse">
            <a:avLst/>
          </a:prstGeom>
          <a:solidFill>
            <a:srgbClr val="5C67B6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500" b="1">
                <a:solidFill>
                  <a:sysClr val="windowText" lastClr="000000"/>
                </a:solidFill>
              </a:rPr>
              <a:t>1</a:t>
            </a:r>
            <a:endParaRPr lang="en-US" sz="5500" b="1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11EDEA-F87E-B1D6-5084-6F5237B4CA0E}"/>
              </a:ext>
            </a:extLst>
          </p:cNvPr>
          <p:cNvSpPr txBox="1"/>
          <p:nvPr/>
        </p:nvSpPr>
        <p:spPr>
          <a:xfrm>
            <a:off x="5168861" y="3041719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/>
              <a:t>Bài đọc 1: Ngày khai trường</a:t>
            </a:r>
            <a:endParaRPr lang="en-US" sz="5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846786-F714-1478-E777-16D0DE550D63}"/>
              </a:ext>
            </a:extLst>
          </p:cNvPr>
          <p:cNvSpPr txBox="1"/>
          <p:nvPr/>
        </p:nvSpPr>
        <p:spPr>
          <a:xfrm>
            <a:off x="5168861" y="5546794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/>
              <a:t>Bài đọc 1: Ôn viết chữ A, Ă, Â</a:t>
            </a:r>
            <a:endParaRPr lang="en-US" sz="50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FBC98E-A8C0-8BCA-F45C-D7B9B5445F3E}"/>
              </a:ext>
            </a:extLst>
          </p:cNvPr>
          <p:cNvSpPr txBox="1"/>
          <p:nvPr/>
        </p:nvSpPr>
        <p:spPr>
          <a:xfrm>
            <a:off x="5168861" y="7781925"/>
            <a:ext cx="899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000"/>
              <a:t>Nói và nghe</a:t>
            </a:r>
            <a:endParaRPr lang="en-US" sz="5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852217">
            <a:off x="14477790" y="1289249"/>
            <a:ext cx="2187598" cy="21000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327263">
            <a:off x="6248532" y="-1883245"/>
            <a:ext cx="5790935" cy="1300438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4800" y="8488919"/>
            <a:ext cx="3344085" cy="15504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51704" y="5626399"/>
            <a:ext cx="3344085" cy="155043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119707"/>
            <a:ext cx="3344085" cy="155043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165810" y="2813572"/>
            <a:ext cx="11569684" cy="32252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0"/>
              </a:lnSpc>
            </a:pPr>
            <a:r>
              <a:rPr lang="en-US" sz="8000" b="1">
                <a:solidFill>
                  <a:srgbClr val="2B3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1:</a:t>
            </a:r>
            <a:endParaRPr lang="vi-VN" sz="8000" b="1">
              <a:solidFill>
                <a:srgbClr val="2B31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3200"/>
              </a:lnSpc>
            </a:pPr>
            <a:r>
              <a:rPr lang="vi-VN" sz="8000" b="1">
                <a:solidFill>
                  <a:srgbClr val="2B315B"/>
                </a:solidFill>
              </a:rPr>
              <a:t>NGÀY KHAI TRƯỜNG</a:t>
            </a:r>
            <a:endParaRPr lang="en-US" sz="8000" b="1">
              <a:solidFill>
                <a:srgbClr val="2B315B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0EBF0-B3D5-7449-97A1-5C7CF4C05A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9988" y="6038814"/>
            <a:ext cx="4308240" cy="4308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67F827-43BD-CA90-BF8A-A404B00D4B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042" y="6379207"/>
            <a:ext cx="3864274" cy="38642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365510" y="819845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E489F7-C79B-C434-4539-B59BF62B4594}"/>
              </a:ext>
            </a:extLst>
          </p:cNvPr>
          <p:cNvSpPr txBox="1"/>
          <p:nvPr/>
        </p:nvSpPr>
        <p:spPr>
          <a:xfrm>
            <a:off x="2049571" y="1207846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CB27AD-79F8-99FE-5F81-02DB9ACB339F}"/>
              </a:ext>
            </a:extLst>
          </p:cNvPr>
          <p:cNvSpPr txBox="1"/>
          <p:nvPr/>
        </p:nvSpPr>
        <p:spPr>
          <a:xfrm>
            <a:off x="1002483" y="2604971"/>
            <a:ext cx="6400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khó trong bài: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003559-EFEF-0BC0-7FF4-97ED3D8F796F}"/>
              </a:ext>
            </a:extLst>
          </p:cNvPr>
          <p:cNvSpPr txBox="1"/>
          <p:nvPr/>
        </p:nvSpPr>
        <p:spPr>
          <a:xfrm>
            <a:off x="1256150" y="3958623"/>
            <a:ext cx="5153328" cy="784830"/>
          </a:xfrm>
          <a:prstGeom prst="rect">
            <a:avLst/>
          </a:prstGeom>
          <a:solidFill>
            <a:srgbClr val="ADC96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Hớn hở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C9BB23-56BE-EADB-B2D9-BA1BCC2DFE4B}"/>
              </a:ext>
            </a:extLst>
          </p:cNvPr>
          <p:cNvSpPr txBox="1"/>
          <p:nvPr/>
        </p:nvSpPr>
        <p:spPr>
          <a:xfrm>
            <a:off x="1256150" y="5298687"/>
            <a:ext cx="5153327" cy="784830"/>
          </a:xfrm>
          <a:prstGeom prst="rect">
            <a:avLst/>
          </a:prstGeom>
          <a:solidFill>
            <a:srgbClr val="89D5C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Tay bắt mặt mừng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8F2AE-857F-DF15-C815-51512D762AB2}"/>
              </a:ext>
            </a:extLst>
          </p:cNvPr>
          <p:cNvSpPr txBox="1"/>
          <p:nvPr/>
        </p:nvSpPr>
        <p:spPr>
          <a:xfrm>
            <a:off x="1286844" y="6694332"/>
            <a:ext cx="5123591" cy="784830"/>
          </a:xfrm>
          <a:prstGeom prst="rect">
            <a:avLst/>
          </a:prstGeom>
          <a:solidFill>
            <a:srgbClr val="FAC17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Ôm vai bá cổ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E4C79F-D098-AA77-90C6-7E5081FAB8A4}"/>
              </a:ext>
            </a:extLst>
          </p:cNvPr>
          <p:cNvSpPr txBox="1"/>
          <p:nvPr/>
        </p:nvSpPr>
        <p:spPr>
          <a:xfrm>
            <a:off x="1256150" y="8089977"/>
            <a:ext cx="5123590" cy="784830"/>
          </a:xfrm>
          <a:prstGeom prst="rect">
            <a:avLst/>
          </a:prstGeom>
          <a:solidFill>
            <a:srgbClr val="FF835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Gióng giả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2C6BC44-DDBD-7954-F948-770B500748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3" t="39177" r="22114" b="35259"/>
          <a:stretch/>
        </p:blipFill>
        <p:spPr>
          <a:xfrm>
            <a:off x="6392750" y="3520775"/>
            <a:ext cx="1386013" cy="161987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E66F923-0086-20ED-8B08-AE85AB957486}"/>
              </a:ext>
            </a:extLst>
          </p:cNvPr>
          <p:cNvSpPr txBox="1"/>
          <p:nvPr/>
        </p:nvSpPr>
        <p:spPr>
          <a:xfrm>
            <a:off x="8005867" y="3900241"/>
            <a:ext cx="1005353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mừng, lộ rõ nét mặt tươi tỉnh.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09AE9FC-F3D4-AC76-4565-759942EE3E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3" t="39177" r="22114" b="35259"/>
          <a:stretch/>
        </p:blipFill>
        <p:spPr>
          <a:xfrm>
            <a:off x="6373005" y="4868611"/>
            <a:ext cx="1386013" cy="161987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73BFC1A-39FE-2D5B-B857-4CB37AF59ED3}"/>
              </a:ext>
            </a:extLst>
          </p:cNvPr>
          <p:cNvSpPr txBox="1"/>
          <p:nvPr/>
        </p:nvSpPr>
        <p:spPr>
          <a:xfrm>
            <a:off x="7974980" y="5221957"/>
            <a:ext cx="1005353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 động thể hiện niềm vui khi gặp.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3699A6B-415C-8EA7-E0C1-2571AD0768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3" t="39177" r="22114" b="35259"/>
          <a:stretch/>
        </p:blipFill>
        <p:spPr>
          <a:xfrm>
            <a:off x="6423289" y="6330994"/>
            <a:ext cx="1386013" cy="16198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933BE17-B856-831A-60B1-FC3880DA8812}"/>
              </a:ext>
            </a:extLst>
          </p:cNvPr>
          <p:cNvSpPr txBox="1"/>
          <p:nvPr/>
        </p:nvSpPr>
        <p:spPr>
          <a:xfrm>
            <a:off x="8001000" y="6536639"/>
            <a:ext cx="1049444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 động thể hiện sự thân thiện với bạn. 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EBC05B1-35C6-671C-3409-62501DCD46C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13" t="39177" r="22114" b="35259"/>
          <a:stretch/>
        </p:blipFill>
        <p:spPr>
          <a:xfrm>
            <a:off x="6423288" y="7621475"/>
            <a:ext cx="1386013" cy="161987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E3E63E4-0924-739C-009F-886ADC92F2D6}"/>
              </a:ext>
            </a:extLst>
          </p:cNvPr>
          <p:cNvSpPr txBox="1"/>
          <p:nvPr/>
        </p:nvSpPr>
        <p:spPr>
          <a:xfrm>
            <a:off x="7971729" y="7849027"/>
            <a:ext cx="10494445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vang lên liên tục như giục giã.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365510" y="819845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E489F7-C79B-C434-4539-B59BF62B4594}"/>
              </a:ext>
            </a:extLst>
          </p:cNvPr>
          <p:cNvSpPr txBox="1"/>
          <p:nvPr/>
        </p:nvSpPr>
        <p:spPr>
          <a:xfrm>
            <a:off x="2049571" y="1207846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CB27AD-79F8-99FE-5F81-02DB9ACB339F}"/>
              </a:ext>
            </a:extLst>
          </p:cNvPr>
          <p:cNvSpPr txBox="1"/>
          <p:nvPr/>
        </p:nvSpPr>
        <p:spPr>
          <a:xfrm>
            <a:off x="1002482" y="2604971"/>
            <a:ext cx="89797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ngắt nhịp một số câu thơ: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66F923-0086-20ED-8B08-AE85AB957486}"/>
              </a:ext>
            </a:extLst>
          </p:cNvPr>
          <p:cNvSpPr txBox="1"/>
          <p:nvPr/>
        </p:nvSpPr>
        <p:spPr>
          <a:xfrm>
            <a:off x="1181100" y="4068390"/>
            <a:ext cx="61722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 đầu thu trong xanh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mặc quần áo mới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 đón ngày khai trường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Vui như là đi hội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.//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30101F-13AC-718B-C267-5D4B470161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40024" y="2926057"/>
            <a:ext cx="4501296" cy="58637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F40927C-FB65-A383-CAC5-206126134ADE}"/>
              </a:ext>
            </a:extLst>
          </p:cNvPr>
          <p:cNvSpPr txBox="1"/>
          <p:nvPr/>
        </p:nvSpPr>
        <p:spPr>
          <a:xfrm>
            <a:off x="7684665" y="5407571"/>
            <a:ext cx="6172200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Gặp bạn,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cười hớn hở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Đứa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tay bắt mặt mừng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Đứa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ôm vai bá cổ</a:t>
            </a:r>
          </a:p>
          <a:p>
            <a:pPr>
              <a:lnSpc>
                <a:spcPct val="150000"/>
              </a:lnSpc>
            </a:pP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 sách đùa trên lưng</a:t>
            </a:r>
            <a:r>
              <a:rPr lang="vi-VN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.//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4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365510" y="819845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E489F7-C79B-C434-4539-B59BF62B4594}"/>
              </a:ext>
            </a:extLst>
          </p:cNvPr>
          <p:cNvSpPr txBox="1"/>
          <p:nvPr/>
        </p:nvSpPr>
        <p:spPr>
          <a:xfrm>
            <a:off x="2049571" y="1207846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THÀNH TIẾNG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40927C-FB65-A383-CAC5-206126134ADE}"/>
              </a:ext>
            </a:extLst>
          </p:cNvPr>
          <p:cNvSpPr txBox="1"/>
          <p:nvPr/>
        </p:nvSpPr>
        <p:spPr>
          <a:xfrm>
            <a:off x="1600200" y="2228818"/>
            <a:ext cx="14188306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45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ý:</a:t>
            </a:r>
          </a:p>
          <a:p>
            <a:pPr>
              <a:lnSpc>
                <a:spcPct val="150000"/>
              </a:lnSpc>
            </a:pPr>
            <a:r>
              <a:rPr lang="en-US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 đọc bài các con chú ý đọc đúng các tiếng, thanh…</a:t>
            </a:r>
            <a:endParaRPr lang="vi-VN" sz="450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CE71AF-22FC-664D-4232-390A33D819E0}"/>
              </a:ext>
            </a:extLst>
          </p:cNvPr>
          <p:cNvSpPr txBox="1"/>
          <p:nvPr/>
        </p:nvSpPr>
        <p:spPr>
          <a:xfrm>
            <a:off x="1600200" y="4922720"/>
            <a:ext cx="40386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8A8D3-33C5-C1F6-4AA3-C34ECEB204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26" y="5500539"/>
            <a:ext cx="4118714" cy="41187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EB20815-A2F6-C703-7F7D-32649A3A62B6}"/>
              </a:ext>
            </a:extLst>
          </p:cNvPr>
          <p:cNvSpPr txBox="1"/>
          <p:nvPr/>
        </p:nvSpPr>
        <p:spPr>
          <a:xfrm>
            <a:off x="2379950" y="7172107"/>
            <a:ext cx="30818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Nắng mới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D168ED-842C-E9E2-E546-7F898B4FBF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14" y="5324090"/>
            <a:ext cx="4944858" cy="4118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65A7C0-FE5D-1D0F-A141-DD2F3E26CB70}"/>
              </a:ext>
            </a:extLst>
          </p:cNvPr>
          <p:cNvSpPr txBox="1"/>
          <p:nvPr/>
        </p:nvSpPr>
        <p:spPr>
          <a:xfrm>
            <a:off x="7475217" y="6982077"/>
            <a:ext cx="37572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Trống trường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7F13ABF-D9D1-2D0D-87C1-5D67327B5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8274" y="5203320"/>
            <a:ext cx="4038600" cy="411871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C9CC59-AF73-27D2-1E4E-7F2E7BD633C0}"/>
              </a:ext>
            </a:extLst>
          </p:cNvPr>
          <p:cNvSpPr txBox="1"/>
          <p:nvPr/>
        </p:nvSpPr>
        <p:spPr>
          <a:xfrm>
            <a:off x="13353261" y="6779692"/>
            <a:ext cx="30642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latin typeface="Arial" panose="020B0604020202020204" pitchFamily="34" charset="0"/>
                <a:cs typeface="Arial" panose="020B0604020202020204" pitchFamily="34" charset="0"/>
              </a:rPr>
              <a:t>Hớn hở</a:t>
            </a:r>
          </a:p>
        </p:txBody>
      </p:sp>
    </p:spTree>
    <p:extLst>
      <p:ext uri="{BB962C8B-B14F-4D97-AF65-F5344CB8AC3E}">
        <p14:creationId xmlns:p14="http://schemas.microsoft.com/office/powerpoint/2010/main" val="156739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365510" y="819845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EE489F7-C79B-C434-4539-B59BF62B4594}"/>
              </a:ext>
            </a:extLst>
          </p:cNvPr>
          <p:cNvSpPr txBox="1"/>
          <p:nvPr/>
        </p:nvSpPr>
        <p:spPr>
          <a:xfrm>
            <a:off x="2049571" y="1207846"/>
            <a:ext cx="64848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>
                <a:latin typeface="Arial" panose="020B0604020202020204" pitchFamily="34" charset="0"/>
                <a:cs typeface="Arial" panose="020B0604020202020204" pitchFamily="34" charset="0"/>
              </a:rPr>
              <a:t>ĐỌC HIỂU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D02D3CA2-211E-16B2-5380-55BA6D860C64}"/>
              </a:ext>
            </a:extLst>
          </p:cNvPr>
          <p:cNvSpPr/>
          <p:nvPr/>
        </p:nvSpPr>
        <p:spPr>
          <a:xfrm>
            <a:off x="1295400" y="2228818"/>
            <a:ext cx="5494229" cy="1066800"/>
          </a:xfrm>
          <a:prstGeom prst="flowChartTerminator">
            <a:avLst/>
          </a:prstGeom>
          <a:solidFill>
            <a:srgbClr val="FAC17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việc theo cặp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1583965" y="3474865"/>
            <a:ext cx="15120069" cy="5595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học sinh trong bài thơ chuẩn bị đi khai giảng như thế nào?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những hình ảnh ở các khổ thơ 2 và 3 thể hiện niềm vui của các bạn học sinh khi gặp lại bạn bè, thầy cô. </a:t>
            </a:r>
            <a:endParaRPr lang="en-US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Khổ thơ 4 thể hiện niềm vui của các bạn học sinh về điều gì?</a:t>
            </a:r>
          </a:p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nl-NL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 âm thanh và hình ảnh nào báo hiệu năm học mới đã bắt đầu?</a:t>
            </a:r>
            <a:endParaRPr lang="en-US" sz="40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42" b="3024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7133" y="652446"/>
            <a:ext cx="17073667" cy="911443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67986">
            <a:off x="16607813" y="640598"/>
            <a:ext cx="944701" cy="12703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B57934E-A213-A4CC-ED4E-799C9C947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9571" cy="20495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91F444-C3A1-0960-52FC-DF3B03BFAA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0" y="8334302"/>
            <a:ext cx="1692636" cy="1692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2D37C5A-0320-9140-A55B-FA3A5F27639F}"/>
              </a:ext>
            </a:extLst>
          </p:cNvPr>
          <p:cNvSpPr/>
          <p:nvPr/>
        </p:nvSpPr>
        <p:spPr>
          <a:xfrm>
            <a:off x="2074607" y="1156346"/>
            <a:ext cx="13838623" cy="2049571"/>
          </a:xfrm>
          <a:prstGeom prst="rect">
            <a:avLst/>
          </a:prstGeom>
          <a:solidFill>
            <a:srgbClr val="ADC965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7E49BC-B575-519D-6873-5EEC814349DA}"/>
              </a:ext>
            </a:extLst>
          </p:cNvPr>
          <p:cNvSpPr txBox="1"/>
          <p:nvPr/>
        </p:nvSpPr>
        <p:spPr>
          <a:xfrm>
            <a:off x="3183993" y="4946295"/>
            <a:ext cx="7788807" cy="3080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học sinh dậy sớm, mặc quần áo mới, với niềm vui như là được đi hội.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8B7F1-1519-7F17-A63C-69603C5C9781}"/>
              </a:ext>
            </a:extLst>
          </p:cNvPr>
          <p:cNvSpPr txBox="1"/>
          <p:nvPr/>
        </p:nvSpPr>
        <p:spPr>
          <a:xfrm>
            <a:off x="2226511" y="1156346"/>
            <a:ext cx="13534814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indent="-742950"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  <a:buAutoNum type="arabicPeriod"/>
            </a:pPr>
            <a:r>
              <a:rPr lang="nl-NL" sz="45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 học sinh trong bài thơ chuẩn bị đi khai giảng như thế nào?</a:t>
            </a:r>
            <a:endParaRPr lang="en-US" sz="45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0452A99-5145-E56C-0AD6-6D10CCD657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37577" y="8237429"/>
            <a:ext cx="2049571" cy="2049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31D62E-EF32-B223-6407-30AE4B598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23173" r="16886" b="22427"/>
          <a:stretch/>
        </p:blipFill>
        <p:spPr>
          <a:xfrm>
            <a:off x="1051320" y="5748559"/>
            <a:ext cx="1996501" cy="1475674"/>
          </a:xfrm>
          <a:prstGeom prst="rect">
            <a:avLst/>
          </a:prstGeom>
        </p:spPr>
      </p:pic>
      <p:pic>
        <p:nvPicPr>
          <p:cNvPr id="1026" name="Picture 2" descr="Vui Vẻ, Trẻ Em, Mầm Non, Đi Học, Tải hình PNG 271 - Free.Vector6.com">
            <a:extLst>
              <a:ext uri="{FF2B5EF4-FFF2-40B4-BE49-F238E27FC236}">
                <a16:creationId xmlns:a16="http://schemas.microsoft.com/office/drawing/2014/main" id="{616BF28D-6C05-2A92-B92F-A3D29D917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8131" y="3220824"/>
            <a:ext cx="7525821" cy="598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8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569</Words>
  <Application>Microsoft Office PowerPoint</Application>
  <PresentationFormat>Custom</PresentationFormat>
  <Paragraphs>83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Illustrative Handwritten Book Report Education Presentation</dc:title>
  <cp:lastModifiedBy>DELL</cp:lastModifiedBy>
  <cp:revision>5</cp:revision>
  <dcterms:created xsi:type="dcterms:W3CDTF">2006-08-16T00:00:00Z</dcterms:created>
  <dcterms:modified xsi:type="dcterms:W3CDTF">2022-09-03T23:19:34Z</dcterms:modified>
  <dc:identifier>DAFHaWY8OxE</dc:identifier>
</cp:coreProperties>
</file>