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93" r:id="rId3"/>
    <p:sldId id="295" r:id="rId4"/>
    <p:sldId id="297" r:id="rId5"/>
    <p:sldId id="298" r:id="rId6"/>
    <p:sldId id="296" r:id="rId7"/>
    <p:sldId id="299" r:id="rId8"/>
    <p:sldId id="301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CD"/>
    <a:srgbClr val="FDDEEB"/>
    <a:srgbClr val="FFF789"/>
    <a:srgbClr val="E07235"/>
    <a:srgbClr val="EB54E9"/>
    <a:srgbClr val="D34CD6"/>
    <a:srgbClr val="D8F3FC"/>
    <a:srgbClr val="EF5F5F"/>
    <a:srgbClr val="9CDCF8"/>
    <a:srgbClr val="BED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33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49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182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2819940-F204-450A-ACE4-C1FAA7496E24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932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7633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48" grpId="0" animBg="1"/>
      <p:bldP spid="48" grpId="1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3127749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34217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5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</p:spTree>
    <p:extLst>
      <p:ext uri="{BB962C8B-B14F-4D97-AF65-F5344CB8AC3E}">
        <p14:creationId xmlns:p14="http://schemas.microsoft.com/office/powerpoint/2010/main" val="28599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95" grpId="0" animBg="1"/>
      <p:bldP spid="296" grpId="0" animBg="1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2711998" y="1168184"/>
            <a:ext cx="35640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</p:spTree>
    <p:extLst>
      <p:ext uri="{BB962C8B-B14F-4D97-AF65-F5344CB8AC3E}">
        <p14:creationId xmlns:p14="http://schemas.microsoft.com/office/powerpoint/2010/main" val="19709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19" grpId="0" animBg="1"/>
      <p:bldP spid="220" grpId="0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07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732040" y="1127533"/>
            <a:ext cx="3546156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703170" y="1197359"/>
            <a:ext cx="35640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45232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82156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494852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5847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779172" y="1235419"/>
            <a:ext cx="33636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086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22766821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rgbClr val="F35757"/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4038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67935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08953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836083" y="1101413"/>
            <a:ext cx="3386124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3667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4074440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590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3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045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70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0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6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C419E9-ABC4-4330-AEFA-1C0CCB5EAF5A}"/>
              </a:ext>
            </a:extLst>
          </p:cNvPr>
          <p:cNvSpPr/>
          <p:nvPr userDrawn="1"/>
        </p:nvSpPr>
        <p:spPr>
          <a:xfrm>
            <a:off x="7321972" y="4869656"/>
            <a:ext cx="1257075" cy="184666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6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6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6503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650" r:id="rId14"/>
    <p:sldLayoutId id="2147483660" r:id="rId15"/>
    <p:sldLayoutId id="2147483661" r:id="rId16"/>
    <p:sldLayoutId id="2147483662" r:id="rId17"/>
    <p:sldLayoutId id="2147483663" r:id="rId18"/>
    <p:sldLayoutId id="2147483664" r:id="rId19"/>
    <p:sldLayoutId id="2147483665" r:id="rId20"/>
    <p:sldLayoutId id="2147483675" r:id="rId21"/>
    <p:sldLayoutId id="2147483676" r:id="rId22"/>
    <p:sldLayoutId id="2147483677" r:id="rId23"/>
    <p:sldLayoutId id="2147483678" r:id="rId24"/>
    <p:sldLayoutId id="2147483679" r:id="rId25"/>
    <p:sldLayoutId id="2147483680" r:id="rId26"/>
    <p:sldLayoutId id="2147483681" r:id="rId27"/>
    <p:sldLayoutId id="2147483682" r:id="rId28"/>
    <p:sldLayoutId id="2147483683" r:id="rId29"/>
    <p:sldLayoutId id="2147483684" r:id="rId30"/>
    <p:sldLayoutId id="2147483685" r:id="rId31"/>
    <p:sldLayoutId id="2147483686" r:id="rId32"/>
    <p:sldLayoutId id="2147483687" r:id="rId33"/>
    <p:sldLayoutId id="2147483688" r:id="rId34"/>
    <p:sldLayoutId id="2147483689" r:id="rId35"/>
    <p:sldLayoutId id="2147483690" r:id="rId3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3576691" y="732678"/>
            <a:ext cx="1692610" cy="735496"/>
            <a:chOff x="1393001" y="8936"/>
            <a:chExt cx="2256813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393001" y="8936"/>
              <a:ext cx="2256813" cy="980661"/>
              <a:chOff x="1447134" y="16664"/>
              <a:chExt cx="1324225" cy="18288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447134" y="16664"/>
                <a:ext cx="1285462" cy="1828800"/>
              </a:xfrm>
              <a:prstGeom prst="round2Same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sz="1013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sz="1013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vi-VN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463639" y="187450"/>
            <a:ext cx="80170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vi-VN" sz="3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1992821" y="1577793"/>
            <a:ext cx="5344349" cy="16818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</a:t>
            </a:r>
          </a:p>
          <a:p>
            <a:pPr algn="ctr">
              <a:lnSpc>
                <a:spcPct val="120000"/>
              </a:lnSpc>
            </a:pP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60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92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/>
          <p:nvPr/>
        </p:nvSpPr>
        <p:spPr>
          <a:xfrm>
            <a:off x="588132" y="1244714"/>
            <a:ext cx="3291244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42900" algn="just">
              <a:spcBef>
                <a:spcPct val="50000"/>
              </a:spcBef>
            </a:pPr>
            <a:r>
              <a:rPr sz="2400" b="1" dirty="0">
                <a:latin typeface="Times New Roman" panose="02020603050405020304" pitchFamily="18" charset="0"/>
              </a:rPr>
              <a:t>1. Đọc các số sau:</a:t>
            </a:r>
          </a:p>
        </p:txBody>
      </p:sp>
      <p:sp>
        <p:nvSpPr>
          <p:cNvPr id="8" name="Text Box 8"/>
          <p:cNvSpPr txBox="1"/>
          <p:nvPr/>
        </p:nvSpPr>
        <p:spPr>
          <a:xfrm>
            <a:off x="983440" y="2012192"/>
            <a:ext cx="14526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81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9"/>
          <p:cNvSpPr txBox="1"/>
          <p:nvPr/>
        </p:nvSpPr>
        <p:spPr>
          <a:xfrm>
            <a:off x="900753" y="2710224"/>
            <a:ext cx="133300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140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 Box 10"/>
          <p:cNvSpPr txBox="1"/>
          <p:nvPr/>
        </p:nvSpPr>
        <p:spPr>
          <a:xfrm>
            <a:off x="900753" y="3381375"/>
            <a:ext cx="133300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135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 Box 11"/>
          <p:cNvSpPr txBox="1"/>
          <p:nvPr/>
        </p:nvSpPr>
        <p:spPr>
          <a:xfrm>
            <a:off x="2192808" y="2012192"/>
            <a:ext cx="5363766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Tám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m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ư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ơi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mốt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xăng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-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ti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-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mét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vuông</a:t>
            </a:r>
            <a:endParaRPr sz="24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2" name="Text Box 12"/>
          <p:cNvSpPr txBox="1"/>
          <p:nvPr/>
        </p:nvSpPr>
        <p:spPr>
          <a:xfrm>
            <a:off x="2192808" y="2710224"/>
            <a:ext cx="538996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 err="1">
                <a:latin typeface="Times New Roman" panose="02020603050405020304" pitchFamily="18" charset="0"/>
              </a:rPr>
              <a:t>Một</a:t>
            </a:r>
            <a:r>
              <a:rPr sz="2400" dirty="0">
                <a:latin typeface="Times New Roman" panose="02020603050405020304" pitchFamily="18" charset="0"/>
              </a:rPr>
              <a:t> trăm bốn </a:t>
            </a:r>
            <a:r>
              <a:rPr sz="2400" dirty="0" err="1">
                <a:latin typeface="Times New Roman" panose="02020603050405020304" pitchFamily="18" charset="0"/>
              </a:rPr>
              <a:t>mươi</a:t>
            </a:r>
            <a:r>
              <a:rPr sz="2400" dirty="0">
                <a:latin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</a:rPr>
              <a:t>xăng</a:t>
            </a:r>
            <a:r>
              <a:rPr lang="en-US" sz="2400" dirty="0">
                <a:latin typeface="Times New Roman" panose="02020603050405020304" pitchFamily="18" charset="0"/>
              </a:rPr>
              <a:t> - </a:t>
            </a:r>
            <a:r>
              <a:rPr sz="2400" dirty="0" err="1">
                <a:latin typeface="Times New Roman" panose="02020603050405020304" pitchFamily="18" charset="0"/>
              </a:rPr>
              <a:t>ti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</a:rPr>
              <a:t>-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</a:rPr>
              <a:t>mét</a:t>
            </a:r>
            <a:r>
              <a:rPr sz="2400" dirty="0">
                <a:latin typeface="Times New Roman" panose="02020603050405020304" pitchFamily="18" charset="0"/>
              </a:rPr>
              <a:t> vuông</a:t>
            </a:r>
          </a:p>
        </p:txBody>
      </p:sp>
      <p:sp>
        <p:nvSpPr>
          <p:cNvPr id="13" name="Text Box 13"/>
          <p:cNvSpPr txBox="1"/>
          <p:nvPr/>
        </p:nvSpPr>
        <p:spPr>
          <a:xfrm>
            <a:off x="2233754" y="3378399"/>
            <a:ext cx="5411391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 err="1">
                <a:latin typeface="Times New Roman" panose="02020603050405020304" pitchFamily="18" charset="0"/>
              </a:rPr>
              <a:t>Một</a:t>
            </a:r>
            <a:r>
              <a:rPr sz="2400" dirty="0">
                <a:latin typeface="Times New Roman" panose="02020603050405020304" pitchFamily="18" charset="0"/>
              </a:rPr>
              <a:t> trăm ba mươi lăm xăng-ti-mét vuông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70376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74114" y="1475186"/>
            <a:ext cx="2176160" cy="1916622"/>
            <a:chOff x="2830773" y="1219200"/>
            <a:chExt cx="2590800" cy="2454105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7290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050275" y="1561109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- Hình chữ nhật ABCD có chiều dài 4 cm, chiều rộng 3 cm. Tính diện tích hình chữ nhật ABCD.</a:t>
            </a:r>
          </a:p>
        </p:txBody>
      </p:sp>
      <p:sp>
        <p:nvSpPr>
          <p:cNvPr id="16" name="Text Box 11"/>
          <p:cNvSpPr txBox="1"/>
          <p:nvPr/>
        </p:nvSpPr>
        <p:spPr>
          <a:xfrm>
            <a:off x="3050275" y="2285801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- Chia hình chữ nhật thành các ô vuông có cạnh là 1cm</a:t>
            </a:r>
          </a:p>
        </p:txBody>
      </p:sp>
      <p:sp>
        <p:nvSpPr>
          <p:cNvPr id="17" name="Text Box 21"/>
          <p:cNvSpPr txBox="1"/>
          <p:nvPr/>
        </p:nvSpPr>
        <p:spPr>
          <a:xfrm>
            <a:off x="3025097" y="2987126"/>
            <a:ext cx="365418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Mỗi hàng có mấy ô </a:t>
            </a:r>
            <a:r>
              <a:rPr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18" name="Text Box 24"/>
          <p:cNvSpPr txBox="1"/>
          <p:nvPr/>
        </p:nvSpPr>
        <p:spPr>
          <a:xfrm>
            <a:off x="4655339" y="2988648"/>
            <a:ext cx="548897" cy="41549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9" name="Text Box 25"/>
          <p:cNvSpPr txBox="1"/>
          <p:nvPr/>
        </p:nvSpPr>
        <p:spPr>
          <a:xfrm>
            <a:off x="3050274" y="3463203"/>
            <a:ext cx="214824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Có </a:t>
            </a:r>
            <a:r>
              <a:rPr sz="2100" dirty="0" err="1">
                <a:latin typeface="Times New Roman" panose="02020603050405020304" pitchFamily="18" charset="0"/>
              </a:rPr>
              <a:t>mấy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hàng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0" name="Text Box 27"/>
          <p:cNvSpPr txBox="1"/>
          <p:nvPr/>
        </p:nvSpPr>
        <p:spPr>
          <a:xfrm>
            <a:off x="3661845" y="3462712"/>
            <a:ext cx="545077" cy="41549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330073" y="2241209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2" name="Text Box 24"/>
          <p:cNvSpPr txBox="1"/>
          <p:nvPr/>
        </p:nvSpPr>
        <p:spPr>
          <a:xfrm>
            <a:off x="542498" y="3809574"/>
            <a:ext cx="7938239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Vậy muốn biết trong hình chữ nhật ABCD có mấy ô vuông em làm như </a:t>
            </a:r>
            <a:r>
              <a:rPr sz="2100" dirty="0" err="1">
                <a:latin typeface="Times New Roman" panose="02020603050405020304" pitchFamily="18" charset="0"/>
              </a:rPr>
              <a:t>thê</a:t>
            </a:r>
            <a:r>
              <a:rPr sz="2100" dirty="0">
                <a:latin typeface="Times New Roman" panose="02020603050405020304" pitchFamily="18" charset="0"/>
              </a:rPr>
              <a:t>́ </a:t>
            </a:r>
            <a:r>
              <a:rPr sz="2100" dirty="0" err="1">
                <a:latin typeface="Times New Roman" panose="02020603050405020304" pitchFamily="18" charset="0"/>
              </a:rPr>
              <a:t>nào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3" name="Text Box 28"/>
          <p:cNvSpPr txBox="1"/>
          <p:nvPr/>
        </p:nvSpPr>
        <p:spPr>
          <a:xfrm>
            <a:off x="2485585" y="4326341"/>
            <a:ext cx="35433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(ô vuông)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72201" y="2988648"/>
            <a:ext cx="194480" cy="331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5" name="Rectangle 24"/>
          <p:cNvSpPr/>
          <p:nvPr/>
        </p:nvSpPr>
        <p:spPr>
          <a:xfrm>
            <a:off x="4758338" y="3512718"/>
            <a:ext cx="342900" cy="342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6" name="Rectangle 25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38430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  <p:bldP spid="18" grpId="0" animBg="1"/>
      <p:bldP spid="19" grpId="0"/>
      <p:bldP spid="20" grpId="0" animBg="1"/>
      <p:bldP spid="22" grpId="0"/>
      <p:bldP spid="23" grpId="0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74114" y="1475186"/>
            <a:ext cx="2258048" cy="1868269"/>
            <a:chOff x="2830773" y="1219200"/>
            <a:chExt cx="2590800" cy="2469360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881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050275" y="1530401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ABCD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có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số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100" b="1" dirty="0">
                <a:latin typeface="Times New Roman" panose="02020603050405020304" pitchFamily="18" charset="0"/>
              </a:rPr>
              <a:t>4 x 3 = 12 (ô </a:t>
            </a:r>
            <a:r>
              <a:rPr lang="en-US" sz="2100" b="1" dirty="0" err="1">
                <a:latin typeface="Times New Roman" panose="02020603050405020304" pitchFamily="18" charset="0"/>
              </a:rPr>
              <a:t>vuông</a:t>
            </a:r>
            <a:r>
              <a:rPr lang="en-US" sz="2100" b="1" dirty="0">
                <a:latin typeface="Times New Roman" panose="02020603050405020304" pitchFamily="18" charset="0"/>
              </a:rPr>
              <a:t>)</a:t>
            </a:r>
            <a:endParaRPr sz="2100" b="1" dirty="0">
              <a:latin typeface="Times New Roman" panose="02020603050405020304" pitchFamily="18" charset="0"/>
            </a:endParaRPr>
          </a:p>
        </p:txBody>
      </p:sp>
      <p:sp>
        <p:nvSpPr>
          <p:cNvPr id="16" name="Text Box 11"/>
          <p:cNvSpPr txBox="1"/>
          <p:nvPr/>
        </p:nvSpPr>
        <p:spPr>
          <a:xfrm>
            <a:off x="3661845" y="2272993"/>
            <a:ext cx="3766783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100" dirty="0" err="1">
                <a:latin typeface="Times New Roman" panose="02020603050405020304" pitchFamily="18" charset="0"/>
              </a:rPr>
              <a:t>Diện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tích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mỗi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1cm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sz="21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330073" y="2241209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3" name="Text Box 28"/>
          <p:cNvSpPr txBox="1"/>
          <p:nvPr/>
        </p:nvSpPr>
        <p:spPr>
          <a:xfrm>
            <a:off x="3895564" y="4170531"/>
            <a:ext cx="2440409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4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4" name="Text Box 30"/>
          <p:cNvSpPr txBox="1"/>
          <p:nvPr/>
        </p:nvSpPr>
        <p:spPr>
          <a:xfrm>
            <a:off x="3132162" y="2634525"/>
            <a:ext cx="5348576" cy="148848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sz="2100" dirty="0">
                <a:latin typeface="Times New Roman" panose="02020603050405020304" pitchFamily="18" charset="0"/>
              </a:rPr>
              <a:t>*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Vậy</a:t>
            </a:r>
            <a:r>
              <a:rPr sz="2100" dirty="0">
                <a:latin typeface="Times New Roman" panose="02020603050405020304" pitchFamily="18" charset="0"/>
              </a:rPr>
              <a:t> diện tích hình chữ nhật ABCD có </a:t>
            </a:r>
            <a:r>
              <a:rPr sz="2100" dirty="0" err="1">
                <a:latin typeface="Times New Roman" panose="02020603050405020304" pitchFamily="18" charset="0"/>
              </a:rPr>
              <a:t>mấy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xăng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-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ti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-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mét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vuông</a:t>
            </a:r>
            <a:r>
              <a:rPr sz="2100" dirty="0">
                <a:latin typeface="Times New Roman" panose="02020603050405020304" pitchFamily="18" charset="0"/>
              </a:rPr>
              <a:t>?</a:t>
            </a:r>
            <a:endParaRPr lang="en-US" sz="2100" dirty="0"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100" dirty="0">
                <a:latin typeface="Times New Roman" panose="02020603050405020304" pitchFamily="18" charset="0"/>
              </a:rPr>
              <a:t>* D</a:t>
            </a:r>
            <a:r>
              <a:rPr lang="vi-VN" sz="2100" dirty="0">
                <a:latin typeface="Times New Roman" panose="02020603050405020304" pitchFamily="18" charset="0"/>
              </a:rPr>
              <a:t>iện tích hình chữ nhật ABCD có 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12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sz="21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928668"/>
              </p:ext>
            </p:extLst>
          </p:nvPr>
        </p:nvGraphicFramePr>
        <p:xfrm>
          <a:off x="1073354" y="2655173"/>
          <a:ext cx="398479" cy="4005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8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0596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Right Arrow 27"/>
          <p:cNvSpPr/>
          <p:nvPr/>
        </p:nvSpPr>
        <p:spPr>
          <a:xfrm rot="4514079">
            <a:off x="1142277" y="3016601"/>
            <a:ext cx="388557" cy="10891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9" name="Rectangle 28"/>
          <p:cNvSpPr/>
          <p:nvPr/>
        </p:nvSpPr>
        <p:spPr>
          <a:xfrm>
            <a:off x="1122896" y="3297316"/>
            <a:ext cx="82105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sz="2100" dirty="0"/>
          </a:p>
        </p:txBody>
      </p:sp>
      <p:sp>
        <p:nvSpPr>
          <p:cNvPr id="30" name="Rectangle 29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446E7D4-3DF3-4E98-9731-78F1BD17A4CD}"/>
              </a:ext>
            </a:extLst>
          </p:cNvPr>
          <p:cNvSpPr txBox="1"/>
          <p:nvPr/>
        </p:nvSpPr>
        <p:spPr>
          <a:xfrm>
            <a:off x="616039" y="3398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74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3" grpId="0"/>
      <p:bldP spid="28" grpId="0" animBg="1"/>
      <p:bldP spid="29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74114" y="1475186"/>
            <a:ext cx="2258048" cy="1868269"/>
            <a:chOff x="2830773" y="1219200"/>
            <a:chExt cx="2590800" cy="2469360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881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050275" y="1387097"/>
            <a:ext cx="5350307" cy="100373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ABCD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có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số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100" b="1" dirty="0">
                <a:latin typeface="Times New Roman" panose="02020603050405020304" pitchFamily="18" charset="0"/>
              </a:rPr>
              <a:t>4 x 3 = 12 (ô </a:t>
            </a:r>
            <a:r>
              <a:rPr lang="en-US" sz="2100" b="1" dirty="0" err="1">
                <a:latin typeface="Times New Roman" panose="02020603050405020304" pitchFamily="18" charset="0"/>
              </a:rPr>
              <a:t>vuông</a:t>
            </a:r>
            <a:r>
              <a:rPr lang="en-US" sz="2100" b="1" dirty="0">
                <a:latin typeface="Times New Roman" panose="02020603050405020304" pitchFamily="18" charset="0"/>
              </a:rPr>
              <a:t>)</a:t>
            </a:r>
            <a:endParaRPr sz="2100" b="1" dirty="0">
              <a:latin typeface="Times New Roman" panose="02020603050405020304" pitchFamily="18" charset="0"/>
            </a:endParaRPr>
          </a:p>
        </p:txBody>
      </p:sp>
      <p:sp>
        <p:nvSpPr>
          <p:cNvPr id="16" name="Text Box 11"/>
          <p:cNvSpPr txBox="1"/>
          <p:nvPr/>
        </p:nvSpPr>
        <p:spPr>
          <a:xfrm>
            <a:off x="3132163" y="2375995"/>
            <a:ext cx="526841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b="1" dirty="0" err="1">
                <a:latin typeface="Times New Roman" panose="02020603050405020304" pitchFamily="18" charset="0"/>
              </a:rPr>
              <a:t>Diện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tích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hình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chữ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nhật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ABCD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là</a:t>
            </a:r>
            <a:r>
              <a:rPr lang="en-US" sz="21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330073" y="2241209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4" name="Text Box 30"/>
          <p:cNvSpPr txBox="1"/>
          <p:nvPr/>
        </p:nvSpPr>
        <p:spPr>
          <a:xfrm>
            <a:off x="3132162" y="2767593"/>
            <a:ext cx="5348576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507136"/>
              </p:ext>
            </p:extLst>
          </p:nvPr>
        </p:nvGraphicFramePr>
        <p:xfrm>
          <a:off x="1073354" y="2655173"/>
          <a:ext cx="398479" cy="4005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8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0596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Right Arrow 27"/>
          <p:cNvSpPr/>
          <p:nvPr/>
        </p:nvSpPr>
        <p:spPr>
          <a:xfrm rot="4514079">
            <a:off x="1142277" y="3016601"/>
            <a:ext cx="388557" cy="10891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9" name="Rectangle 28"/>
          <p:cNvSpPr/>
          <p:nvPr/>
        </p:nvSpPr>
        <p:spPr>
          <a:xfrm>
            <a:off x="1122896" y="3297316"/>
            <a:ext cx="82105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sz="2100" dirty="0"/>
          </a:p>
        </p:txBody>
      </p:sp>
      <p:sp>
        <p:nvSpPr>
          <p:cNvPr id="26" name="Text Box 29"/>
          <p:cNvSpPr txBox="1"/>
          <p:nvPr/>
        </p:nvSpPr>
        <p:spPr>
          <a:xfrm>
            <a:off x="4055931" y="3320031"/>
            <a:ext cx="832514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Chiều dài</a:t>
            </a:r>
          </a:p>
        </p:txBody>
      </p:sp>
      <p:sp>
        <p:nvSpPr>
          <p:cNvPr id="27" name="Text Box 29"/>
          <p:cNvSpPr txBox="1"/>
          <p:nvPr/>
        </p:nvSpPr>
        <p:spPr>
          <a:xfrm>
            <a:off x="4990805" y="3321705"/>
            <a:ext cx="836982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Chiều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rộng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5942087" y="3321705"/>
            <a:ext cx="836982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 err="1">
                <a:latin typeface="Times New Roman" panose="02020603050405020304" pitchFamily="18" charset="0"/>
              </a:rPr>
              <a:t>Diện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tích</a:t>
            </a:r>
            <a:endParaRPr sz="2100" dirty="0">
              <a:latin typeface="Times New Roman" panose="02020603050405020304" pitchFamily="18" charset="0"/>
            </a:endParaRPr>
          </a:p>
        </p:txBody>
      </p:sp>
      <p:cxnSp>
        <p:nvCxnSpPr>
          <p:cNvPr id="18" name="Straight Arrow Connector 17"/>
          <p:cNvCxnSpPr>
            <a:endCxn id="26" idx="0"/>
          </p:cNvCxnSpPr>
          <p:nvPr/>
        </p:nvCxnSpPr>
        <p:spPr>
          <a:xfrm flipH="1">
            <a:off x="4472188" y="3066004"/>
            <a:ext cx="518618" cy="2540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7" idx="0"/>
          </p:cNvCxnSpPr>
          <p:nvPr/>
        </p:nvCxnSpPr>
        <p:spPr>
          <a:xfrm>
            <a:off x="5390846" y="3066004"/>
            <a:ext cx="18450" cy="255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30" idx="0"/>
          </p:cNvCxnSpPr>
          <p:nvPr/>
        </p:nvCxnSpPr>
        <p:spPr>
          <a:xfrm>
            <a:off x="5896867" y="3081151"/>
            <a:ext cx="463711" cy="2405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35"/>
          <p:cNvSpPr txBox="1"/>
          <p:nvPr/>
        </p:nvSpPr>
        <p:spPr>
          <a:xfrm>
            <a:off x="562970" y="4045846"/>
            <a:ext cx="7837611" cy="830997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400" b="1" dirty="0">
                <a:latin typeface="Times New Roman" panose="02020603050405020304" pitchFamily="18" charset="0"/>
              </a:rPr>
              <a:t>Muốn tính diện tích hình chữ nhật ta lấy chiều dài nhân với </a:t>
            </a:r>
            <a:r>
              <a:rPr sz="2400" b="1" dirty="0" err="1">
                <a:latin typeface="Times New Roman" panose="02020603050405020304" pitchFamily="18" charset="0"/>
              </a:rPr>
              <a:t>chiều</a:t>
            </a:r>
            <a:r>
              <a:rPr sz="2400" b="1" dirty="0">
                <a:latin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</a:rPr>
              <a:t>rộng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</a:rPr>
              <a:t>(cùng đơn vị đo)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88E4941-7A35-4AD9-89EF-9FF0517456CB}"/>
              </a:ext>
            </a:extLst>
          </p:cNvPr>
          <p:cNvSpPr txBox="1"/>
          <p:nvPr/>
        </p:nvSpPr>
        <p:spPr>
          <a:xfrm>
            <a:off x="698100" y="314505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004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4" grpId="0"/>
      <p:bldP spid="28" grpId="0" animBg="1"/>
      <p:bldP spid="29" grpId="0"/>
      <p:bldP spid="26" grpId="0" animBg="1"/>
      <p:bldP spid="27" grpId="0" animBg="1"/>
      <p:bldP spid="30" grpId="0" animBg="1"/>
      <p:bldP spid="33" grpId="0" animBg="1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03904"/>
              </p:ext>
            </p:extLst>
          </p:nvPr>
        </p:nvGraphicFramePr>
        <p:xfrm>
          <a:off x="520890" y="1829464"/>
          <a:ext cx="7990556" cy="2858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4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618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cm</a:t>
                      </a: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cm</a:t>
                      </a: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18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rộng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cm</a:t>
                      </a: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820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endParaRPr lang="en-US" sz="18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797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 vi</a:t>
                      </a:r>
                    </a:p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2208889" y="3159992"/>
            <a:ext cx="2059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2060"/>
                </a:solidFill>
              </a:rPr>
              <a:t>5 x 3 = 15 (</a:t>
            </a:r>
            <a:r>
              <a:rPr lang="en-US" sz="1800" b="1" dirty="0" err="1">
                <a:solidFill>
                  <a:srgbClr val="002060"/>
                </a:solidFill>
              </a:rPr>
              <a:t>cm</a:t>
            </a:r>
            <a:r>
              <a:rPr lang="en-US" sz="1800" b="1" baseline="30000" dirty="0" err="1">
                <a:solidFill>
                  <a:srgbClr val="002060"/>
                </a:solidFill>
              </a:rPr>
              <a:t>2</a:t>
            </a:r>
            <a:r>
              <a:rPr lang="en-US" sz="1800" b="1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56654" y="3959649"/>
            <a:ext cx="20669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2060"/>
                </a:solidFill>
              </a:rPr>
              <a:t>(5 + 3) x 2 = 16 (cm)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380948" y="3164476"/>
            <a:ext cx="20062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FF0000"/>
                </a:solidFill>
              </a:rPr>
              <a:t>10 x 4 = 40 (</a:t>
            </a:r>
            <a:r>
              <a:rPr lang="en-US" sz="1800" b="1" dirty="0" err="1">
                <a:solidFill>
                  <a:srgbClr val="FF0000"/>
                </a:solidFill>
              </a:rPr>
              <a:t>cm</a:t>
            </a:r>
            <a:r>
              <a:rPr lang="en-US" sz="1800" b="1" baseline="30000" dirty="0" err="1">
                <a:solidFill>
                  <a:srgbClr val="FF0000"/>
                </a:solidFill>
              </a:rPr>
              <a:t>2</a:t>
            </a:r>
            <a:r>
              <a:rPr lang="en-US" sz="18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51969" y="3948288"/>
            <a:ext cx="22641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2060"/>
                </a:solidFill>
              </a:rPr>
              <a:t>(10 + 4) x 2 = 28 (cm)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87153" y="3159992"/>
            <a:ext cx="21242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FF0000"/>
                </a:solidFill>
              </a:rPr>
              <a:t>32 x 8 = 256 (</a:t>
            </a:r>
            <a:r>
              <a:rPr lang="en-US" sz="1800" b="1" dirty="0" err="1">
                <a:solidFill>
                  <a:srgbClr val="FF0000"/>
                </a:solidFill>
              </a:rPr>
              <a:t>cm</a:t>
            </a:r>
            <a:r>
              <a:rPr lang="en-US" sz="1800" b="1" baseline="30000" dirty="0" err="1">
                <a:solidFill>
                  <a:srgbClr val="FF0000"/>
                </a:solidFill>
              </a:rPr>
              <a:t>2</a:t>
            </a:r>
            <a:r>
              <a:rPr lang="en-US" sz="18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25716" y="3971009"/>
            <a:ext cx="21761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2060"/>
                </a:solidFill>
              </a:rPr>
              <a:t>(32 + 8) x 2 = 80 (cm) </a:t>
            </a:r>
          </a:p>
        </p:txBody>
      </p:sp>
      <p:sp>
        <p:nvSpPr>
          <p:cNvPr id="23" name="Text Box 2"/>
          <p:cNvSpPr txBox="1"/>
          <p:nvPr/>
        </p:nvSpPr>
        <p:spPr>
          <a:xfrm>
            <a:off x="519468" y="1363771"/>
            <a:ext cx="5108126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Bài 1: Viết vào ô trống (theo mẫu):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081F63-204E-4A2E-A7CE-661DD8DD41B4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63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/>
          <p:nvPr/>
        </p:nvSpPr>
        <p:spPr>
          <a:xfrm>
            <a:off x="552734" y="1552433"/>
            <a:ext cx="7881582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/>
              <a:t>     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chữ nhật có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Tính diện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đó.</a:t>
            </a:r>
          </a:p>
        </p:txBody>
      </p:sp>
      <p:sp>
        <p:nvSpPr>
          <p:cNvPr id="4" name="Text Box 36"/>
          <p:cNvSpPr txBox="1"/>
          <p:nvPr/>
        </p:nvSpPr>
        <p:spPr>
          <a:xfrm>
            <a:off x="1136310" y="2428522"/>
            <a:ext cx="152161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Tóm tắt</a:t>
            </a:r>
          </a:p>
        </p:txBody>
      </p:sp>
      <p:sp>
        <p:nvSpPr>
          <p:cNvPr id="5" name="Text Box 36"/>
          <p:cNvSpPr txBox="1"/>
          <p:nvPr/>
        </p:nvSpPr>
        <p:spPr>
          <a:xfrm>
            <a:off x="703660" y="2993800"/>
            <a:ext cx="2105025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Chiều dài: </a:t>
            </a:r>
            <a:r>
              <a:rPr lang="en-US" sz="2100" dirty="0" err="1">
                <a:latin typeface="Times New Roman" panose="02020603050405020304" pitchFamily="18" charset="0"/>
              </a:rPr>
              <a:t>14</a:t>
            </a:r>
            <a:r>
              <a:rPr sz="2100" dirty="0" err="1">
                <a:latin typeface="Times New Roman" panose="02020603050405020304" pitchFamily="18" charset="0"/>
              </a:rPr>
              <a:t>cm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6" name="Text Box 36"/>
          <p:cNvSpPr txBox="1"/>
          <p:nvPr/>
        </p:nvSpPr>
        <p:spPr>
          <a:xfrm>
            <a:off x="703659" y="3396943"/>
            <a:ext cx="2610061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Chiều rộng: </a:t>
            </a:r>
            <a:r>
              <a:rPr lang="en-US" sz="2100" dirty="0" err="1">
                <a:latin typeface="Times New Roman" panose="02020603050405020304" pitchFamily="18" charset="0"/>
              </a:rPr>
              <a:t>5</a:t>
            </a:r>
            <a:r>
              <a:rPr sz="2100" dirty="0" err="1">
                <a:latin typeface="Times New Roman" panose="02020603050405020304" pitchFamily="18" charset="0"/>
              </a:rPr>
              <a:t>cm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7" name="Text Box 36"/>
          <p:cNvSpPr txBox="1"/>
          <p:nvPr/>
        </p:nvSpPr>
        <p:spPr>
          <a:xfrm>
            <a:off x="703660" y="3824983"/>
            <a:ext cx="2505075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Diện tích: ….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r>
              <a:rPr sz="21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8" name="Line 23"/>
          <p:cNvSpPr/>
          <p:nvPr/>
        </p:nvSpPr>
        <p:spPr>
          <a:xfrm>
            <a:off x="4157378" y="2659678"/>
            <a:ext cx="0" cy="1812025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" name="Text Box 36"/>
          <p:cNvSpPr txBox="1"/>
          <p:nvPr/>
        </p:nvSpPr>
        <p:spPr>
          <a:xfrm>
            <a:off x="4262366" y="2375270"/>
            <a:ext cx="417195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10" name="Text Box 37"/>
          <p:cNvSpPr txBox="1"/>
          <p:nvPr/>
        </p:nvSpPr>
        <p:spPr>
          <a:xfrm>
            <a:off x="4262366" y="2832470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dirty="0">
                <a:latin typeface="Times New Roman" panose="02020603050405020304" pitchFamily="18" charset="0"/>
              </a:rPr>
              <a:t>Diện tích miếng bìa đó </a:t>
            </a:r>
            <a:r>
              <a:rPr sz="2100" dirty="0" err="1">
                <a:latin typeface="Times New Roman" panose="02020603050405020304" pitchFamily="18" charset="0"/>
              </a:rPr>
              <a:t>là</a:t>
            </a:r>
            <a:r>
              <a:rPr sz="21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38"/>
          <p:cNvSpPr txBox="1"/>
          <p:nvPr/>
        </p:nvSpPr>
        <p:spPr>
          <a:xfrm>
            <a:off x="5936773" y="3634972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Đáp</a:t>
            </a:r>
            <a:r>
              <a:rPr sz="2100" dirty="0">
                <a:latin typeface="Times New Roman" panose="02020603050405020304" pitchFamily="18" charset="0"/>
              </a:rPr>
              <a:t> số: 70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2366" y="3242557"/>
            <a:ext cx="41719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AutoNum type="arabicPlain" startAt="14"/>
            </a:pPr>
            <a:r>
              <a:rPr lang="en-US" sz="2100" dirty="0">
                <a:latin typeface="Times New Roman" panose="02020603050405020304" pitchFamily="18" charset="0"/>
              </a:rPr>
              <a:t>x  5  = 70 (cm</a:t>
            </a:r>
            <a:r>
              <a:rPr lang="en-US" sz="2100" baseline="30000" dirty="0">
                <a:latin typeface="Times New Roman" panose="02020603050405020304" pitchFamily="18" charset="0"/>
              </a:rPr>
              <a:t>2</a:t>
            </a:r>
            <a:r>
              <a:rPr lang="en-US" sz="2100" dirty="0">
                <a:latin typeface="Times New Roman" panose="02020603050405020304" pitchFamily="18" charset="0"/>
              </a:rPr>
              <a:t>)</a:t>
            </a:r>
            <a:endParaRPr lang="en-US" sz="2100" baseline="30000" dirty="0">
              <a:latin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31AA12-CC5E-481D-9472-E29CD20A7F19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471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/>
          <p:nvPr/>
        </p:nvSpPr>
        <p:spPr>
          <a:xfrm>
            <a:off x="276362" y="1450075"/>
            <a:ext cx="7881582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/>
              <a:t>     </a:t>
            </a:r>
            <a:r>
              <a:rPr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Line 23"/>
          <p:cNvSpPr/>
          <p:nvPr/>
        </p:nvSpPr>
        <p:spPr>
          <a:xfrm>
            <a:off x="4263509" y="2022833"/>
            <a:ext cx="0" cy="2485953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" name="Text Box 37"/>
          <p:cNvSpPr txBox="1"/>
          <p:nvPr/>
        </p:nvSpPr>
        <p:spPr>
          <a:xfrm>
            <a:off x="4262366" y="3293090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dirty="0">
                <a:latin typeface="Times New Roman" panose="02020603050405020304" pitchFamily="18" charset="0"/>
              </a:rPr>
              <a:t>Diện </a:t>
            </a:r>
            <a:r>
              <a:rPr sz="2100" dirty="0" err="1">
                <a:latin typeface="Times New Roman" panose="02020603050405020304" pitchFamily="18" charset="0"/>
              </a:rPr>
              <a:t>tích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là</a:t>
            </a:r>
            <a:r>
              <a:rPr sz="21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38"/>
          <p:cNvSpPr txBox="1"/>
          <p:nvPr/>
        </p:nvSpPr>
        <p:spPr>
          <a:xfrm>
            <a:off x="5844649" y="4054648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Đáp</a:t>
            </a:r>
            <a:r>
              <a:rPr sz="2100" dirty="0">
                <a:latin typeface="Times New Roman" panose="02020603050405020304" pitchFamily="18" charset="0"/>
              </a:rPr>
              <a:t> số: </a:t>
            </a:r>
            <a:r>
              <a:rPr lang="en-US" sz="2100" dirty="0">
                <a:latin typeface="Times New Roman" panose="02020603050405020304" pitchFamily="18" charset="0"/>
              </a:rPr>
              <a:t>18</a:t>
            </a:r>
            <a:r>
              <a:rPr sz="2100" dirty="0">
                <a:latin typeface="Times New Roman" panose="02020603050405020304" pitchFamily="18" charset="0"/>
              </a:rPr>
              <a:t>0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2366" y="3675269"/>
            <a:ext cx="41719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latin typeface="Times New Roman" panose="02020603050405020304" pitchFamily="18" charset="0"/>
              </a:rPr>
              <a:t>20 x 9 = 180 (</a:t>
            </a:r>
            <a:r>
              <a:rPr lang="en-US" sz="2100" dirty="0" err="1">
                <a:latin typeface="Times New Roman" panose="02020603050405020304" pitchFamily="18" charset="0"/>
              </a:rPr>
              <a:t>cm</a:t>
            </a:r>
            <a:r>
              <a:rPr lang="en-US" sz="2100" baseline="30000" dirty="0" err="1">
                <a:latin typeface="Times New Roman" panose="02020603050405020304" pitchFamily="18" charset="0"/>
              </a:rPr>
              <a:t>2</a:t>
            </a:r>
            <a:r>
              <a:rPr lang="en-US" sz="2100" dirty="0">
                <a:latin typeface="Times New Roman" panose="02020603050405020304" pitchFamily="18" charset="0"/>
              </a:rPr>
              <a:t>)</a:t>
            </a:r>
            <a:endParaRPr lang="en-US" sz="2100" baseline="30000" dirty="0">
              <a:latin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4857" y="1842491"/>
            <a:ext cx="341876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cm</a:t>
            </a:r>
          </a:p>
          <a:p>
            <a:pPr algn="just"/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cm.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77524" y="1842491"/>
            <a:ext cx="341876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endParaRPr lang="en-US" sz="1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cm.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62366" y="2631463"/>
            <a:ext cx="4171950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50" b="1" dirty="0" err="1"/>
              <a:t>Bài</a:t>
            </a:r>
            <a:r>
              <a:rPr lang="en-US" sz="1950" b="1" dirty="0"/>
              <a:t> </a:t>
            </a:r>
            <a:r>
              <a:rPr lang="en-US" sz="1950" b="1" dirty="0" err="1"/>
              <a:t>giải</a:t>
            </a:r>
            <a:endParaRPr lang="en-US" sz="1950" b="1" dirty="0"/>
          </a:p>
        </p:txBody>
      </p:sp>
      <p:sp>
        <p:nvSpPr>
          <p:cNvPr id="16" name="Text Box 37"/>
          <p:cNvSpPr txBox="1"/>
          <p:nvPr/>
        </p:nvSpPr>
        <p:spPr>
          <a:xfrm>
            <a:off x="276368" y="2946770"/>
            <a:ext cx="4063128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dirty="0">
                <a:latin typeface="Times New Roman" panose="02020603050405020304" pitchFamily="18" charset="0"/>
              </a:rPr>
              <a:t>Diện </a:t>
            </a:r>
            <a:r>
              <a:rPr sz="2100" dirty="0" err="1">
                <a:latin typeface="Times New Roman" panose="02020603050405020304" pitchFamily="18" charset="0"/>
              </a:rPr>
              <a:t>tích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là</a:t>
            </a:r>
            <a:r>
              <a:rPr sz="21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7" name="Text Box 38"/>
          <p:cNvSpPr txBox="1"/>
          <p:nvPr/>
        </p:nvSpPr>
        <p:spPr>
          <a:xfrm>
            <a:off x="1764823" y="3678013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Đáp</a:t>
            </a:r>
            <a:r>
              <a:rPr sz="2100" dirty="0">
                <a:latin typeface="Times New Roman" panose="02020603050405020304" pitchFamily="18" charset="0"/>
              </a:rPr>
              <a:t> số: </a:t>
            </a:r>
            <a:r>
              <a:rPr lang="en-US" sz="2100" dirty="0">
                <a:latin typeface="Times New Roman" panose="02020603050405020304" pitchFamily="18" charset="0"/>
              </a:rPr>
              <a:t>15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7511" y="3282854"/>
            <a:ext cx="398599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latin typeface="Times New Roman" panose="02020603050405020304" pitchFamily="18" charset="0"/>
              </a:rPr>
              <a:t>5 x 3 = 15 (</a:t>
            </a:r>
            <a:r>
              <a:rPr lang="en-US" sz="2100" dirty="0" err="1">
                <a:latin typeface="Times New Roman" panose="02020603050405020304" pitchFamily="18" charset="0"/>
              </a:rPr>
              <a:t>cm</a:t>
            </a:r>
            <a:r>
              <a:rPr lang="en-US" sz="2100" baseline="30000" dirty="0" err="1">
                <a:latin typeface="Times New Roman" panose="02020603050405020304" pitchFamily="18" charset="0"/>
              </a:rPr>
              <a:t>2</a:t>
            </a:r>
            <a:r>
              <a:rPr lang="en-US" sz="2100" baseline="30000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77511" y="2631463"/>
            <a:ext cx="3985998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50" b="1" dirty="0" err="1"/>
              <a:t>Bài</a:t>
            </a:r>
            <a:r>
              <a:rPr lang="en-US" sz="1950" b="1" dirty="0"/>
              <a:t> </a:t>
            </a:r>
            <a:r>
              <a:rPr lang="en-US" sz="1950" b="1" dirty="0" err="1"/>
              <a:t>giải</a:t>
            </a:r>
            <a:endParaRPr lang="en-US" sz="1950" b="1" dirty="0"/>
          </a:p>
        </p:txBody>
      </p:sp>
      <p:sp>
        <p:nvSpPr>
          <p:cNvPr id="20" name="Text Box 37"/>
          <p:cNvSpPr txBox="1"/>
          <p:nvPr/>
        </p:nvSpPr>
        <p:spPr>
          <a:xfrm>
            <a:off x="4305014" y="2946770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100" dirty="0" err="1">
                <a:latin typeface="Times New Roman" panose="02020603050405020304" pitchFamily="18" charset="0"/>
              </a:rPr>
              <a:t>Đổi</a:t>
            </a:r>
            <a:r>
              <a:rPr lang="en-US" sz="2100" dirty="0">
                <a:latin typeface="Times New Roman" panose="02020603050405020304" pitchFamily="18" charset="0"/>
              </a:rPr>
              <a:t>: 2 </a:t>
            </a:r>
            <a:r>
              <a:rPr lang="en-US" sz="2100" dirty="0" err="1">
                <a:latin typeface="Times New Roman" panose="02020603050405020304" pitchFamily="18" charset="0"/>
              </a:rPr>
              <a:t>dm</a:t>
            </a:r>
            <a:r>
              <a:rPr lang="en-US" sz="2100" dirty="0">
                <a:latin typeface="Times New Roman" panose="02020603050405020304" pitchFamily="18" charset="0"/>
              </a:rPr>
              <a:t> = 20 cm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B12BEA-A1E2-44F7-A17A-5A04F50C269D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77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1743</TotalTime>
  <Words>576</Words>
  <Application>Microsoft Office PowerPoint</Application>
  <PresentationFormat>On-screen Show (16:9)</PresentationFormat>
  <Paragraphs>107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HP</cp:lastModifiedBy>
  <cp:revision>158</cp:revision>
  <dcterms:created xsi:type="dcterms:W3CDTF">2021-06-02T01:34:28Z</dcterms:created>
  <dcterms:modified xsi:type="dcterms:W3CDTF">2022-03-27T00:01:13Z</dcterms:modified>
</cp:coreProperties>
</file>