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301" r:id="rId2"/>
    <p:sldId id="289" r:id="rId3"/>
    <p:sldId id="262" r:id="rId4"/>
    <p:sldId id="267" r:id="rId5"/>
    <p:sldId id="295" r:id="rId6"/>
    <p:sldId id="296" r:id="rId7"/>
    <p:sldId id="297" r:id="rId8"/>
    <p:sldId id="293" r:id="rId9"/>
    <p:sldId id="269" r:id="rId10"/>
    <p:sldId id="270" r:id="rId11"/>
    <p:sldId id="272" r:id="rId12"/>
    <p:sldId id="298" r:id="rId13"/>
    <p:sldId id="30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66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80" autoAdjust="0"/>
    <p:restoredTop sz="94660"/>
  </p:normalViewPr>
  <p:slideViewPr>
    <p:cSldViewPr snapToGrid="0">
      <p:cViewPr varScale="1">
        <p:scale>
          <a:sx n="80" d="100"/>
          <a:sy n="80" d="100"/>
        </p:scale>
        <p:origin x="653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5A5D7C-4F4A-48C7-871B-026EB06AB324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1C9734-6C7F-4A99-99F2-66AF276F3D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369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3754-00BC-4697-81BC-384523066091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5B598-5BF1-4A38-88D4-E38B8D1108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22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3754-00BC-4697-81BC-384523066091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5B598-5BF1-4A38-88D4-E38B8D1108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969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3754-00BC-4697-81BC-384523066091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5B598-5BF1-4A38-88D4-E38B8D1108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934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3754-00BC-4697-81BC-384523066091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5B598-5BF1-4A38-88D4-E38B8D1108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927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3754-00BC-4697-81BC-384523066091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5B598-5BF1-4A38-88D4-E38B8D1108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83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3754-00BC-4697-81BC-384523066091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5B598-5BF1-4A38-88D4-E38B8D1108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345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3754-00BC-4697-81BC-384523066091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5B598-5BF1-4A38-88D4-E38B8D1108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513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3754-00BC-4697-81BC-384523066091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5B598-5BF1-4A38-88D4-E38B8D1108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240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3754-00BC-4697-81BC-384523066091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5B598-5BF1-4A38-88D4-E38B8D1108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625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3754-00BC-4697-81BC-384523066091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5B598-5BF1-4A38-88D4-E38B8D1108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025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3754-00BC-4697-81BC-384523066091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5B598-5BF1-4A38-88D4-E38B8D1108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780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83754-00BC-4697-81BC-384523066091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65B598-5BF1-4A38-88D4-E38B8D1108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648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7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6.png"/><Relationship Id="rId4" Type="http://schemas.openxmlformats.org/officeDocument/2006/relationships/audio" Target="../media/audio4.wav"/><Relationship Id="rId9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audio" Target="../media/audio3.wav"/><Relationship Id="rId7" Type="http://schemas.microsoft.com/office/2007/relationships/hdphoto" Target="../media/hdphoto1.wdp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audio" Target="../media/audio4.wav"/><Relationship Id="rId9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1005"/>
            <a:ext cx="12192000" cy="6806023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23900" y="776585"/>
            <a:ext cx="8153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err="1">
                <a:solidFill>
                  <a:schemeClr val="bg1"/>
                </a:solidFill>
                <a:latin typeface="HP001 5 hàng" pitchFamily="34" charset="-93"/>
              </a:rPr>
              <a:t>Thứ</a:t>
            </a:r>
            <a:r>
              <a:rPr lang="en-US" sz="3600" b="1">
                <a:solidFill>
                  <a:schemeClr val="bg1"/>
                </a:solidFill>
                <a:latin typeface="HP001 5 hàng" pitchFamily="34" charset="-93"/>
              </a:rPr>
              <a:t>    </a:t>
            </a:r>
            <a:r>
              <a:rPr lang="en-US" sz="3600" b="1" err="1">
                <a:solidFill>
                  <a:schemeClr val="bg1"/>
                </a:solidFill>
                <a:latin typeface="HP001 5 hàng" pitchFamily="34" charset="-93"/>
              </a:rPr>
              <a:t>ngày</a:t>
            </a:r>
            <a:r>
              <a:rPr lang="en-US" sz="3600" b="1">
                <a:solidFill>
                  <a:schemeClr val="bg1"/>
                </a:solidFill>
                <a:latin typeface="HP001 5 hàng" pitchFamily="34" charset="-93"/>
              </a:rPr>
              <a:t>    </a:t>
            </a:r>
            <a:r>
              <a:rPr lang="en-US" sz="3600" b="1" err="1">
                <a:solidFill>
                  <a:schemeClr val="bg1"/>
                </a:solidFill>
                <a:latin typeface="HP001 5 hàng" pitchFamily="34" charset="-93"/>
              </a:rPr>
              <a:t>tháng</a:t>
            </a:r>
            <a:r>
              <a:rPr lang="en-US" sz="3600" b="1">
                <a:solidFill>
                  <a:schemeClr val="bg1"/>
                </a:solidFill>
                <a:latin typeface="HP001 5 hàng" pitchFamily="34" charset="-93"/>
              </a:rPr>
              <a:t>   </a:t>
            </a:r>
            <a:r>
              <a:rPr lang="en-US" sz="3600" b="1" dirty="0" err="1">
                <a:solidFill>
                  <a:schemeClr val="bg1"/>
                </a:solidFill>
                <a:latin typeface="HP001 5 hàng" pitchFamily="34" charset="-93"/>
              </a:rPr>
              <a:t>năm</a:t>
            </a:r>
            <a:r>
              <a:rPr lang="en-US" sz="3600" b="1" dirty="0">
                <a:solidFill>
                  <a:schemeClr val="bg1"/>
                </a:solidFill>
                <a:latin typeface="HP001 5 hàng" pitchFamily="34" charset="-93"/>
              </a:rPr>
              <a:t> 2020</a:t>
            </a:r>
            <a:endParaRPr lang="en-US" sz="3600" dirty="0">
              <a:solidFill>
                <a:schemeClr val="bg1"/>
              </a:solidFill>
              <a:latin typeface="HP001 5 hàng" pitchFamily="34" charset="-93"/>
            </a:endParaRPr>
          </a:p>
          <a:p>
            <a:pPr algn="ctr"/>
            <a:r>
              <a:rPr lang="en-US" sz="3600" b="1" dirty="0" err="1">
                <a:solidFill>
                  <a:schemeClr val="bg1"/>
                </a:solidFill>
                <a:latin typeface="HP001 5 hàng" pitchFamily="34" charset="-93"/>
              </a:rPr>
              <a:t>Toán</a:t>
            </a:r>
            <a:r>
              <a:rPr lang="en-US" sz="3600" b="1" dirty="0">
                <a:solidFill>
                  <a:schemeClr val="bg1"/>
                </a:solidFill>
                <a:latin typeface="HP001 5 hàng" pitchFamily="34" charset="-93"/>
              </a:rPr>
              <a:t> </a:t>
            </a:r>
            <a:endParaRPr lang="en-US" sz="3600" dirty="0">
              <a:solidFill>
                <a:schemeClr val="bg1"/>
              </a:solidFill>
              <a:latin typeface="HP001 5 hàng" pitchFamily="34" charset="-93"/>
            </a:endParaRPr>
          </a:p>
          <a:p>
            <a:pPr algn="ctr"/>
            <a:r>
              <a:rPr lang="en-US" sz="3600" b="1" dirty="0" err="1">
                <a:solidFill>
                  <a:srgbClr val="FFFF00"/>
                </a:solidFill>
                <a:latin typeface="HP001 5 hàng" pitchFamily="34" charset="-93"/>
              </a:rPr>
              <a:t>Bài</a:t>
            </a:r>
            <a:r>
              <a:rPr lang="en-US" sz="3600" b="1" dirty="0">
                <a:solidFill>
                  <a:srgbClr val="FFFF00"/>
                </a:solidFill>
                <a:latin typeface="HP001 5 hàng" pitchFamily="34" charset="-93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HP001 5 hàng" pitchFamily="34" charset="-93"/>
              </a:rPr>
              <a:t>toán</a:t>
            </a:r>
            <a:r>
              <a:rPr lang="en-US" sz="3600" b="1" dirty="0">
                <a:solidFill>
                  <a:srgbClr val="FFFF00"/>
                </a:solidFill>
                <a:latin typeface="HP001 5 hàng" pitchFamily="34" charset="-93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HP001 5 hàng" pitchFamily="34" charset="-93"/>
              </a:rPr>
              <a:t>liên</a:t>
            </a:r>
            <a:r>
              <a:rPr lang="en-US" sz="3600" b="1" dirty="0">
                <a:solidFill>
                  <a:srgbClr val="FFFF00"/>
                </a:solidFill>
                <a:latin typeface="HP001 5 hàng" pitchFamily="34" charset="-93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HP001 5 hàng" pitchFamily="34" charset="-93"/>
              </a:rPr>
              <a:t>quan</a:t>
            </a:r>
            <a:r>
              <a:rPr lang="en-US" sz="3600" b="1" dirty="0">
                <a:solidFill>
                  <a:srgbClr val="FFFF00"/>
                </a:solidFill>
                <a:latin typeface="HP001 5 hàng" pitchFamily="34" charset="-93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HP001 5 hàng" pitchFamily="34" charset="-93"/>
              </a:rPr>
              <a:t>đến</a:t>
            </a:r>
            <a:r>
              <a:rPr lang="en-US" sz="3600" b="1" dirty="0">
                <a:solidFill>
                  <a:srgbClr val="FFFF00"/>
                </a:solidFill>
                <a:latin typeface="HP001 5 hàng" pitchFamily="34" charset="-93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HP001 5 hàng" pitchFamily="34" charset="-93"/>
              </a:rPr>
              <a:t>rút</a:t>
            </a:r>
            <a:r>
              <a:rPr lang="en-US" sz="3600" b="1" dirty="0">
                <a:solidFill>
                  <a:srgbClr val="FFFF00"/>
                </a:solidFill>
                <a:latin typeface="HP001 5 hàng" pitchFamily="34" charset="-93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HP001 5 hàng" pitchFamily="34" charset="-93"/>
              </a:rPr>
              <a:t>về</a:t>
            </a:r>
            <a:r>
              <a:rPr lang="en-US" sz="3600" b="1" dirty="0">
                <a:solidFill>
                  <a:srgbClr val="FFFF00"/>
                </a:solidFill>
                <a:latin typeface="HP001 5 hàng" pitchFamily="34" charset="-93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HP001 5 hàng" pitchFamily="34" charset="-93"/>
              </a:rPr>
              <a:t>đơn</a:t>
            </a:r>
            <a:r>
              <a:rPr lang="en-US" sz="3600" b="1" dirty="0">
                <a:solidFill>
                  <a:srgbClr val="FFFF00"/>
                </a:solidFill>
                <a:latin typeface="HP001 5 hàng" pitchFamily="34" charset="-93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HP001 5 hàng" pitchFamily="34" charset="-93"/>
              </a:rPr>
              <a:t>vị</a:t>
            </a:r>
            <a:endParaRPr lang="en-US" sz="3600" dirty="0">
              <a:solidFill>
                <a:srgbClr val="FFFF00"/>
              </a:solidFill>
              <a:latin typeface="HP001 5 hàng" pitchFamily="34" charset="-93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223837" y="3588589"/>
            <a:ext cx="2840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i="1" dirty="0">
                <a:solidFill>
                  <a:schemeClr val="bg1"/>
                </a:solidFill>
                <a:latin typeface="HP001 4 hàng" pitchFamily="34" charset="-93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055284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2001" cy="686207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90114" y="264778"/>
            <a:ext cx="97651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36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en-US" sz="3600" b="1">
                <a:latin typeface="Arial" pitchFamily="34" charset="0"/>
                <a:cs typeface="Arial" pitchFamily="34" charset="0"/>
              </a:rPr>
              <a:t>Có 24 viên thuốc chứa đều trong 4 vỉ. Hỏi 3 vỉ thuốc đó có bao nhiêu viên thuốc?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150844" y="1923566"/>
            <a:ext cx="4748960" cy="2924479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Tóm tắt</a:t>
            </a:r>
          </a:p>
          <a:p>
            <a:endParaRPr lang="en-US" sz="36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n-US" sz="36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n-US" sz="36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n-US" sz="36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5228620" y="1949566"/>
            <a:ext cx="6813189" cy="3480759"/>
          </a:xfrm>
          <a:prstGeom prst="roundRect">
            <a:avLst>
              <a:gd name="adj" fmla="val 9243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 giải</a:t>
            </a:r>
          </a:p>
          <a:p>
            <a:pPr algn="ctr"/>
            <a:endParaRPr lang="en-US" sz="36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6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6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6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6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99867" y="2622755"/>
            <a:ext cx="429290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HP001 4 hàng" pitchFamily="34" charset="-93"/>
                <a:cs typeface="Arial" pitchFamily="34" charset="0"/>
              </a:rPr>
              <a:t>4 </a:t>
            </a:r>
            <a:r>
              <a:rPr lang="en-US" sz="3200" b="1" dirty="0" err="1">
                <a:latin typeface="HP001 4 hàng" pitchFamily="34" charset="-93"/>
                <a:cs typeface="Arial" pitchFamily="34" charset="0"/>
              </a:rPr>
              <a:t>vỉ</a:t>
            </a:r>
            <a:r>
              <a:rPr lang="en-US" sz="3200" b="1" dirty="0">
                <a:latin typeface="HP001 4 hàng" pitchFamily="34" charset="-93"/>
                <a:cs typeface="Arial" pitchFamily="34" charset="0"/>
              </a:rPr>
              <a:t> : 24 </a:t>
            </a:r>
            <a:r>
              <a:rPr lang="en-US" sz="3200" b="1" dirty="0" err="1">
                <a:latin typeface="HP001 4 hàng" pitchFamily="34" charset="-93"/>
                <a:cs typeface="Arial" pitchFamily="34" charset="0"/>
              </a:rPr>
              <a:t>viên</a:t>
            </a:r>
            <a:r>
              <a:rPr lang="en-US" sz="3200" b="1" dirty="0">
                <a:latin typeface="HP001 4 hàng" pitchFamily="34" charset="-93"/>
                <a:cs typeface="Arial" pitchFamily="34" charset="0"/>
              </a:rPr>
              <a:t> </a:t>
            </a:r>
            <a:r>
              <a:rPr lang="en-US" sz="3200" b="1" dirty="0" err="1">
                <a:latin typeface="HP001 4 hàng" pitchFamily="34" charset="-93"/>
                <a:cs typeface="Arial" pitchFamily="34" charset="0"/>
              </a:rPr>
              <a:t>thuốc</a:t>
            </a:r>
            <a:endParaRPr lang="en-US" sz="3200" b="1" dirty="0">
              <a:latin typeface="HP001 4 hàng" pitchFamily="34" charset="-93"/>
              <a:cs typeface="Arial" pitchFamily="34" charset="0"/>
            </a:endParaRPr>
          </a:p>
          <a:p>
            <a:endParaRPr lang="en-US" sz="3200" b="1" dirty="0">
              <a:latin typeface="HP001 4 hàng" pitchFamily="34" charset="-93"/>
              <a:cs typeface="Arial" pitchFamily="34" charset="0"/>
            </a:endParaRPr>
          </a:p>
          <a:p>
            <a:r>
              <a:rPr lang="en-US" sz="3200" b="1" dirty="0">
                <a:latin typeface="HP001 4 hàng" pitchFamily="34" charset="-93"/>
                <a:cs typeface="Arial" pitchFamily="34" charset="0"/>
              </a:rPr>
              <a:t>3 </a:t>
            </a:r>
            <a:r>
              <a:rPr lang="en-US" sz="3200" b="1" dirty="0" err="1">
                <a:latin typeface="HP001 4 hàng" pitchFamily="34" charset="-93"/>
                <a:cs typeface="Arial" pitchFamily="34" charset="0"/>
              </a:rPr>
              <a:t>vỉ</a:t>
            </a:r>
            <a:r>
              <a:rPr lang="en-US" sz="3200" b="1" dirty="0">
                <a:latin typeface="HP001 4 hàng" pitchFamily="34" charset="-93"/>
                <a:cs typeface="Arial" pitchFamily="34" charset="0"/>
              </a:rPr>
              <a:t>: .... </a:t>
            </a:r>
            <a:r>
              <a:rPr lang="en-US" sz="3200" b="1" dirty="0" err="1">
                <a:latin typeface="HP001 4 hàng" pitchFamily="34" charset="-93"/>
                <a:cs typeface="Arial" pitchFamily="34" charset="0"/>
              </a:rPr>
              <a:t>viên</a:t>
            </a:r>
            <a:r>
              <a:rPr lang="en-US" sz="3200" b="1" dirty="0">
                <a:latin typeface="HP001 4 hàng" pitchFamily="34" charset="-93"/>
                <a:cs typeface="Arial" pitchFamily="34" charset="0"/>
              </a:rPr>
              <a:t> </a:t>
            </a:r>
            <a:r>
              <a:rPr lang="en-US" sz="3200" b="1" dirty="0" err="1">
                <a:latin typeface="HP001 4 hàng" pitchFamily="34" charset="-93"/>
                <a:cs typeface="Arial" pitchFamily="34" charset="0"/>
              </a:rPr>
              <a:t>thuốc</a:t>
            </a:r>
            <a:r>
              <a:rPr lang="en-US" sz="3200" b="1" dirty="0">
                <a:latin typeface="HP001 4 hàng" pitchFamily="34" charset="-93"/>
                <a:cs typeface="Arial" pitchFamily="34" charset="0"/>
              </a:rPr>
              <a:t>?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228621" y="2645470"/>
            <a:ext cx="681318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>
                <a:latin typeface="HP001 4 hàng" pitchFamily="34" charset="-93"/>
                <a:cs typeface="Arial" pitchFamily="34" charset="0"/>
              </a:rPr>
              <a:t>Mỗi</a:t>
            </a:r>
            <a:r>
              <a:rPr lang="en-US" sz="3200" b="1" dirty="0">
                <a:latin typeface="HP001 4 hàng" pitchFamily="34" charset="-93"/>
                <a:cs typeface="Arial" pitchFamily="34" charset="0"/>
              </a:rPr>
              <a:t> </a:t>
            </a:r>
            <a:r>
              <a:rPr lang="en-US" sz="3200" b="1" dirty="0" err="1">
                <a:latin typeface="HP001 4 hàng" pitchFamily="34" charset="-93"/>
                <a:cs typeface="Arial" pitchFamily="34" charset="0"/>
              </a:rPr>
              <a:t>vỉ</a:t>
            </a:r>
            <a:r>
              <a:rPr lang="en-US" sz="3200" b="1" dirty="0">
                <a:latin typeface="HP001 4 hàng" pitchFamily="34" charset="-93"/>
                <a:cs typeface="Arial" pitchFamily="34" charset="0"/>
              </a:rPr>
              <a:t> </a:t>
            </a:r>
            <a:r>
              <a:rPr lang="en-US" sz="3200" b="1" dirty="0" err="1">
                <a:latin typeface="HP001 4 hàng" pitchFamily="34" charset="-93"/>
                <a:cs typeface="Arial" pitchFamily="34" charset="0"/>
              </a:rPr>
              <a:t>thuốc</a:t>
            </a:r>
            <a:r>
              <a:rPr lang="en-US" sz="3200" b="1" dirty="0">
                <a:latin typeface="HP001 4 hàng" pitchFamily="34" charset="-93"/>
                <a:cs typeface="Arial" pitchFamily="34" charset="0"/>
              </a:rPr>
              <a:t> </a:t>
            </a:r>
            <a:r>
              <a:rPr lang="en-US" sz="3200" b="1" dirty="0" err="1">
                <a:latin typeface="HP001 4 hàng" pitchFamily="34" charset="-93"/>
                <a:cs typeface="Arial" pitchFamily="34" charset="0"/>
              </a:rPr>
              <a:t>có</a:t>
            </a:r>
            <a:r>
              <a:rPr lang="en-US" sz="3200" b="1" dirty="0">
                <a:latin typeface="HP001 4 hàng" pitchFamily="34" charset="-93"/>
                <a:cs typeface="Arial" pitchFamily="34" charset="0"/>
              </a:rPr>
              <a:t> </a:t>
            </a:r>
            <a:r>
              <a:rPr lang="en-US" sz="3200" b="1" dirty="0" err="1">
                <a:latin typeface="HP001 4 hàng" pitchFamily="34" charset="-93"/>
                <a:cs typeface="Arial" pitchFamily="34" charset="0"/>
              </a:rPr>
              <a:t>số</a:t>
            </a:r>
            <a:r>
              <a:rPr lang="en-US" sz="3200" b="1" dirty="0">
                <a:latin typeface="HP001 4 hàng" pitchFamily="34" charset="-93"/>
                <a:cs typeface="Arial" pitchFamily="34" charset="0"/>
              </a:rPr>
              <a:t> </a:t>
            </a:r>
            <a:r>
              <a:rPr lang="en-US" sz="3200" b="1" dirty="0" err="1">
                <a:latin typeface="HP001 4 hàng" pitchFamily="34" charset="-93"/>
                <a:cs typeface="Arial" pitchFamily="34" charset="0"/>
              </a:rPr>
              <a:t>viên</a:t>
            </a:r>
            <a:r>
              <a:rPr lang="en-US" sz="3200" b="1" dirty="0">
                <a:latin typeface="HP001 4 hàng" pitchFamily="34" charset="-93"/>
                <a:cs typeface="Arial" pitchFamily="34" charset="0"/>
              </a:rPr>
              <a:t> </a:t>
            </a:r>
            <a:r>
              <a:rPr lang="en-US" sz="3200" b="1" dirty="0" err="1">
                <a:latin typeface="HP001 4 hàng" pitchFamily="34" charset="-93"/>
                <a:cs typeface="Arial" pitchFamily="34" charset="0"/>
              </a:rPr>
              <a:t>thuốc</a:t>
            </a:r>
            <a:r>
              <a:rPr lang="en-US" sz="3200" b="1" dirty="0">
                <a:latin typeface="HP001 4 hàng" pitchFamily="34" charset="-93"/>
                <a:cs typeface="Arial" pitchFamily="34" charset="0"/>
              </a:rPr>
              <a:t> </a:t>
            </a:r>
            <a:r>
              <a:rPr lang="en-US" sz="3200" b="1" dirty="0" err="1">
                <a:latin typeface="HP001 4 hàng" pitchFamily="34" charset="-93"/>
                <a:cs typeface="Arial" pitchFamily="34" charset="0"/>
              </a:rPr>
              <a:t>là</a:t>
            </a:r>
            <a:r>
              <a:rPr lang="en-US" sz="3200" b="1" dirty="0">
                <a:latin typeface="HP001 4 hàng" pitchFamily="34" charset="-93"/>
                <a:cs typeface="Arial" pitchFamily="34" charset="0"/>
              </a:rPr>
              <a:t>:</a:t>
            </a:r>
          </a:p>
          <a:p>
            <a:pPr algn="ctr"/>
            <a:r>
              <a:rPr lang="en-US" sz="3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24 : 4 = 6 (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-93"/>
                <a:cs typeface="Arial" pitchFamily="34" charset="0"/>
              </a:rPr>
              <a:t>viên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-93"/>
                <a:cs typeface="Arial" pitchFamily="34" charset="0"/>
              </a:rPr>
              <a:t>)</a:t>
            </a:r>
            <a:endParaRPr lang="en-US" sz="3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3200" b="1" dirty="0">
                <a:latin typeface="HP001 4 hàng" pitchFamily="34" charset="-93"/>
                <a:cs typeface="Arial" pitchFamily="34" charset="0"/>
              </a:rPr>
              <a:t>3 </a:t>
            </a:r>
            <a:r>
              <a:rPr lang="en-US" sz="3200" b="1" dirty="0" err="1">
                <a:latin typeface="HP001 4 hàng" pitchFamily="34" charset="-93"/>
                <a:cs typeface="Arial" pitchFamily="34" charset="0"/>
              </a:rPr>
              <a:t>vỉ</a:t>
            </a:r>
            <a:r>
              <a:rPr lang="en-US" sz="3200" b="1" dirty="0">
                <a:latin typeface="HP001 4 hàng" pitchFamily="34" charset="-93"/>
                <a:cs typeface="Arial" pitchFamily="34" charset="0"/>
              </a:rPr>
              <a:t> </a:t>
            </a:r>
            <a:r>
              <a:rPr lang="en-US" sz="3200" b="1" dirty="0" err="1">
                <a:latin typeface="HP001 4 hàng" pitchFamily="34" charset="-93"/>
                <a:cs typeface="Arial" pitchFamily="34" charset="0"/>
              </a:rPr>
              <a:t>thuốc</a:t>
            </a:r>
            <a:r>
              <a:rPr lang="en-US" sz="3200" b="1" dirty="0">
                <a:latin typeface="HP001 4 hàng" pitchFamily="34" charset="-93"/>
                <a:cs typeface="Arial" pitchFamily="34" charset="0"/>
              </a:rPr>
              <a:t> </a:t>
            </a:r>
            <a:r>
              <a:rPr lang="en-US" sz="3200" b="1" dirty="0" err="1">
                <a:latin typeface="HP001 4 hàng" pitchFamily="34" charset="-93"/>
                <a:cs typeface="Arial" pitchFamily="34" charset="0"/>
              </a:rPr>
              <a:t>có</a:t>
            </a:r>
            <a:r>
              <a:rPr lang="en-US" sz="3200" b="1" dirty="0">
                <a:latin typeface="HP001 4 hàng" pitchFamily="34" charset="-93"/>
                <a:cs typeface="Arial" pitchFamily="34" charset="0"/>
              </a:rPr>
              <a:t> </a:t>
            </a:r>
            <a:r>
              <a:rPr lang="en-US" sz="3200" b="1" dirty="0" err="1">
                <a:latin typeface="HP001 4 hàng" pitchFamily="34" charset="-93"/>
                <a:cs typeface="Arial" pitchFamily="34" charset="0"/>
              </a:rPr>
              <a:t>số</a:t>
            </a:r>
            <a:r>
              <a:rPr lang="en-US" sz="3200" b="1" dirty="0">
                <a:latin typeface="HP001 4 hàng" pitchFamily="34" charset="-93"/>
                <a:cs typeface="Arial" pitchFamily="34" charset="0"/>
              </a:rPr>
              <a:t> </a:t>
            </a:r>
            <a:r>
              <a:rPr lang="en-US" sz="3200" b="1" dirty="0" err="1">
                <a:latin typeface="HP001 4 hàng" pitchFamily="34" charset="-93"/>
                <a:cs typeface="Arial" pitchFamily="34" charset="0"/>
              </a:rPr>
              <a:t>viên</a:t>
            </a:r>
            <a:r>
              <a:rPr lang="en-US" sz="3200" b="1" dirty="0">
                <a:latin typeface="HP001 4 hàng" pitchFamily="34" charset="-93"/>
                <a:cs typeface="Arial" pitchFamily="34" charset="0"/>
              </a:rPr>
              <a:t> </a:t>
            </a:r>
            <a:r>
              <a:rPr lang="en-US" sz="3200" b="1" dirty="0" err="1">
                <a:latin typeface="HP001 4 hàng" pitchFamily="34" charset="-93"/>
                <a:cs typeface="Arial" pitchFamily="34" charset="0"/>
              </a:rPr>
              <a:t>thuốc</a:t>
            </a:r>
            <a:r>
              <a:rPr lang="en-US" sz="3200" b="1" dirty="0">
                <a:latin typeface="HP001 4 hàng" pitchFamily="34" charset="-93"/>
                <a:cs typeface="Arial" pitchFamily="34" charset="0"/>
              </a:rPr>
              <a:t> </a:t>
            </a:r>
            <a:r>
              <a:rPr lang="en-US" sz="3200" b="1" dirty="0" err="1">
                <a:latin typeface="HP001 4 hàng" pitchFamily="34" charset="-93"/>
                <a:cs typeface="Arial" pitchFamily="34" charset="0"/>
              </a:rPr>
              <a:t>là</a:t>
            </a:r>
            <a:r>
              <a:rPr lang="en-US" sz="3200" b="1" dirty="0">
                <a:latin typeface="HP001 4 hàng" pitchFamily="34" charset="-93"/>
                <a:cs typeface="Arial" pitchFamily="34" charset="0"/>
              </a:rPr>
              <a:t>:</a:t>
            </a:r>
          </a:p>
          <a:p>
            <a:pPr algn="ctr"/>
            <a:r>
              <a:rPr lang="en-US" sz="3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 x 3 = 18 (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-93"/>
                <a:cs typeface="Arial" pitchFamily="34" charset="0"/>
              </a:rPr>
              <a:t>viên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-93"/>
                <a:cs typeface="Arial" pitchFamily="34" charset="0"/>
              </a:rPr>
              <a:t>)</a:t>
            </a:r>
            <a:endParaRPr lang="en-US" sz="3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3200" b="1" dirty="0">
                <a:latin typeface="HP001 4 hàng" pitchFamily="34" charset="-93"/>
                <a:cs typeface="Arial" pitchFamily="34" charset="0"/>
              </a:rPr>
              <a:t>     </a:t>
            </a:r>
            <a:r>
              <a:rPr lang="en-US" sz="3200" b="1" dirty="0" err="1">
                <a:latin typeface="HP001 4 hàng" pitchFamily="34" charset="-93"/>
                <a:cs typeface="Arial" pitchFamily="34" charset="0"/>
              </a:rPr>
              <a:t>Đáp</a:t>
            </a:r>
            <a:r>
              <a:rPr lang="en-US" sz="3200" b="1" dirty="0">
                <a:latin typeface="HP001 4 hàng" pitchFamily="34" charset="-93"/>
                <a:cs typeface="Arial" pitchFamily="34" charset="0"/>
              </a:rPr>
              <a:t> </a:t>
            </a:r>
            <a:r>
              <a:rPr lang="en-US" sz="3200" b="1" dirty="0" err="1">
                <a:latin typeface="HP001 4 hàng" pitchFamily="34" charset="-93"/>
                <a:cs typeface="Arial" pitchFamily="34" charset="0"/>
              </a:rPr>
              <a:t>số</a:t>
            </a:r>
            <a:r>
              <a:rPr lang="en-US" sz="3200" b="1" dirty="0">
                <a:latin typeface="HP001 4 hàng" pitchFamily="34" charset="-93"/>
                <a:cs typeface="Arial" pitchFamily="34" charset="0"/>
              </a:rPr>
              <a:t>: 18 </a:t>
            </a:r>
            <a:r>
              <a:rPr lang="en-US" sz="3200" b="1" dirty="0" err="1">
                <a:latin typeface="HP001 4 hàng" pitchFamily="34" charset="-93"/>
                <a:cs typeface="Arial" pitchFamily="34" charset="0"/>
              </a:rPr>
              <a:t>viên</a:t>
            </a:r>
            <a:r>
              <a:rPr lang="en-US" sz="3200" b="1" dirty="0">
                <a:latin typeface="HP001 4 hàng" pitchFamily="34" charset="-93"/>
                <a:cs typeface="Arial" pitchFamily="34" charset="0"/>
              </a:rPr>
              <a:t> </a:t>
            </a:r>
            <a:r>
              <a:rPr lang="en-US" sz="3200" b="1" dirty="0" err="1">
                <a:latin typeface="HP001 4 hàng" pitchFamily="34" charset="-93"/>
                <a:cs typeface="Arial" pitchFamily="34" charset="0"/>
              </a:rPr>
              <a:t>thuốc</a:t>
            </a:r>
            <a:endParaRPr lang="en-US" sz="3200" b="1" dirty="0">
              <a:latin typeface="HP001 4 hàng" pitchFamily="34" charset="-93"/>
              <a:cs typeface="Arial" pitchFamily="34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1564256" y="1412774"/>
            <a:ext cx="8318739" cy="83388"/>
            <a:chOff x="1564256" y="1412774"/>
            <a:chExt cx="8318739" cy="83388"/>
          </a:xfrm>
        </p:grpSpPr>
        <p:cxnSp>
          <p:nvCxnSpPr>
            <p:cNvPr id="24" name="Straight Connector 23"/>
            <p:cNvCxnSpPr/>
            <p:nvPr/>
          </p:nvCxnSpPr>
          <p:spPr>
            <a:xfrm>
              <a:off x="1564256" y="1412774"/>
              <a:ext cx="8304363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1578632" y="1496162"/>
              <a:ext cx="8304363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1846053" y="847114"/>
            <a:ext cx="8036942" cy="17828"/>
            <a:chOff x="1846053" y="847114"/>
            <a:chExt cx="8036942" cy="17828"/>
          </a:xfrm>
        </p:grpSpPr>
        <p:cxnSp>
          <p:nvCxnSpPr>
            <p:cNvPr id="23" name="Straight Connector 22"/>
            <p:cNvCxnSpPr/>
            <p:nvPr/>
          </p:nvCxnSpPr>
          <p:spPr>
            <a:xfrm>
              <a:off x="1846053" y="864942"/>
              <a:ext cx="3519577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8882333" y="847114"/>
              <a:ext cx="1000662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3511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8" grpId="0" animBg="1"/>
      <p:bldP spid="19" grpId="0" animBg="1"/>
      <p:bldP spid="20" grpId="0"/>
      <p:bldP spid="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2001" cy="6862077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90114" y="264778"/>
            <a:ext cx="97651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6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en-US" sz="3600" b="1">
                <a:latin typeface="Arial" pitchFamily="34" charset="0"/>
                <a:cs typeface="Arial" pitchFamily="34" charset="0"/>
              </a:rPr>
              <a:t>Có 28kg gạo đựng đều trong 7 bao. </a:t>
            </a:r>
          </a:p>
          <a:p>
            <a:r>
              <a:rPr lang="en-US" sz="3600" b="1">
                <a:latin typeface="Arial" pitchFamily="34" charset="0"/>
                <a:cs typeface="Arial" pitchFamily="34" charset="0"/>
              </a:rPr>
              <a:t>Hỏi 5 bao đó có bao nhiêu ki-lô-gam gạo?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50844" y="1923566"/>
            <a:ext cx="4748960" cy="2924479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Tóm tắt</a:t>
            </a:r>
          </a:p>
          <a:p>
            <a:endParaRPr lang="en-US" sz="36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n-US" sz="36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n-US" sz="36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n-US" sz="36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5228620" y="1949566"/>
            <a:ext cx="6813189" cy="3480759"/>
          </a:xfrm>
          <a:prstGeom prst="roundRect">
            <a:avLst>
              <a:gd name="adj" fmla="val 9243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 giải</a:t>
            </a:r>
          </a:p>
          <a:p>
            <a:pPr algn="ctr"/>
            <a:endParaRPr lang="en-US" sz="36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6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6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6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6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99867" y="2622755"/>
            <a:ext cx="429290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>
                <a:latin typeface="HP001 4 hàng" pitchFamily="34" charset="-93"/>
                <a:cs typeface="Arial" pitchFamily="34" charset="0"/>
              </a:rPr>
              <a:t>7 bao: 28 kg gạo</a:t>
            </a:r>
          </a:p>
          <a:p>
            <a:endParaRPr lang="en-US" sz="3600" b="1">
              <a:latin typeface="HP001 4 hàng" pitchFamily="34" charset="-93"/>
              <a:cs typeface="Arial" pitchFamily="34" charset="0"/>
            </a:endParaRPr>
          </a:p>
          <a:p>
            <a:r>
              <a:rPr lang="en-US" sz="3600" b="1">
                <a:latin typeface="HP001 4 hàng" pitchFamily="34" charset="-93"/>
                <a:cs typeface="Arial" pitchFamily="34" charset="0"/>
              </a:rPr>
              <a:t>5 bao: .... kg gạo?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228621" y="2645470"/>
            <a:ext cx="681318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>
                <a:latin typeface="HP001 4 hàng" pitchFamily="34" charset="-93"/>
                <a:cs typeface="Arial" pitchFamily="34" charset="0"/>
              </a:rPr>
              <a:t>Mỗi</a:t>
            </a:r>
            <a:r>
              <a:rPr lang="en-US" sz="3200" b="1" dirty="0">
                <a:latin typeface="HP001 4 hàng" pitchFamily="34" charset="-93"/>
                <a:cs typeface="Arial" pitchFamily="34" charset="0"/>
              </a:rPr>
              <a:t> </a:t>
            </a:r>
            <a:r>
              <a:rPr lang="en-US" sz="3200" b="1" dirty="0" err="1">
                <a:latin typeface="HP001 4 hàng" pitchFamily="34" charset="-93"/>
                <a:cs typeface="Arial" pitchFamily="34" charset="0"/>
              </a:rPr>
              <a:t>bao</a:t>
            </a:r>
            <a:r>
              <a:rPr lang="en-US" sz="3200" b="1" dirty="0">
                <a:latin typeface="HP001 4 hàng" pitchFamily="34" charset="-93"/>
                <a:cs typeface="Arial" pitchFamily="34" charset="0"/>
              </a:rPr>
              <a:t> </a:t>
            </a:r>
            <a:r>
              <a:rPr lang="en-US" sz="3200" b="1" dirty="0" err="1">
                <a:latin typeface="HP001 4 hàng" pitchFamily="34" charset="-93"/>
                <a:cs typeface="Arial" pitchFamily="34" charset="0"/>
              </a:rPr>
              <a:t>có</a:t>
            </a:r>
            <a:r>
              <a:rPr lang="en-US" sz="3200" b="1" dirty="0">
                <a:latin typeface="HP001 4 hàng" pitchFamily="34" charset="-93"/>
                <a:cs typeface="Arial" pitchFamily="34" charset="0"/>
              </a:rPr>
              <a:t> </a:t>
            </a:r>
            <a:r>
              <a:rPr lang="en-US" sz="3200" b="1" dirty="0" err="1">
                <a:latin typeface="HP001 4 hàng" pitchFamily="34" charset="-93"/>
                <a:cs typeface="Arial" pitchFamily="34" charset="0"/>
              </a:rPr>
              <a:t>số</a:t>
            </a:r>
            <a:r>
              <a:rPr lang="en-US" sz="3200" b="1" dirty="0">
                <a:latin typeface="HP001 4 hàng" pitchFamily="34" charset="-93"/>
                <a:cs typeface="Arial" pitchFamily="34" charset="0"/>
              </a:rPr>
              <a:t> </a:t>
            </a:r>
            <a:r>
              <a:rPr lang="en-US" sz="3200" b="1" dirty="0" err="1">
                <a:latin typeface="HP001 4 hàng" pitchFamily="34" charset="-93"/>
                <a:cs typeface="Arial" pitchFamily="34" charset="0"/>
              </a:rPr>
              <a:t>ki-lô-gam</a:t>
            </a:r>
            <a:r>
              <a:rPr lang="en-US" sz="3200" b="1" dirty="0">
                <a:latin typeface="HP001 4 hàng" pitchFamily="34" charset="-93"/>
                <a:cs typeface="Arial" pitchFamily="34" charset="0"/>
              </a:rPr>
              <a:t> </a:t>
            </a:r>
            <a:r>
              <a:rPr lang="en-US" sz="3200" b="1" dirty="0" err="1">
                <a:latin typeface="HP001 4 hàng" pitchFamily="34" charset="-93"/>
                <a:cs typeface="Arial" pitchFamily="34" charset="0"/>
              </a:rPr>
              <a:t>gạo</a:t>
            </a:r>
            <a:r>
              <a:rPr lang="en-US" sz="3200" b="1" dirty="0">
                <a:latin typeface="HP001 4 hàng" pitchFamily="34" charset="-93"/>
                <a:cs typeface="Arial" pitchFamily="34" charset="0"/>
              </a:rPr>
              <a:t> </a:t>
            </a:r>
            <a:r>
              <a:rPr lang="en-US" sz="3200" b="1" dirty="0" err="1">
                <a:latin typeface="HP001 4 hàng" pitchFamily="34" charset="-93"/>
                <a:cs typeface="Arial" pitchFamily="34" charset="0"/>
              </a:rPr>
              <a:t>là</a:t>
            </a:r>
            <a:r>
              <a:rPr lang="en-US" sz="3200" b="1" dirty="0">
                <a:latin typeface="HP001 4 hàng" pitchFamily="34" charset="-93"/>
                <a:cs typeface="Arial" pitchFamily="34" charset="0"/>
              </a:rPr>
              <a:t>:</a:t>
            </a:r>
          </a:p>
          <a:p>
            <a:pPr algn="ctr"/>
            <a:r>
              <a:rPr lang="en-US" sz="3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28 : 7 = 4 (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-93"/>
                <a:cs typeface="Arial" pitchFamily="34" charset="0"/>
              </a:rPr>
              <a:t>kg)</a:t>
            </a:r>
            <a:endParaRPr lang="en-US" sz="3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3200" b="1" dirty="0">
                <a:latin typeface="HP001 4 hàng" pitchFamily="34" charset="-93"/>
                <a:cs typeface="Arial" pitchFamily="34" charset="0"/>
              </a:rPr>
              <a:t>5 </a:t>
            </a:r>
            <a:r>
              <a:rPr lang="en-US" sz="3200" b="1" dirty="0" err="1">
                <a:latin typeface="HP001 4 hàng" pitchFamily="34" charset="-93"/>
                <a:cs typeface="Arial" pitchFamily="34" charset="0"/>
              </a:rPr>
              <a:t>bao</a:t>
            </a:r>
            <a:r>
              <a:rPr lang="en-US" sz="3200" b="1" dirty="0">
                <a:latin typeface="HP001 4 hàng" pitchFamily="34" charset="-93"/>
                <a:cs typeface="Arial" pitchFamily="34" charset="0"/>
              </a:rPr>
              <a:t> </a:t>
            </a:r>
            <a:r>
              <a:rPr lang="en-US" sz="3200" b="1" dirty="0" err="1">
                <a:latin typeface="HP001 4 hàng" pitchFamily="34" charset="-93"/>
                <a:cs typeface="Arial" pitchFamily="34" charset="0"/>
              </a:rPr>
              <a:t>có</a:t>
            </a:r>
            <a:r>
              <a:rPr lang="en-US" sz="3200" b="1" dirty="0">
                <a:latin typeface="HP001 4 hàng" pitchFamily="34" charset="-93"/>
                <a:cs typeface="Arial" pitchFamily="34" charset="0"/>
              </a:rPr>
              <a:t> </a:t>
            </a:r>
            <a:r>
              <a:rPr lang="en-US" sz="3200" b="1" dirty="0" err="1">
                <a:latin typeface="HP001 4 hàng" pitchFamily="34" charset="-93"/>
                <a:cs typeface="Arial" pitchFamily="34" charset="0"/>
              </a:rPr>
              <a:t>số</a:t>
            </a:r>
            <a:r>
              <a:rPr lang="en-US" sz="3200" b="1" dirty="0">
                <a:latin typeface="HP001 4 hàng" pitchFamily="34" charset="-93"/>
                <a:cs typeface="Arial" pitchFamily="34" charset="0"/>
              </a:rPr>
              <a:t> kg </a:t>
            </a:r>
            <a:r>
              <a:rPr lang="en-US" sz="3200" b="1" dirty="0" err="1">
                <a:latin typeface="HP001 4 hàng" pitchFamily="34" charset="-93"/>
                <a:cs typeface="Arial" pitchFamily="34" charset="0"/>
              </a:rPr>
              <a:t>gạo</a:t>
            </a:r>
            <a:r>
              <a:rPr lang="en-US" sz="3200" b="1" dirty="0">
                <a:latin typeface="HP001 4 hàng" pitchFamily="34" charset="-93"/>
                <a:cs typeface="Arial" pitchFamily="34" charset="0"/>
              </a:rPr>
              <a:t> </a:t>
            </a:r>
            <a:r>
              <a:rPr lang="en-US" sz="3200" b="1" dirty="0" err="1">
                <a:latin typeface="HP001 4 hàng" pitchFamily="34" charset="-93"/>
                <a:cs typeface="Arial" pitchFamily="34" charset="0"/>
              </a:rPr>
              <a:t>là</a:t>
            </a:r>
            <a:r>
              <a:rPr lang="en-US" sz="3200" b="1" dirty="0">
                <a:latin typeface="HP001 4 hàng" pitchFamily="34" charset="-93"/>
                <a:cs typeface="Arial" pitchFamily="34" charset="0"/>
              </a:rPr>
              <a:t>:</a:t>
            </a:r>
          </a:p>
          <a:p>
            <a:pPr algn="ctr"/>
            <a:r>
              <a:rPr lang="en-US" sz="3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 x 4 = 20 (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-93"/>
                <a:cs typeface="Arial" pitchFamily="34" charset="0"/>
              </a:rPr>
              <a:t>kg)</a:t>
            </a:r>
            <a:endParaRPr lang="en-US" sz="3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3200" b="1" dirty="0">
                <a:latin typeface="HP001 4 hàng" pitchFamily="34" charset="-93"/>
                <a:cs typeface="Arial" pitchFamily="34" charset="0"/>
              </a:rPr>
              <a:t>     </a:t>
            </a:r>
            <a:r>
              <a:rPr lang="en-US" sz="3200" b="1" dirty="0" err="1">
                <a:latin typeface="HP001 4 hàng" pitchFamily="34" charset="-93"/>
                <a:cs typeface="Arial" pitchFamily="34" charset="0"/>
              </a:rPr>
              <a:t>Đáp</a:t>
            </a:r>
            <a:r>
              <a:rPr lang="en-US" sz="3200" b="1" dirty="0">
                <a:latin typeface="HP001 4 hàng" pitchFamily="34" charset="-93"/>
                <a:cs typeface="Arial" pitchFamily="34" charset="0"/>
              </a:rPr>
              <a:t> </a:t>
            </a:r>
            <a:r>
              <a:rPr lang="en-US" sz="3200" b="1" dirty="0" err="1">
                <a:latin typeface="HP001 4 hàng" pitchFamily="34" charset="-93"/>
                <a:cs typeface="Arial" pitchFamily="34" charset="0"/>
              </a:rPr>
              <a:t>số</a:t>
            </a:r>
            <a:r>
              <a:rPr lang="en-US" sz="3200" b="1" dirty="0">
                <a:latin typeface="HP001 4 hàng" pitchFamily="34" charset="-93"/>
                <a:cs typeface="Arial" pitchFamily="34" charset="0"/>
              </a:rPr>
              <a:t>: 20 kg </a:t>
            </a:r>
            <a:r>
              <a:rPr lang="en-US" sz="3200" b="1" dirty="0" err="1">
                <a:latin typeface="HP001 4 hàng" pitchFamily="34" charset="-93"/>
                <a:cs typeface="Arial" pitchFamily="34" charset="0"/>
              </a:rPr>
              <a:t>gạo</a:t>
            </a:r>
            <a:endParaRPr lang="en-US" sz="3200" b="1" dirty="0">
              <a:latin typeface="HP001 4 hàng" pitchFamily="34" charset="-93"/>
              <a:cs typeface="Arial" pitchFamily="34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1564256" y="1412774"/>
            <a:ext cx="8318739" cy="83388"/>
            <a:chOff x="1564256" y="1412774"/>
            <a:chExt cx="8318739" cy="83388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564256" y="1412774"/>
              <a:ext cx="8304363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1578632" y="1496162"/>
              <a:ext cx="8304363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>
            <a:off x="1210149" y="829286"/>
            <a:ext cx="8036942" cy="17828"/>
            <a:chOff x="1846053" y="847114"/>
            <a:chExt cx="8036942" cy="17828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1846053" y="864942"/>
              <a:ext cx="3519577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8882333" y="847114"/>
              <a:ext cx="1000662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5685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2" grpId="0" animBg="1"/>
      <p:bldP spid="13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606499" y="3071003"/>
            <a:ext cx="419108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b="1">
                <a:solidFill>
                  <a:srgbClr val="FF0000"/>
                </a:solidFill>
              </a:rPr>
              <a:t>CỦNG CỐ</a:t>
            </a:r>
          </a:p>
        </p:txBody>
      </p:sp>
    </p:spTree>
    <p:extLst>
      <p:ext uri="{BB962C8B-B14F-4D97-AF65-F5344CB8AC3E}">
        <p14:creationId xmlns:p14="http://schemas.microsoft.com/office/powerpoint/2010/main" val="29613106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981924" y="531813"/>
            <a:ext cx="7985125" cy="1325562"/>
          </a:xfrm>
        </p:spPr>
        <p:txBody>
          <a:bodyPr>
            <a:noAutofit/>
          </a:bodyPr>
          <a:lstStyle/>
          <a:p>
            <a:pPr algn="ctr"/>
            <a:r>
              <a:rPr lang="en-US" sz="4000" b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BÀI TOÁN LIÊN QUAN ĐẾN </a:t>
            </a:r>
            <a:br>
              <a:rPr lang="en-US" sz="4000" b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4000" b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RÚT VỀ ĐƠN VỊ</a:t>
            </a:r>
            <a:endParaRPr lang="en-US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253" y="2670187"/>
            <a:ext cx="1442469" cy="154233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225615" y="2794958"/>
            <a:ext cx="9333781" cy="1292790"/>
          </a:xfrm>
          <a:prstGeom prst="rect">
            <a:avLst/>
          </a:prstGeom>
          <a:solidFill>
            <a:srgbClr val="FF0066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32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chia)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58" y="4439547"/>
            <a:ext cx="1442469" cy="1322897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225614" y="4439547"/>
            <a:ext cx="9333781" cy="1322897"/>
          </a:xfrm>
          <a:prstGeom prst="rect">
            <a:avLst/>
          </a:prstGeom>
          <a:solidFill>
            <a:srgbClr val="FF0066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Tìm giá trị của </a:t>
            </a:r>
            <a:r>
              <a:rPr lang="en-US" sz="36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phần bằng nhau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 Thực hiện phép tính nhân)</a:t>
            </a:r>
          </a:p>
        </p:txBody>
      </p:sp>
    </p:spTree>
    <p:extLst>
      <p:ext uri="{BB962C8B-B14F-4D97-AF65-F5344CB8AC3E}">
        <p14:creationId xmlns:p14="http://schemas.microsoft.com/office/powerpoint/2010/main" val="3202135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chimes.wav"/>
          </p:stSnd>
        </p:sndAc>
      </p:transition>
    </mc:Choice>
    <mc:Fallback xmlns="">
      <p:transition spd="slow">
        <p:sndAc>
          <p:stSnd>
            <p:snd r:embed="rId9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alphaModFix amt="97000"/>
            <a:lum/>
          </a:blip>
          <a:srcRect/>
          <a:stretch>
            <a:fillRect l="-4000" t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4"/>
          <p:cNvSpPr txBox="1">
            <a:spLocks noChangeArrowheads="1"/>
          </p:cNvSpPr>
          <p:nvPr/>
        </p:nvSpPr>
        <p:spPr bwMode="auto">
          <a:xfrm>
            <a:off x="552450" y="222275"/>
            <a:ext cx="1114425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50000"/>
              </a:spcBef>
              <a:buFontTx/>
              <a:buNone/>
            </a:pPr>
            <a:r>
              <a:rPr lang="en-US" altLang="en-US" sz="40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40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u="sng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altLang="en-US" sz="4000" b="1" u="sng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altLang="en-US" sz="4000" b="1" dirty="0" err="1">
                <a:solidFill>
                  <a:srgbClr val="002060"/>
                </a:solidFill>
                <a:latin typeface="HP001 5 hàng" pitchFamily="34" charset="-93"/>
              </a:rPr>
              <a:t>Có</a:t>
            </a:r>
            <a:r>
              <a:rPr lang="en-US" altLang="en-US" sz="4000" b="1" dirty="0">
                <a:solidFill>
                  <a:srgbClr val="002060"/>
                </a:solidFill>
                <a:latin typeface="HP001 5 hàng" pitchFamily="34" charset="-93"/>
              </a:rPr>
              <a:t> 35 l </a:t>
            </a:r>
            <a:r>
              <a:rPr lang="en-US" altLang="en-US" sz="4000" b="1" dirty="0" err="1">
                <a:solidFill>
                  <a:srgbClr val="002060"/>
                </a:solidFill>
                <a:latin typeface="HP001 5 hàng" pitchFamily="34" charset="-93"/>
              </a:rPr>
              <a:t>mật</a:t>
            </a:r>
            <a:r>
              <a:rPr lang="en-US" altLang="en-US" sz="4000" b="1" dirty="0">
                <a:solidFill>
                  <a:srgbClr val="002060"/>
                </a:solidFill>
                <a:latin typeface="HP001 5 hàng" pitchFamily="34" charset="-93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HP001 5 hàng" pitchFamily="34" charset="-93"/>
              </a:rPr>
              <a:t>ong</a:t>
            </a:r>
            <a:r>
              <a:rPr lang="en-US" altLang="en-US" sz="4000" b="1" dirty="0">
                <a:solidFill>
                  <a:srgbClr val="002060"/>
                </a:solidFill>
                <a:latin typeface="HP001 5 hàng" pitchFamily="34" charset="-93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HP001 5 hàng" pitchFamily="34" charset="-93"/>
              </a:rPr>
              <a:t>chia</a:t>
            </a:r>
            <a:r>
              <a:rPr lang="en-US" altLang="en-US" sz="4000" b="1" dirty="0">
                <a:solidFill>
                  <a:srgbClr val="002060"/>
                </a:solidFill>
                <a:latin typeface="HP001 5 hàng" pitchFamily="34" charset="-93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HP001 5 hàng" pitchFamily="34" charset="-93"/>
              </a:rPr>
              <a:t>đều</a:t>
            </a:r>
            <a:r>
              <a:rPr lang="en-US" altLang="en-US" sz="4000" b="1" dirty="0">
                <a:solidFill>
                  <a:srgbClr val="002060"/>
                </a:solidFill>
                <a:latin typeface="HP001 5 hàng" pitchFamily="34" charset="-93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HP001 5 hàng" pitchFamily="34" charset="-93"/>
              </a:rPr>
              <a:t>vào</a:t>
            </a:r>
            <a:r>
              <a:rPr lang="en-US" altLang="en-US" sz="4000" b="1" dirty="0">
                <a:solidFill>
                  <a:srgbClr val="002060"/>
                </a:solidFill>
                <a:latin typeface="HP001 5 hàng" pitchFamily="34" charset="-93"/>
              </a:rPr>
              <a:t> 7 can. </a:t>
            </a:r>
            <a:r>
              <a:rPr lang="en-US" altLang="en-US" sz="4000" b="1" dirty="0" err="1">
                <a:solidFill>
                  <a:srgbClr val="002060"/>
                </a:solidFill>
                <a:latin typeface="HP001 5 hàng" pitchFamily="34" charset="-93"/>
              </a:rPr>
              <a:t>Hỏi</a:t>
            </a:r>
            <a:r>
              <a:rPr lang="en-US" altLang="en-US" sz="4000" b="1" dirty="0">
                <a:solidFill>
                  <a:srgbClr val="002060"/>
                </a:solidFill>
                <a:latin typeface="HP001 5 hàng" pitchFamily="34" charset="-93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HP001 5 hàng" pitchFamily="34" charset="-93"/>
              </a:rPr>
              <a:t>mỗi</a:t>
            </a:r>
            <a:r>
              <a:rPr lang="en-US" altLang="en-US" sz="4000" b="1" dirty="0">
                <a:solidFill>
                  <a:srgbClr val="002060"/>
                </a:solidFill>
                <a:latin typeface="HP001 5 hàng" pitchFamily="34" charset="-93"/>
              </a:rPr>
              <a:t> can </a:t>
            </a:r>
            <a:r>
              <a:rPr lang="en-US" altLang="en-US" sz="4000" b="1" dirty="0" err="1">
                <a:solidFill>
                  <a:srgbClr val="002060"/>
                </a:solidFill>
                <a:latin typeface="HP001 5 hàng" pitchFamily="34" charset="-93"/>
              </a:rPr>
              <a:t>có</a:t>
            </a:r>
            <a:r>
              <a:rPr lang="en-US" altLang="en-US" sz="4000" b="1" dirty="0">
                <a:solidFill>
                  <a:srgbClr val="002060"/>
                </a:solidFill>
                <a:latin typeface="HP001 5 hàng" pitchFamily="34" charset="-93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HP001 5 hàng" pitchFamily="34" charset="-93"/>
              </a:rPr>
              <a:t>mấy</a:t>
            </a:r>
            <a:r>
              <a:rPr lang="en-US" altLang="en-US" sz="4000" b="1" dirty="0">
                <a:solidFill>
                  <a:srgbClr val="002060"/>
                </a:solidFill>
                <a:latin typeface="HP001 5 hàng" pitchFamily="34" charset="-93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HP001 5 hàng" pitchFamily="34" charset="-93"/>
              </a:rPr>
              <a:t>lít</a:t>
            </a:r>
            <a:r>
              <a:rPr lang="en-US" altLang="en-US" sz="4000" b="1" dirty="0">
                <a:solidFill>
                  <a:srgbClr val="002060"/>
                </a:solidFill>
                <a:latin typeface="HP001 5 hàng" pitchFamily="34" charset="-93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HP001 5 hàng" pitchFamily="34" charset="-93"/>
              </a:rPr>
              <a:t>mật</a:t>
            </a:r>
            <a:r>
              <a:rPr lang="en-US" altLang="en-US" sz="4000" b="1" dirty="0">
                <a:solidFill>
                  <a:srgbClr val="002060"/>
                </a:solidFill>
                <a:latin typeface="HP001 5 hàng" pitchFamily="34" charset="-93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HP001 5 hàng" pitchFamily="34" charset="-93"/>
              </a:rPr>
              <a:t>ong</a:t>
            </a:r>
            <a:r>
              <a:rPr lang="en-US" altLang="en-US" sz="4000" b="1" dirty="0">
                <a:solidFill>
                  <a:srgbClr val="002060"/>
                </a:solidFill>
                <a:latin typeface="HP001 5 hàng" pitchFamily="34" charset="-93"/>
              </a:rPr>
              <a:t>?</a:t>
            </a:r>
          </a:p>
        </p:txBody>
      </p:sp>
      <p:sp>
        <p:nvSpPr>
          <p:cNvPr id="7" name="Rectangle 6"/>
          <p:cNvSpPr/>
          <p:nvPr/>
        </p:nvSpPr>
        <p:spPr>
          <a:xfrm>
            <a:off x="3908533" y="440695"/>
            <a:ext cx="142218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4000" b="1">
                <a:solidFill>
                  <a:srgbClr val="FF0000"/>
                </a:solidFill>
                <a:latin typeface="HP001 5 hàng" pitchFamily="34" charset="-93"/>
              </a:rPr>
              <a:t>35 l </a:t>
            </a:r>
            <a:endParaRPr lang="en-US" sz="4000">
              <a:solidFill>
                <a:srgbClr val="FF0000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057650" y="1028700"/>
            <a:ext cx="100965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762000" y="1981200"/>
            <a:ext cx="100965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40" t="11587" r="24331" b="12381"/>
          <a:stretch/>
        </p:blipFill>
        <p:spPr>
          <a:xfrm>
            <a:off x="225540" y="3508316"/>
            <a:ext cx="708429" cy="1026366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40" t="11587" r="24331" b="12381"/>
          <a:stretch/>
        </p:blipFill>
        <p:spPr>
          <a:xfrm>
            <a:off x="952431" y="3508316"/>
            <a:ext cx="708429" cy="1026366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40" t="11587" r="24331" b="12381"/>
          <a:stretch/>
        </p:blipFill>
        <p:spPr>
          <a:xfrm>
            <a:off x="2369289" y="3508316"/>
            <a:ext cx="708429" cy="1026366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40" t="11587" r="24331" b="12381"/>
          <a:stretch/>
        </p:blipFill>
        <p:spPr>
          <a:xfrm>
            <a:off x="4469558" y="3508316"/>
            <a:ext cx="708429" cy="1026366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40" t="11587" r="24331" b="12381"/>
          <a:stretch/>
        </p:blipFill>
        <p:spPr>
          <a:xfrm>
            <a:off x="3761129" y="3508316"/>
            <a:ext cx="708429" cy="1026366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40" t="11587" r="24331" b="12381"/>
          <a:stretch/>
        </p:blipFill>
        <p:spPr>
          <a:xfrm>
            <a:off x="1660860" y="3508316"/>
            <a:ext cx="708429" cy="1026366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40" t="11587" r="24331" b="12381"/>
          <a:stretch/>
        </p:blipFill>
        <p:spPr>
          <a:xfrm>
            <a:off x="3077718" y="3508316"/>
            <a:ext cx="708429" cy="1026366"/>
          </a:xfrm>
          <a:prstGeom prst="rect">
            <a:avLst/>
          </a:prstGeom>
        </p:spPr>
      </p:pic>
      <p:sp>
        <p:nvSpPr>
          <p:cNvPr id="26" name="Left Brace 25"/>
          <p:cNvSpPr/>
          <p:nvPr/>
        </p:nvSpPr>
        <p:spPr>
          <a:xfrm rot="16200000">
            <a:off x="4674943" y="4380382"/>
            <a:ext cx="268906" cy="708426"/>
          </a:xfrm>
          <a:prstGeom prst="leftBrace">
            <a:avLst/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2369289" y="1968759"/>
            <a:ext cx="8718590" cy="108858"/>
            <a:chOff x="2369289" y="1968759"/>
            <a:chExt cx="8718590" cy="108858"/>
          </a:xfrm>
        </p:grpSpPr>
        <p:cxnSp>
          <p:nvCxnSpPr>
            <p:cNvPr id="27" name="Straight Connector 26"/>
            <p:cNvCxnSpPr/>
            <p:nvPr/>
          </p:nvCxnSpPr>
          <p:spPr>
            <a:xfrm>
              <a:off x="2369289" y="1968759"/>
              <a:ext cx="8715478" cy="12441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2372401" y="2065176"/>
              <a:ext cx="8715478" cy="12441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Rounded Rectangle 32"/>
          <p:cNvSpPr/>
          <p:nvPr/>
        </p:nvSpPr>
        <p:spPr>
          <a:xfrm>
            <a:off x="5890125" y="2815330"/>
            <a:ext cx="5818457" cy="2289549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</a:t>
            </a:r>
            <a:r>
              <a:rPr lang="en-US" sz="32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Tóm</a:t>
            </a:r>
            <a:r>
              <a:rPr lang="en-US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tắt</a:t>
            </a:r>
            <a:endParaRPr lang="en-US" sz="3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n-US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3200" b="1" dirty="0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7 can: 35l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mật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ong</a:t>
            </a:r>
            <a:endParaRPr lang="en-US" sz="3200" b="1" dirty="0">
              <a:solidFill>
                <a:schemeClr val="tx1"/>
              </a:solidFill>
              <a:latin typeface="HP001 4 hàng" pitchFamily="34" charset="-93"/>
              <a:cs typeface="Arial" pitchFamily="34" charset="0"/>
            </a:endParaRPr>
          </a:p>
          <a:p>
            <a:r>
              <a:rPr lang="en-US" sz="3200" b="1" dirty="0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1 can: ....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lít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mật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ong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?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455181" y="4942226"/>
            <a:ext cx="708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latin typeface="HP001 4 hàng" pitchFamily="34" charset="-93"/>
              </a:rPr>
              <a:t>? l</a:t>
            </a:r>
          </a:p>
        </p:txBody>
      </p:sp>
      <p:sp>
        <p:nvSpPr>
          <p:cNvPr id="36" name="Left Brace 35"/>
          <p:cNvSpPr/>
          <p:nvPr/>
        </p:nvSpPr>
        <p:spPr>
          <a:xfrm rot="5400000">
            <a:off x="2562102" y="1081101"/>
            <a:ext cx="537811" cy="4625538"/>
          </a:xfrm>
          <a:prstGeom prst="leftBrace">
            <a:avLst/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361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6" presetClass="entr" presetSubtype="21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9984E-6 -1.37309E-6 L -0.15476 0.2778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738" y="138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7" grpId="1"/>
      <p:bldP spid="26" grpId="0" animBg="1"/>
      <p:bldP spid="33" grpId="0" animBg="1"/>
      <p:bldP spid="34" grpId="0"/>
      <p:bldP spid="3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7000"/>
            <a:lum/>
          </a:blip>
          <a:srcRect/>
          <a:stretch>
            <a:fillRect l="-4000" t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54"/>
          <p:cNvSpPr txBox="1">
            <a:spLocks noChangeArrowheads="1"/>
          </p:cNvSpPr>
          <p:nvPr/>
        </p:nvSpPr>
        <p:spPr bwMode="auto">
          <a:xfrm>
            <a:off x="552450" y="222275"/>
            <a:ext cx="1114425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50000"/>
              </a:spcBef>
              <a:buFontTx/>
              <a:buNone/>
            </a:pPr>
            <a:r>
              <a:rPr lang="en-US" altLang="en-US" sz="40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40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u="sng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altLang="en-US" sz="4000" b="1" u="sng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altLang="en-US" sz="4000" b="1" dirty="0" err="1">
                <a:solidFill>
                  <a:srgbClr val="002060"/>
                </a:solidFill>
                <a:latin typeface="HP001 5 hàng" pitchFamily="34" charset="-93"/>
              </a:rPr>
              <a:t>Có</a:t>
            </a:r>
            <a:r>
              <a:rPr lang="en-US" altLang="en-US" sz="4000" b="1" dirty="0">
                <a:solidFill>
                  <a:srgbClr val="002060"/>
                </a:solidFill>
                <a:latin typeface="HP001 5 hàng" pitchFamily="34" charset="-93"/>
              </a:rPr>
              <a:t> 35 l </a:t>
            </a:r>
            <a:r>
              <a:rPr lang="en-US" altLang="en-US" sz="4000" b="1" dirty="0" err="1">
                <a:solidFill>
                  <a:srgbClr val="002060"/>
                </a:solidFill>
                <a:latin typeface="HP001 5 hàng" pitchFamily="34" charset="-93"/>
              </a:rPr>
              <a:t>mật</a:t>
            </a:r>
            <a:r>
              <a:rPr lang="en-US" altLang="en-US" sz="4000" b="1" dirty="0">
                <a:solidFill>
                  <a:srgbClr val="002060"/>
                </a:solidFill>
                <a:latin typeface="HP001 5 hàng" pitchFamily="34" charset="-93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HP001 5 hàng" pitchFamily="34" charset="-93"/>
              </a:rPr>
              <a:t>ong</a:t>
            </a:r>
            <a:r>
              <a:rPr lang="en-US" altLang="en-US" sz="4000" b="1" dirty="0">
                <a:solidFill>
                  <a:srgbClr val="002060"/>
                </a:solidFill>
                <a:latin typeface="HP001 5 hàng" pitchFamily="34" charset="-93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HP001 5 hàng" pitchFamily="34" charset="-93"/>
              </a:rPr>
              <a:t>chia</a:t>
            </a:r>
            <a:r>
              <a:rPr lang="en-US" altLang="en-US" sz="4000" b="1" dirty="0">
                <a:solidFill>
                  <a:srgbClr val="002060"/>
                </a:solidFill>
                <a:latin typeface="HP001 5 hàng" pitchFamily="34" charset="-93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HP001 5 hàng" pitchFamily="34" charset="-93"/>
              </a:rPr>
              <a:t>đều</a:t>
            </a:r>
            <a:r>
              <a:rPr lang="en-US" altLang="en-US" sz="4000" b="1" dirty="0">
                <a:solidFill>
                  <a:srgbClr val="002060"/>
                </a:solidFill>
                <a:latin typeface="HP001 5 hàng" pitchFamily="34" charset="-93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HP001 5 hàng" pitchFamily="34" charset="-93"/>
              </a:rPr>
              <a:t>vào</a:t>
            </a:r>
            <a:r>
              <a:rPr lang="en-US" altLang="en-US" sz="4000" b="1" dirty="0">
                <a:solidFill>
                  <a:srgbClr val="002060"/>
                </a:solidFill>
                <a:latin typeface="HP001 5 hàng" pitchFamily="34" charset="-93"/>
              </a:rPr>
              <a:t> 7 can. </a:t>
            </a:r>
            <a:r>
              <a:rPr lang="en-US" altLang="en-US" sz="4000" b="1" dirty="0" err="1">
                <a:solidFill>
                  <a:srgbClr val="002060"/>
                </a:solidFill>
                <a:latin typeface="HP001 5 hàng" pitchFamily="34" charset="-93"/>
              </a:rPr>
              <a:t>Hỏi</a:t>
            </a:r>
            <a:r>
              <a:rPr lang="en-US" altLang="en-US" sz="4000" b="1" dirty="0">
                <a:solidFill>
                  <a:srgbClr val="002060"/>
                </a:solidFill>
                <a:latin typeface="HP001 5 hàng" pitchFamily="34" charset="-93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HP001 5 hàng" pitchFamily="34" charset="-93"/>
              </a:rPr>
              <a:t>mỗi</a:t>
            </a:r>
            <a:r>
              <a:rPr lang="en-US" altLang="en-US" sz="4000" b="1" dirty="0">
                <a:solidFill>
                  <a:srgbClr val="002060"/>
                </a:solidFill>
                <a:latin typeface="HP001 5 hàng" pitchFamily="34" charset="-93"/>
              </a:rPr>
              <a:t> can </a:t>
            </a:r>
            <a:r>
              <a:rPr lang="en-US" altLang="en-US" sz="4000" b="1" dirty="0" err="1">
                <a:solidFill>
                  <a:srgbClr val="002060"/>
                </a:solidFill>
                <a:latin typeface="HP001 5 hàng" pitchFamily="34" charset="-93"/>
              </a:rPr>
              <a:t>có</a:t>
            </a:r>
            <a:r>
              <a:rPr lang="en-US" altLang="en-US" sz="4000" b="1" dirty="0">
                <a:solidFill>
                  <a:srgbClr val="002060"/>
                </a:solidFill>
                <a:latin typeface="HP001 5 hàng" pitchFamily="34" charset="-93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HP001 5 hàng" pitchFamily="34" charset="-93"/>
              </a:rPr>
              <a:t>mấy</a:t>
            </a:r>
            <a:r>
              <a:rPr lang="en-US" altLang="en-US" sz="4000" b="1" dirty="0">
                <a:solidFill>
                  <a:srgbClr val="002060"/>
                </a:solidFill>
                <a:latin typeface="HP001 5 hàng" pitchFamily="34" charset="-93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HP001 5 hàng" pitchFamily="34" charset="-93"/>
              </a:rPr>
              <a:t>lít</a:t>
            </a:r>
            <a:r>
              <a:rPr lang="en-US" altLang="en-US" sz="4000" b="1" dirty="0">
                <a:solidFill>
                  <a:srgbClr val="002060"/>
                </a:solidFill>
                <a:latin typeface="HP001 5 hàng" pitchFamily="34" charset="-93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HP001 5 hàng" pitchFamily="34" charset="-93"/>
              </a:rPr>
              <a:t>mật</a:t>
            </a:r>
            <a:r>
              <a:rPr lang="en-US" altLang="en-US" sz="4000" b="1" dirty="0">
                <a:solidFill>
                  <a:srgbClr val="002060"/>
                </a:solidFill>
                <a:latin typeface="HP001 5 hàng" pitchFamily="34" charset="-93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HP001 5 hàng" pitchFamily="34" charset="-93"/>
              </a:rPr>
              <a:t>ong</a:t>
            </a:r>
            <a:r>
              <a:rPr lang="en-US" altLang="en-US" sz="4000" b="1" dirty="0">
                <a:solidFill>
                  <a:srgbClr val="002060"/>
                </a:solidFill>
                <a:latin typeface="HP001 5 hàng" pitchFamily="34" charset="-93"/>
              </a:rPr>
              <a:t>?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306119" y="2195676"/>
            <a:ext cx="4748960" cy="2289549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</a:t>
            </a:r>
            <a:r>
              <a:rPr lang="en-US" sz="26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Tóm</a:t>
            </a:r>
            <a:r>
              <a:rPr lang="en-US" sz="2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tắt</a:t>
            </a:r>
            <a:endParaRPr lang="en-US" sz="2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n-US" sz="2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600" b="1" dirty="0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7 can: 35l </a:t>
            </a:r>
            <a:r>
              <a:rPr lang="en-US" sz="2600" b="1" dirty="0" err="1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mật</a:t>
            </a:r>
            <a:r>
              <a:rPr lang="en-US" sz="2600" b="1" dirty="0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ong</a:t>
            </a:r>
            <a:endParaRPr lang="en-US" sz="2600" b="1" dirty="0">
              <a:solidFill>
                <a:schemeClr val="tx1"/>
              </a:solidFill>
              <a:latin typeface="HP001 4 hàng" pitchFamily="34" charset="-93"/>
              <a:cs typeface="Arial" pitchFamily="34" charset="0"/>
            </a:endParaRPr>
          </a:p>
          <a:p>
            <a:r>
              <a:rPr lang="en-US" sz="2600" b="1" dirty="0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1 can: .... </a:t>
            </a:r>
            <a:r>
              <a:rPr lang="en-US" sz="2600" b="1" dirty="0" err="1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lít</a:t>
            </a:r>
            <a:r>
              <a:rPr lang="en-US" sz="2600" b="1" dirty="0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mật</a:t>
            </a:r>
            <a:r>
              <a:rPr lang="en-US" sz="2600" b="1" dirty="0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ong</a:t>
            </a:r>
            <a:r>
              <a:rPr lang="en-US" sz="2600" b="1" dirty="0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?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5175849" y="2111200"/>
            <a:ext cx="6767183" cy="2771351"/>
          </a:xfrm>
          <a:prstGeom prst="roundRect">
            <a:avLst>
              <a:gd name="adj" fmla="val 7329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tx1"/>
                </a:solidFill>
                <a:latin typeface="HP001 4 hàng" pitchFamily="34" charset="-93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chemeClr val="tx1"/>
                </a:solidFill>
                <a:latin typeface="HP001 4 hàng" pitchFamily="34" charset="-93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HP001 4 hàng" pitchFamily="34" charset="-93"/>
                <a:cs typeface="Times New Roman" pitchFamily="18" charset="0"/>
              </a:rPr>
              <a:t>giải</a:t>
            </a:r>
            <a:endParaRPr lang="en-US" sz="2800" dirty="0">
              <a:solidFill>
                <a:schemeClr val="tx1"/>
              </a:solidFill>
              <a:latin typeface="HP001 4 hàng" pitchFamily="34" charset="-93"/>
              <a:cs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chemeClr val="tx1"/>
                </a:solidFill>
                <a:latin typeface="HP001 4 hàng" pitchFamily="34" charset="-93"/>
                <a:cs typeface="Times New Roman" pitchFamily="18" charset="0"/>
              </a:rPr>
              <a:t>Mỗi</a:t>
            </a:r>
            <a:r>
              <a:rPr lang="en-US" sz="2800" b="1" dirty="0">
                <a:solidFill>
                  <a:schemeClr val="tx1"/>
                </a:solidFill>
                <a:latin typeface="HP001 4 hàng" pitchFamily="34" charset="-93"/>
                <a:cs typeface="Times New Roman" pitchFamily="18" charset="0"/>
              </a:rPr>
              <a:t> can </a:t>
            </a:r>
            <a:r>
              <a:rPr lang="en-US" sz="2800" b="1" dirty="0" err="1">
                <a:solidFill>
                  <a:schemeClr val="tx1"/>
                </a:solidFill>
                <a:latin typeface="HP001 4 hàng" pitchFamily="34" charset="-93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chemeClr val="tx1"/>
                </a:solidFill>
                <a:latin typeface="HP001 4 hàng" pitchFamily="34" charset="-93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HP001 4 hàng" pitchFamily="34" charset="-93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chemeClr val="tx1"/>
                </a:solidFill>
                <a:latin typeface="HP001 4 hàng" pitchFamily="34" charset="-93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HP001 4 hàng" pitchFamily="34" charset="-93"/>
                <a:cs typeface="Times New Roman" pitchFamily="18" charset="0"/>
              </a:rPr>
              <a:t>lít</a:t>
            </a:r>
            <a:r>
              <a:rPr lang="en-US" sz="2800" b="1" dirty="0">
                <a:solidFill>
                  <a:schemeClr val="tx1"/>
                </a:solidFill>
                <a:latin typeface="HP001 4 hàng" pitchFamily="34" charset="-93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HP001 4 hàng" pitchFamily="34" charset="-93"/>
                <a:cs typeface="Times New Roman" pitchFamily="18" charset="0"/>
              </a:rPr>
              <a:t>mật</a:t>
            </a:r>
            <a:r>
              <a:rPr lang="en-US" sz="2800" b="1" dirty="0">
                <a:solidFill>
                  <a:schemeClr val="tx1"/>
                </a:solidFill>
                <a:latin typeface="HP001 4 hàng" pitchFamily="34" charset="-93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HP001 4 hàng" pitchFamily="34" charset="-93"/>
                <a:cs typeface="Times New Roman" pitchFamily="18" charset="0"/>
              </a:rPr>
              <a:t>ong</a:t>
            </a:r>
            <a:r>
              <a:rPr lang="en-US" sz="2800" b="1" dirty="0">
                <a:solidFill>
                  <a:schemeClr val="tx1"/>
                </a:solidFill>
                <a:latin typeface="HP001 4 hàng" pitchFamily="34" charset="-93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HP001 4 hàng" pitchFamily="34" charset="-93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chemeClr val="tx1"/>
                </a:solidFill>
                <a:latin typeface="HP001 4 hàng" pitchFamily="34" charset="-93"/>
                <a:cs typeface="Times New Roman" pitchFamily="18" charset="0"/>
              </a:rPr>
              <a:t>:</a:t>
            </a:r>
          </a:p>
          <a:p>
            <a:pPr algn="ctr"/>
            <a:r>
              <a:rPr lang="en-US" sz="2800" b="1" dirty="0">
                <a:solidFill>
                  <a:srgbClr val="FF0000"/>
                </a:solidFill>
                <a:latin typeface="HP001 4 hàng" pitchFamily="34" charset="-93"/>
                <a:cs typeface="Times New Roman" pitchFamily="18" charset="0"/>
              </a:rPr>
              <a:t>35 : 7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 dirty="0">
                <a:solidFill>
                  <a:srgbClr val="FF0000"/>
                </a:solidFill>
                <a:latin typeface="HP001 4 hàng" pitchFamily="34" charset="-93"/>
                <a:cs typeface="Times New Roman" pitchFamily="18" charset="0"/>
              </a:rPr>
              <a:t> 5 ( l)</a:t>
            </a:r>
          </a:p>
          <a:p>
            <a:pPr algn="ctr"/>
            <a:r>
              <a:rPr lang="en-US" sz="2800" b="1" dirty="0">
                <a:solidFill>
                  <a:schemeClr val="tx1"/>
                </a:solidFill>
                <a:latin typeface="HP001 4 hàng" pitchFamily="34" charset="-93"/>
                <a:cs typeface="Times New Roman" pitchFamily="18" charset="0"/>
              </a:rPr>
              <a:t>         </a:t>
            </a:r>
            <a:r>
              <a:rPr lang="en-US" sz="2800" b="1" dirty="0" err="1">
                <a:solidFill>
                  <a:schemeClr val="tx1"/>
                </a:solidFill>
                <a:latin typeface="HP001 4 hàng" pitchFamily="34" charset="-93"/>
                <a:cs typeface="Times New Roman" pitchFamily="18" charset="0"/>
              </a:rPr>
              <a:t>Đáp</a:t>
            </a:r>
            <a:r>
              <a:rPr lang="en-US" sz="2800" b="1" dirty="0">
                <a:solidFill>
                  <a:schemeClr val="tx1"/>
                </a:solidFill>
                <a:latin typeface="HP001 4 hàng" pitchFamily="34" charset="-93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HP001 4 hàng" pitchFamily="34" charset="-93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chemeClr val="tx1"/>
                </a:solidFill>
                <a:latin typeface="HP001 4 hàng" pitchFamily="34" charset="-93"/>
                <a:cs typeface="Times New Roman" pitchFamily="18" charset="0"/>
              </a:rPr>
              <a:t>: 5l </a:t>
            </a:r>
            <a:r>
              <a:rPr lang="en-US" sz="2800" b="1" dirty="0" err="1">
                <a:solidFill>
                  <a:schemeClr val="tx1"/>
                </a:solidFill>
                <a:latin typeface="HP001 4 hàng" pitchFamily="34" charset="-93"/>
                <a:cs typeface="Times New Roman" pitchFamily="18" charset="0"/>
              </a:rPr>
              <a:t>mật</a:t>
            </a:r>
            <a:r>
              <a:rPr lang="en-US" sz="2800" b="1" dirty="0">
                <a:solidFill>
                  <a:schemeClr val="tx1"/>
                </a:solidFill>
                <a:latin typeface="HP001 4 hàng" pitchFamily="34" charset="-93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HP001 4 hàng" pitchFamily="34" charset="-93"/>
                <a:cs typeface="Times New Roman" pitchFamily="18" charset="0"/>
              </a:rPr>
              <a:t>ong</a:t>
            </a:r>
            <a:endParaRPr lang="en-US" sz="2800" b="1" dirty="0">
              <a:solidFill>
                <a:schemeClr val="tx1"/>
              </a:solidFill>
              <a:latin typeface="HP001 4 hàng" pitchFamily="34" charset="-93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1923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7000"/>
            <a:lum/>
          </a:blip>
          <a:srcRect/>
          <a:stretch>
            <a:fillRect l="-4000" t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Box 54"/>
          <p:cNvSpPr txBox="1">
            <a:spLocks noChangeArrowheads="1"/>
          </p:cNvSpPr>
          <p:nvPr/>
        </p:nvSpPr>
        <p:spPr bwMode="auto">
          <a:xfrm>
            <a:off x="552450" y="222275"/>
            <a:ext cx="1114425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50000"/>
              </a:spcBef>
              <a:buFontTx/>
              <a:buNone/>
            </a:pPr>
            <a:r>
              <a:rPr lang="en-US" altLang="en-US" sz="40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40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u="sng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altLang="en-US" sz="4000" b="1" u="sng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altLang="en-US" sz="4000" b="1" dirty="0" err="1">
                <a:solidFill>
                  <a:srgbClr val="002060"/>
                </a:solidFill>
                <a:latin typeface="HP001 5 hàng" pitchFamily="34" charset="-93"/>
              </a:rPr>
              <a:t>Có</a:t>
            </a:r>
            <a:r>
              <a:rPr lang="en-US" altLang="en-US" sz="4000" b="1" dirty="0">
                <a:solidFill>
                  <a:srgbClr val="002060"/>
                </a:solidFill>
                <a:latin typeface="HP001 5 hàng" pitchFamily="34" charset="-93"/>
              </a:rPr>
              <a:t> 35 l </a:t>
            </a:r>
            <a:r>
              <a:rPr lang="en-US" altLang="en-US" sz="4000" b="1" dirty="0" err="1">
                <a:solidFill>
                  <a:srgbClr val="002060"/>
                </a:solidFill>
                <a:latin typeface="HP001 5 hàng" pitchFamily="34" charset="-93"/>
              </a:rPr>
              <a:t>mật</a:t>
            </a:r>
            <a:r>
              <a:rPr lang="en-US" altLang="en-US" sz="4000" b="1" dirty="0">
                <a:solidFill>
                  <a:srgbClr val="002060"/>
                </a:solidFill>
                <a:latin typeface="HP001 5 hàng" pitchFamily="34" charset="-93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HP001 5 hàng" pitchFamily="34" charset="-93"/>
              </a:rPr>
              <a:t>ong</a:t>
            </a:r>
            <a:r>
              <a:rPr lang="en-US" altLang="en-US" sz="4000" b="1" dirty="0">
                <a:solidFill>
                  <a:srgbClr val="002060"/>
                </a:solidFill>
                <a:latin typeface="HP001 5 hàng" pitchFamily="34" charset="-93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HP001 5 hàng" pitchFamily="34" charset="-93"/>
              </a:rPr>
              <a:t>chia</a:t>
            </a:r>
            <a:r>
              <a:rPr lang="en-US" altLang="en-US" sz="4000" b="1" dirty="0">
                <a:solidFill>
                  <a:srgbClr val="002060"/>
                </a:solidFill>
                <a:latin typeface="HP001 5 hàng" pitchFamily="34" charset="-93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HP001 5 hàng" pitchFamily="34" charset="-93"/>
              </a:rPr>
              <a:t>đều</a:t>
            </a:r>
            <a:r>
              <a:rPr lang="en-US" altLang="en-US" sz="4000" b="1" dirty="0">
                <a:solidFill>
                  <a:srgbClr val="002060"/>
                </a:solidFill>
                <a:latin typeface="HP001 5 hàng" pitchFamily="34" charset="-93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HP001 5 hàng" pitchFamily="34" charset="-93"/>
              </a:rPr>
              <a:t>vào</a:t>
            </a:r>
            <a:r>
              <a:rPr lang="en-US" altLang="en-US" sz="4000" b="1" dirty="0">
                <a:solidFill>
                  <a:srgbClr val="002060"/>
                </a:solidFill>
                <a:latin typeface="HP001 5 hàng" pitchFamily="34" charset="-93"/>
              </a:rPr>
              <a:t> 7 can. </a:t>
            </a:r>
            <a:r>
              <a:rPr lang="en-US" altLang="en-US" sz="4000" b="1" dirty="0" err="1">
                <a:solidFill>
                  <a:srgbClr val="002060"/>
                </a:solidFill>
                <a:latin typeface="HP001 5 hàng" pitchFamily="34" charset="-93"/>
              </a:rPr>
              <a:t>Hỏi</a:t>
            </a:r>
            <a:r>
              <a:rPr lang="en-US" altLang="en-US" sz="4000" b="1" dirty="0">
                <a:solidFill>
                  <a:srgbClr val="002060"/>
                </a:solidFill>
                <a:latin typeface="HP001 5 hàng" pitchFamily="34" charset="-93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HP001 5 hàng" pitchFamily="34" charset="-93"/>
              </a:rPr>
              <a:t>mỗi</a:t>
            </a:r>
            <a:r>
              <a:rPr lang="en-US" altLang="en-US" sz="4000" b="1" dirty="0">
                <a:solidFill>
                  <a:srgbClr val="002060"/>
                </a:solidFill>
                <a:latin typeface="HP001 5 hàng" pitchFamily="34" charset="-93"/>
              </a:rPr>
              <a:t> can </a:t>
            </a:r>
            <a:r>
              <a:rPr lang="en-US" altLang="en-US" sz="4000" b="1" dirty="0" err="1">
                <a:solidFill>
                  <a:srgbClr val="002060"/>
                </a:solidFill>
                <a:latin typeface="HP001 5 hàng" pitchFamily="34" charset="-93"/>
              </a:rPr>
              <a:t>có</a:t>
            </a:r>
            <a:r>
              <a:rPr lang="en-US" altLang="en-US" sz="4000" b="1" dirty="0">
                <a:solidFill>
                  <a:srgbClr val="002060"/>
                </a:solidFill>
                <a:latin typeface="HP001 5 hàng" pitchFamily="34" charset="-93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HP001 5 hàng" pitchFamily="34" charset="-93"/>
              </a:rPr>
              <a:t>mấy</a:t>
            </a:r>
            <a:r>
              <a:rPr lang="en-US" altLang="en-US" sz="4000" b="1" dirty="0">
                <a:solidFill>
                  <a:srgbClr val="002060"/>
                </a:solidFill>
                <a:latin typeface="HP001 5 hàng" pitchFamily="34" charset="-93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HP001 5 hàng" pitchFamily="34" charset="-93"/>
              </a:rPr>
              <a:t>lít</a:t>
            </a:r>
            <a:r>
              <a:rPr lang="en-US" altLang="en-US" sz="4000" b="1" dirty="0">
                <a:solidFill>
                  <a:srgbClr val="002060"/>
                </a:solidFill>
                <a:latin typeface="HP001 5 hàng" pitchFamily="34" charset="-93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HP001 5 hàng" pitchFamily="34" charset="-93"/>
              </a:rPr>
              <a:t>mật</a:t>
            </a:r>
            <a:r>
              <a:rPr lang="en-US" altLang="en-US" sz="4000" b="1" dirty="0">
                <a:solidFill>
                  <a:srgbClr val="002060"/>
                </a:solidFill>
                <a:latin typeface="HP001 5 hàng" pitchFamily="34" charset="-93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HP001 5 hàng" pitchFamily="34" charset="-93"/>
              </a:rPr>
              <a:t>ong</a:t>
            </a:r>
            <a:r>
              <a:rPr lang="en-US" altLang="en-US" sz="4000" b="1" dirty="0">
                <a:solidFill>
                  <a:srgbClr val="002060"/>
                </a:solidFill>
                <a:latin typeface="HP001 5 hàng" pitchFamily="34" charset="-93"/>
              </a:rPr>
              <a:t>?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966158" y="2283727"/>
            <a:ext cx="6767183" cy="2771351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can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35 : 7 = 5 ( l)</a:t>
            </a:r>
          </a:p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5l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ong</a:t>
            </a: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Striped Right Arrow 1"/>
          <p:cNvSpPr/>
          <p:nvPr/>
        </p:nvSpPr>
        <p:spPr>
          <a:xfrm>
            <a:off x="5865962" y="3376104"/>
            <a:ext cx="4623759" cy="1144138"/>
          </a:xfrm>
          <a:prstGeom prst="stripedRightArrow">
            <a:avLst>
              <a:gd name="adj1" fmla="val 46984"/>
              <a:gd name="adj2" fmla="val 50000"/>
            </a:avLst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Tìm giá trị của 1 phần</a:t>
            </a:r>
          </a:p>
        </p:txBody>
      </p:sp>
    </p:spTree>
    <p:extLst>
      <p:ext uri="{BB962C8B-B14F-4D97-AF65-F5344CB8AC3E}">
        <p14:creationId xmlns:p14="http://schemas.microsoft.com/office/powerpoint/2010/main" val="215956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4"/>
          <p:cNvSpPr txBox="1">
            <a:spLocks noChangeArrowheads="1"/>
          </p:cNvSpPr>
          <p:nvPr/>
        </p:nvSpPr>
        <p:spPr bwMode="auto">
          <a:xfrm>
            <a:off x="552449" y="429309"/>
            <a:ext cx="4192079" cy="1685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alt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altLang="en-US" sz="2400" b="1" dirty="0" err="1">
                <a:solidFill>
                  <a:srgbClr val="FF0000"/>
                </a:solidFill>
                <a:latin typeface="HP001 5 hàng" pitchFamily="34" charset="-93"/>
              </a:rPr>
              <a:t>Có</a:t>
            </a:r>
            <a:r>
              <a:rPr lang="en-US" altLang="en-US" sz="2400" b="1" dirty="0">
                <a:solidFill>
                  <a:srgbClr val="FF0000"/>
                </a:solidFill>
                <a:latin typeface="HP001 5 hàng" pitchFamily="34" charset="-93"/>
              </a:rPr>
              <a:t> 35 l </a:t>
            </a:r>
            <a:r>
              <a:rPr lang="en-US" altLang="en-US" sz="2400" b="1" dirty="0" err="1">
                <a:solidFill>
                  <a:srgbClr val="FF0000"/>
                </a:solidFill>
                <a:latin typeface="HP001 5 hàng" pitchFamily="34" charset="-93"/>
              </a:rPr>
              <a:t>mật</a:t>
            </a:r>
            <a:r>
              <a:rPr lang="en-US" altLang="en-US" sz="2400" b="1" dirty="0">
                <a:solidFill>
                  <a:srgbClr val="FF0000"/>
                </a:solidFill>
                <a:latin typeface="HP001 5 hàng" pitchFamily="34" charset="-93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HP001 5 hàng" pitchFamily="34" charset="-93"/>
              </a:rPr>
              <a:t>ong</a:t>
            </a:r>
            <a:r>
              <a:rPr lang="en-US" altLang="en-US" sz="2400" b="1" dirty="0">
                <a:solidFill>
                  <a:srgbClr val="FF0000"/>
                </a:solidFill>
                <a:latin typeface="HP001 5 hàng" pitchFamily="34" charset="-93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HP001 5 hàng" pitchFamily="34" charset="-93"/>
              </a:rPr>
              <a:t>chia</a:t>
            </a:r>
            <a:r>
              <a:rPr lang="en-US" altLang="en-US" sz="2400" b="1" dirty="0">
                <a:solidFill>
                  <a:srgbClr val="FF0000"/>
                </a:solidFill>
                <a:latin typeface="HP001 5 hàng" pitchFamily="34" charset="-93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HP001 5 hàng" pitchFamily="34" charset="-93"/>
              </a:rPr>
              <a:t>đều</a:t>
            </a:r>
            <a:r>
              <a:rPr lang="en-US" altLang="en-US" sz="2400" b="1" dirty="0">
                <a:solidFill>
                  <a:srgbClr val="FF0000"/>
                </a:solidFill>
                <a:latin typeface="HP001 5 hàng" pitchFamily="34" charset="-93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HP001 5 hàng" pitchFamily="34" charset="-93"/>
              </a:rPr>
              <a:t>vào</a:t>
            </a:r>
            <a:r>
              <a:rPr lang="en-US" altLang="en-US" sz="2400" b="1" dirty="0">
                <a:solidFill>
                  <a:srgbClr val="FF0000"/>
                </a:solidFill>
                <a:latin typeface="HP001 5 hàng" pitchFamily="34" charset="-93"/>
              </a:rPr>
              <a:t> 7 can. </a:t>
            </a:r>
            <a:r>
              <a:rPr lang="en-US" altLang="en-US" sz="2400" b="1" dirty="0" err="1">
                <a:solidFill>
                  <a:srgbClr val="FF0000"/>
                </a:solidFill>
                <a:latin typeface="HP001 5 hàng" pitchFamily="34" charset="-93"/>
              </a:rPr>
              <a:t>Hỏi</a:t>
            </a:r>
            <a:r>
              <a:rPr lang="en-US" altLang="en-US" sz="2400" b="1" dirty="0">
                <a:solidFill>
                  <a:srgbClr val="FF0000"/>
                </a:solidFill>
                <a:latin typeface="HP001 5 hàng" pitchFamily="34" charset="-93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HP001 5 hàng" pitchFamily="34" charset="-93"/>
              </a:rPr>
              <a:t>mỗi</a:t>
            </a:r>
            <a:r>
              <a:rPr lang="en-US" altLang="en-US" sz="2400" b="1" dirty="0">
                <a:solidFill>
                  <a:srgbClr val="FF0000"/>
                </a:solidFill>
                <a:latin typeface="HP001 5 hàng" pitchFamily="34" charset="-93"/>
              </a:rPr>
              <a:t> can </a:t>
            </a:r>
            <a:r>
              <a:rPr lang="en-US" altLang="en-US" sz="2400" b="1" dirty="0" err="1">
                <a:solidFill>
                  <a:srgbClr val="FF0000"/>
                </a:solidFill>
                <a:latin typeface="HP001 5 hàng" pitchFamily="34" charset="-93"/>
              </a:rPr>
              <a:t>có</a:t>
            </a:r>
            <a:r>
              <a:rPr lang="en-US" altLang="en-US" sz="2400" b="1" dirty="0">
                <a:solidFill>
                  <a:srgbClr val="FF0000"/>
                </a:solidFill>
                <a:latin typeface="HP001 5 hàng" pitchFamily="34" charset="-93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HP001 5 hàng" pitchFamily="34" charset="-93"/>
              </a:rPr>
              <a:t>mấy</a:t>
            </a:r>
            <a:r>
              <a:rPr lang="en-US" altLang="en-US" sz="2400" b="1" dirty="0">
                <a:solidFill>
                  <a:srgbClr val="FF0000"/>
                </a:solidFill>
                <a:latin typeface="HP001 5 hàng" pitchFamily="34" charset="-93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HP001 5 hàng" pitchFamily="34" charset="-93"/>
              </a:rPr>
              <a:t>lít</a:t>
            </a:r>
            <a:r>
              <a:rPr lang="en-US" altLang="en-US" sz="2400" b="1" dirty="0">
                <a:solidFill>
                  <a:srgbClr val="FF0000"/>
                </a:solidFill>
                <a:latin typeface="HP001 5 hàng" pitchFamily="34" charset="-93"/>
              </a:rPr>
              <a:t>  </a:t>
            </a:r>
            <a:r>
              <a:rPr lang="en-US" altLang="en-US" sz="2400" b="1" dirty="0" err="1">
                <a:solidFill>
                  <a:srgbClr val="FF0000"/>
                </a:solidFill>
                <a:latin typeface="HP001 5 hàng" pitchFamily="34" charset="-93"/>
              </a:rPr>
              <a:t>mật</a:t>
            </a:r>
            <a:r>
              <a:rPr lang="en-US" altLang="en-US" sz="2400" b="1" dirty="0">
                <a:solidFill>
                  <a:srgbClr val="FF0000"/>
                </a:solidFill>
                <a:latin typeface="HP001 5 hàng" pitchFamily="34" charset="-93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HP001 5 hàng" pitchFamily="34" charset="-93"/>
              </a:rPr>
              <a:t>ong</a:t>
            </a:r>
            <a:r>
              <a:rPr lang="en-US" altLang="en-US" sz="2400" b="1" dirty="0">
                <a:solidFill>
                  <a:srgbClr val="FF0000"/>
                </a:solidFill>
                <a:latin typeface="HP001 5 hàng" pitchFamily="34" charset="-93"/>
              </a:rPr>
              <a:t>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06119" y="2760479"/>
            <a:ext cx="4748960" cy="160448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Tóm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tắt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b="1" dirty="0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7 can: 35l </a:t>
            </a:r>
            <a:r>
              <a:rPr lang="en-US" sz="2400" b="1" dirty="0" err="1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mật</a:t>
            </a:r>
            <a:r>
              <a:rPr lang="en-US" sz="2400" b="1" dirty="0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ong</a:t>
            </a:r>
            <a:endParaRPr lang="en-US" sz="2400" b="1" dirty="0">
              <a:solidFill>
                <a:schemeClr val="tx1"/>
              </a:solidFill>
              <a:latin typeface="HP001 4 hàng" pitchFamily="34" charset="-93"/>
              <a:cs typeface="Arial" pitchFamily="34" charset="0"/>
            </a:endParaRPr>
          </a:p>
          <a:p>
            <a:r>
              <a:rPr lang="en-US" sz="2400" b="1" dirty="0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1 can: .... </a:t>
            </a:r>
            <a:r>
              <a:rPr lang="en-US" sz="2400" b="1" dirty="0" err="1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lít</a:t>
            </a:r>
            <a:r>
              <a:rPr lang="en-US" sz="2400" b="1" dirty="0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mật</a:t>
            </a:r>
            <a:r>
              <a:rPr lang="en-US" sz="2400" b="1" dirty="0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ong</a:t>
            </a:r>
            <a:r>
              <a:rPr lang="en-US" sz="2400" b="1" dirty="0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?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10285" y="4520240"/>
            <a:ext cx="5076405" cy="193178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can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35 : 7 = 5 ( l)</a:t>
            </a:r>
          </a:p>
          <a:p>
            <a:pPr algn="ctr"/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5l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ong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5279364" y="429309"/>
            <a:ext cx="69011" cy="6022711"/>
          </a:xfrm>
          <a:prstGeom prst="line">
            <a:avLst/>
          </a:prstGeom>
          <a:ln w="381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54"/>
          <p:cNvSpPr txBox="1">
            <a:spLocks noChangeArrowheads="1"/>
          </p:cNvSpPr>
          <p:nvPr/>
        </p:nvSpPr>
        <p:spPr bwMode="auto">
          <a:xfrm>
            <a:off x="5348375" y="452155"/>
            <a:ext cx="6556078" cy="12185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50000"/>
              </a:spcBef>
              <a:buFontTx/>
              <a:buNone/>
            </a:pPr>
            <a:r>
              <a:rPr lang="en-US" altLang="en-US" sz="26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6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b="1" u="sng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altLang="en-US" sz="2600" b="1" u="sng" dirty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altLang="en-US" sz="2600" b="1" dirty="0" err="1">
                <a:latin typeface="HP001 5 hàng" pitchFamily="34" charset="-93"/>
              </a:rPr>
              <a:t>Có</a:t>
            </a:r>
            <a:r>
              <a:rPr lang="en-US" altLang="en-US" sz="2600" b="1" dirty="0">
                <a:latin typeface="HP001 5 hàng" pitchFamily="34" charset="-93"/>
              </a:rPr>
              <a:t> 35 l </a:t>
            </a:r>
            <a:r>
              <a:rPr lang="en-US" altLang="en-US" sz="2600" b="1" dirty="0" err="1">
                <a:latin typeface="HP001 5 hàng" pitchFamily="34" charset="-93"/>
              </a:rPr>
              <a:t>mật</a:t>
            </a:r>
            <a:r>
              <a:rPr lang="en-US" altLang="en-US" sz="2600" b="1" dirty="0">
                <a:latin typeface="HP001 5 hàng" pitchFamily="34" charset="-93"/>
              </a:rPr>
              <a:t> </a:t>
            </a:r>
            <a:r>
              <a:rPr lang="en-US" altLang="en-US" sz="2600" b="1" dirty="0" err="1">
                <a:latin typeface="HP001 5 hàng" pitchFamily="34" charset="-93"/>
              </a:rPr>
              <a:t>ong</a:t>
            </a:r>
            <a:r>
              <a:rPr lang="en-US" altLang="en-US" sz="2600" b="1" dirty="0">
                <a:latin typeface="HP001 5 hàng" pitchFamily="34" charset="-93"/>
              </a:rPr>
              <a:t> </a:t>
            </a:r>
            <a:r>
              <a:rPr lang="en-US" altLang="en-US" sz="2600" b="1" dirty="0" err="1">
                <a:latin typeface="HP001 5 hàng" pitchFamily="34" charset="-93"/>
              </a:rPr>
              <a:t>chia</a:t>
            </a:r>
            <a:r>
              <a:rPr lang="en-US" altLang="en-US" sz="2600" b="1" dirty="0">
                <a:latin typeface="HP001 5 hàng" pitchFamily="34" charset="-93"/>
              </a:rPr>
              <a:t> </a:t>
            </a:r>
            <a:r>
              <a:rPr lang="en-US" altLang="en-US" sz="2600" b="1" dirty="0" err="1">
                <a:latin typeface="HP001 5 hàng" pitchFamily="34" charset="-93"/>
              </a:rPr>
              <a:t>đều</a:t>
            </a:r>
            <a:r>
              <a:rPr lang="en-US" altLang="en-US" sz="2600" b="1" dirty="0">
                <a:latin typeface="HP001 5 hàng" pitchFamily="34" charset="-93"/>
              </a:rPr>
              <a:t> </a:t>
            </a:r>
            <a:r>
              <a:rPr lang="en-US" altLang="en-US" sz="2600" b="1" dirty="0" err="1">
                <a:latin typeface="HP001 5 hàng" pitchFamily="34" charset="-93"/>
              </a:rPr>
              <a:t>vào</a:t>
            </a:r>
            <a:r>
              <a:rPr lang="en-US" altLang="en-US" sz="2600" b="1" dirty="0">
                <a:latin typeface="HP001 5 hàng" pitchFamily="34" charset="-93"/>
              </a:rPr>
              <a:t> 7 can. </a:t>
            </a:r>
            <a:r>
              <a:rPr lang="en-US" altLang="en-US" sz="2600" b="1" dirty="0" err="1">
                <a:latin typeface="HP001 5 hàng" pitchFamily="34" charset="-93"/>
              </a:rPr>
              <a:t>Hỏi</a:t>
            </a:r>
            <a:r>
              <a:rPr lang="en-US" altLang="en-US" sz="2600" b="1" dirty="0">
                <a:latin typeface="HP001 5 hàng" pitchFamily="34" charset="-93"/>
              </a:rPr>
              <a:t> 2 can </a:t>
            </a:r>
            <a:r>
              <a:rPr lang="en-US" altLang="en-US" sz="2600" b="1" dirty="0" err="1">
                <a:latin typeface="HP001 5 hàng" pitchFamily="34" charset="-93"/>
              </a:rPr>
              <a:t>có</a:t>
            </a:r>
            <a:r>
              <a:rPr lang="en-US" altLang="en-US" sz="2600" b="1" dirty="0">
                <a:latin typeface="HP001 5 hàng" pitchFamily="34" charset="-93"/>
              </a:rPr>
              <a:t> </a:t>
            </a:r>
            <a:r>
              <a:rPr lang="en-US" altLang="en-US" sz="2600" b="1" dirty="0" err="1">
                <a:latin typeface="HP001 5 hàng" pitchFamily="34" charset="-93"/>
              </a:rPr>
              <a:t>mấy</a:t>
            </a:r>
            <a:r>
              <a:rPr lang="en-US" altLang="en-US" sz="2600" b="1" dirty="0">
                <a:latin typeface="HP001 5 hàng" pitchFamily="34" charset="-93"/>
              </a:rPr>
              <a:t> </a:t>
            </a:r>
            <a:r>
              <a:rPr lang="en-US" altLang="en-US" sz="2600" b="1" dirty="0" err="1">
                <a:latin typeface="HP001 5 hàng" pitchFamily="34" charset="-93"/>
              </a:rPr>
              <a:t>lít</a:t>
            </a:r>
            <a:r>
              <a:rPr lang="en-US" altLang="en-US" sz="2600" b="1" dirty="0">
                <a:latin typeface="HP001 5 hàng" pitchFamily="34" charset="-93"/>
              </a:rPr>
              <a:t> </a:t>
            </a:r>
            <a:r>
              <a:rPr lang="en-US" altLang="en-US" sz="2600" b="1" dirty="0" err="1">
                <a:latin typeface="HP001 5 hàng" pitchFamily="34" charset="-93"/>
              </a:rPr>
              <a:t>mật</a:t>
            </a:r>
            <a:r>
              <a:rPr lang="en-US" altLang="en-US" sz="2600" b="1" dirty="0">
                <a:latin typeface="HP001 5 hàng" pitchFamily="34" charset="-93"/>
              </a:rPr>
              <a:t> </a:t>
            </a:r>
            <a:r>
              <a:rPr lang="en-US" altLang="en-US" sz="2600" b="1" dirty="0" err="1">
                <a:latin typeface="HP001 5 hàng" pitchFamily="34" charset="-93"/>
              </a:rPr>
              <a:t>ong</a:t>
            </a:r>
            <a:r>
              <a:rPr lang="en-US" altLang="en-US" sz="2600" b="1" dirty="0">
                <a:latin typeface="HP001 5 hàng" pitchFamily="34" charset="-93"/>
              </a:rPr>
              <a:t>?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665178" y="592332"/>
            <a:ext cx="10486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b="1">
                <a:solidFill>
                  <a:srgbClr val="FF0000"/>
                </a:solidFill>
                <a:latin typeface="HP001 5 hàng" pitchFamily="34" charset="-93"/>
              </a:rPr>
              <a:t>35 l </a:t>
            </a:r>
            <a:endParaRPr lang="en-US" sz="2800">
              <a:solidFill>
                <a:srgbClr val="FF0000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7686960" y="1081046"/>
            <a:ext cx="100965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298084" y="1670694"/>
            <a:ext cx="100965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40" t="11587" r="24331" b="12381"/>
          <a:stretch/>
        </p:blipFill>
        <p:spPr>
          <a:xfrm>
            <a:off x="5599305" y="3560662"/>
            <a:ext cx="708429" cy="102636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40" t="11587" r="24331" b="12381"/>
          <a:stretch/>
        </p:blipFill>
        <p:spPr>
          <a:xfrm>
            <a:off x="6326196" y="3560662"/>
            <a:ext cx="708429" cy="1026366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40" t="11587" r="24331" b="12381"/>
          <a:stretch/>
        </p:blipFill>
        <p:spPr>
          <a:xfrm>
            <a:off x="7743054" y="3560662"/>
            <a:ext cx="708429" cy="1026366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40" t="11587" r="24331" b="12381"/>
          <a:stretch/>
        </p:blipFill>
        <p:spPr>
          <a:xfrm>
            <a:off x="9843323" y="3560662"/>
            <a:ext cx="708429" cy="1026366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40" t="11587" r="24331" b="12381"/>
          <a:stretch/>
        </p:blipFill>
        <p:spPr>
          <a:xfrm>
            <a:off x="9134894" y="3560662"/>
            <a:ext cx="708429" cy="1026366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40" t="11587" r="24331" b="12381"/>
          <a:stretch/>
        </p:blipFill>
        <p:spPr>
          <a:xfrm>
            <a:off x="7034625" y="3560662"/>
            <a:ext cx="708429" cy="1026366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40" t="11587" r="24331" b="12381"/>
          <a:stretch/>
        </p:blipFill>
        <p:spPr>
          <a:xfrm>
            <a:off x="8451483" y="3560662"/>
            <a:ext cx="708429" cy="1026366"/>
          </a:xfrm>
          <a:prstGeom prst="rect">
            <a:avLst/>
          </a:prstGeom>
        </p:spPr>
      </p:pic>
      <p:sp>
        <p:nvSpPr>
          <p:cNvPr id="23" name="Left Brace 22"/>
          <p:cNvSpPr/>
          <p:nvPr/>
        </p:nvSpPr>
        <p:spPr>
          <a:xfrm rot="5400000">
            <a:off x="7783467" y="981047"/>
            <a:ext cx="537811" cy="4625538"/>
          </a:xfrm>
          <a:prstGeom prst="leftBrace">
            <a:avLst/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Left Brace 23"/>
          <p:cNvSpPr/>
          <p:nvPr/>
        </p:nvSpPr>
        <p:spPr>
          <a:xfrm rot="16200000">
            <a:off x="6155997" y="4021005"/>
            <a:ext cx="268905" cy="1400949"/>
          </a:xfrm>
          <a:prstGeom prst="leftBrace">
            <a:avLst>
              <a:gd name="adj1" fmla="val 8333"/>
              <a:gd name="adj2" fmla="val 51231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6038040" y="4990910"/>
            <a:ext cx="54534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000" b="1">
                <a:solidFill>
                  <a:schemeClr val="bg1"/>
                </a:solidFill>
                <a:latin typeface="HP001 5 hàng" pitchFamily="34" charset="-93"/>
              </a:rPr>
              <a:t>? l</a:t>
            </a:r>
            <a:endParaRPr lang="en-US" sz="2000"/>
          </a:p>
        </p:txBody>
      </p:sp>
      <p:cxnSp>
        <p:nvCxnSpPr>
          <p:cNvPr id="31" name="Straight Connector 30"/>
          <p:cNvCxnSpPr/>
          <p:nvPr/>
        </p:nvCxnSpPr>
        <p:spPr>
          <a:xfrm>
            <a:off x="7087618" y="1802874"/>
            <a:ext cx="392872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9004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6" presetClass="entr" presetSubtype="21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96616E-6 2.89017E-7 L -0.00897 0.24509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5" y="122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  <p:bldP spid="13" grpId="1"/>
      <p:bldP spid="23" grpId="0" animBg="1"/>
      <p:bldP spid="24" grpId="0" animBg="1"/>
      <p:bldP spid="3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4"/>
          <p:cNvSpPr txBox="1">
            <a:spLocks noChangeArrowheads="1"/>
          </p:cNvSpPr>
          <p:nvPr/>
        </p:nvSpPr>
        <p:spPr bwMode="auto">
          <a:xfrm>
            <a:off x="409638" y="429309"/>
            <a:ext cx="4748960" cy="1685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alt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altLang="en-US" sz="2400" b="1" dirty="0" err="1">
                <a:solidFill>
                  <a:srgbClr val="FF0000"/>
                </a:solidFill>
                <a:latin typeface="HP001 5 hàng" pitchFamily="34" charset="-93"/>
              </a:rPr>
              <a:t>Có</a:t>
            </a:r>
            <a:r>
              <a:rPr lang="en-US" altLang="en-US" sz="2400" b="1" dirty="0">
                <a:solidFill>
                  <a:srgbClr val="FF0000"/>
                </a:solidFill>
                <a:latin typeface="HP001 5 hàng" pitchFamily="34" charset="-93"/>
              </a:rPr>
              <a:t> 35 l </a:t>
            </a:r>
            <a:r>
              <a:rPr lang="en-US" altLang="en-US" sz="2400" b="1" dirty="0" err="1">
                <a:solidFill>
                  <a:srgbClr val="FF0000"/>
                </a:solidFill>
                <a:latin typeface="HP001 5 hàng" pitchFamily="34" charset="-93"/>
              </a:rPr>
              <a:t>mật</a:t>
            </a:r>
            <a:r>
              <a:rPr lang="en-US" altLang="en-US" sz="2400" b="1" dirty="0">
                <a:solidFill>
                  <a:srgbClr val="FF0000"/>
                </a:solidFill>
                <a:latin typeface="HP001 5 hàng" pitchFamily="34" charset="-93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HP001 5 hàng" pitchFamily="34" charset="-93"/>
              </a:rPr>
              <a:t>ong</a:t>
            </a:r>
            <a:r>
              <a:rPr lang="en-US" altLang="en-US" sz="2400" b="1" dirty="0">
                <a:solidFill>
                  <a:srgbClr val="FF0000"/>
                </a:solidFill>
                <a:latin typeface="HP001 5 hàng" pitchFamily="34" charset="-93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HP001 5 hàng" pitchFamily="34" charset="-93"/>
              </a:rPr>
              <a:t>chia</a:t>
            </a:r>
            <a:r>
              <a:rPr lang="en-US" altLang="en-US" sz="2400" b="1" dirty="0">
                <a:solidFill>
                  <a:srgbClr val="FF0000"/>
                </a:solidFill>
                <a:latin typeface="HP001 5 hàng" pitchFamily="34" charset="-93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HP001 5 hàng" pitchFamily="34" charset="-93"/>
              </a:rPr>
              <a:t>đều</a:t>
            </a:r>
            <a:r>
              <a:rPr lang="en-US" altLang="en-US" sz="2400" b="1" dirty="0">
                <a:solidFill>
                  <a:srgbClr val="FF0000"/>
                </a:solidFill>
                <a:latin typeface="HP001 5 hàng" pitchFamily="34" charset="-93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HP001 5 hàng" pitchFamily="34" charset="-93"/>
              </a:rPr>
              <a:t>vào</a:t>
            </a:r>
            <a:r>
              <a:rPr lang="en-US" altLang="en-US" sz="2400" b="1" dirty="0">
                <a:solidFill>
                  <a:srgbClr val="FF0000"/>
                </a:solidFill>
                <a:latin typeface="HP001 5 hàng" pitchFamily="34" charset="-93"/>
              </a:rPr>
              <a:t> 7 can. </a:t>
            </a:r>
            <a:r>
              <a:rPr lang="en-US" altLang="en-US" sz="2400" b="1" dirty="0" err="1">
                <a:solidFill>
                  <a:srgbClr val="FF0000"/>
                </a:solidFill>
                <a:latin typeface="HP001 5 hàng" pitchFamily="34" charset="-93"/>
              </a:rPr>
              <a:t>Hỏi</a:t>
            </a:r>
            <a:r>
              <a:rPr lang="en-US" altLang="en-US" sz="2400" b="1" dirty="0">
                <a:solidFill>
                  <a:srgbClr val="FF0000"/>
                </a:solidFill>
                <a:latin typeface="HP001 5 hàng" pitchFamily="34" charset="-93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HP001 5 hàng" pitchFamily="34" charset="-93"/>
              </a:rPr>
              <a:t>mỗi</a:t>
            </a:r>
            <a:r>
              <a:rPr lang="en-US" altLang="en-US" sz="2400" b="1" dirty="0">
                <a:solidFill>
                  <a:srgbClr val="FF0000"/>
                </a:solidFill>
                <a:latin typeface="HP001 5 hàng" pitchFamily="34" charset="-93"/>
              </a:rPr>
              <a:t> can </a:t>
            </a:r>
            <a:r>
              <a:rPr lang="en-US" altLang="en-US" sz="2400" b="1" dirty="0" err="1">
                <a:solidFill>
                  <a:srgbClr val="FF0000"/>
                </a:solidFill>
                <a:latin typeface="HP001 5 hàng" pitchFamily="34" charset="-93"/>
              </a:rPr>
              <a:t>có</a:t>
            </a:r>
            <a:r>
              <a:rPr lang="en-US" altLang="en-US" sz="2400" b="1" dirty="0">
                <a:solidFill>
                  <a:srgbClr val="FF0000"/>
                </a:solidFill>
                <a:latin typeface="HP001 5 hàng" pitchFamily="34" charset="-93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HP001 5 hàng" pitchFamily="34" charset="-93"/>
              </a:rPr>
              <a:t>mấy</a:t>
            </a:r>
            <a:r>
              <a:rPr lang="en-US" altLang="en-US" sz="2400" b="1" dirty="0">
                <a:solidFill>
                  <a:srgbClr val="FF0000"/>
                </a:solidFill>
                <a:latin typeface="HP001 5 hàng" pitchFamily="34" charset="-93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HP001 5 hàng" pitchFamily="34" charset="-93"/>
              </a:rPr>
              <a:t>lít</a:t>
            </a:r>
            <a:r>
              <a:rPr lang="en-US" altLang="en-US" sz="2400" b="1" dirty="0">
                <a:solidFill>
                  <a:srgbClr val="FF0000"/>
                </a:solidFill>
                <a:latin typeface="HP001 5 hàng" pitchFamily="34" charset="-93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HP001 5 hàng" pitchFamily="34" charset="-93"/>
              </a:rPr>
              <a:t>mật</a:t>
            </a:r>
            <a:r>
              <a:rPr lang="en-US" altLang="en-US" sz="2400" b="1" dirty="0">
                <a:solidFill>
                  <a:srgbClr val="FF0000"/>
                </a:solidFill>
                <a:latin typeface="HP001 5 hàng" pitchFamily="34" charset="-93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HP001 5 hàng" pitchFamily="34" charset="-93"/>
              </a:rPr>
              <a:t>ong</a:t>
            </a:r>
            <a:r>
              <a:rPr lang="en-US" altLang="en-US" sz="2400" b="1" dirty="0">
                <a:solidFill>
                  <a:srgbClr val="FF0000"/>
                </a:solidFill>
                <a:latin typeface="HP001 5 hàng" pitchFamily="34" charset="-93"/>
              </a:rPr>
              <a:t>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06119" y="2760479"/>
            <a:ext cx="4748960" cy="160448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Tóm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tắt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b="1" dirty="0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7 can: 35l </a:t>
            </a:r>
            <a:r>
              <a:rPr lang="en-US" sz="2400" b="1" dirty="0" err="1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mật</a:t>
            </a:r>
            <a:r>
              <a:rPr lang="en-US" sz="2400" b="1" dirty="0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ong</a:t>
            </a:r>
            <a:endParaRPr lang="en-US" sz="2400" b="1" dirty="0">
              <a:solidFill>
                <a:schemeClr val="tx1"/>
              </a:solidFill>
              <a:latin typeface="HP001 4 hàng" pitchFamily="34" charset="-93"/>
              <a:cs typeface="Arial" pitchFamily="34" charset="0"/>
            </a:endParaRPr>
          </a:p>
          <a:p>
            <a:r>
              <a:rPr lang="en-US" sz="2400" b="1" dirty="0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1 can: .... </a:t>
            </a:r>
            <a:r>
              <a:rPr lang="en-US" sz="2400" b="1" dirty="0" err="1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lít</a:t>
            </a:r>
            <a:r>
              <a:rPr lang="en-US" sz="2400" b="1" dirty="0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mật</a:t>
            </a:r>
            <a:r>
              <a:rPr lang="en-US" sz="2400" b="1" dirty="0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ong</a:t>
            </a:r>
            <a:r>
              <a:rPr lang="en-US" sz="2400" b="1" dirty="0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 ?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0" y="4520240"/>
            <a:ext cx="5169079" cy="1931780"/>
          </a:xfrm>
          <a:prstGeom prst="roundRect">
            <a:avLst>
              <a:gd name="adj" fmla="val 9522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err="1">
                <a:solidFill>
                  <a:schemeClr val="tx1"/>
                </a:solidFill>
                <a:latin typeface="HP001 4 hàng" pitchFamily="34" charset="-93"/>
                <a:cs typeface="Times New Roman" pitchFamily="18" charset="0"/>
              </a:rPr>
              <a:t>Mỗi</a:t>
            </a:r>
            <a:r>
              <a:rPr lang="en-US" sz="2400" b="1" dirty="0">
                <a:solidFill>
                  <a:schemeClr val="tx1"/>
                </a:solidFill>
                <a:latin typeface="HP001 4 hàng" pitchFamily="34" charset="-93"/>
                <a:cs typeface="Times New Roman" pitchFamily="18" charset="0"/>
              </a:rPr>
              <a:t> can </a:t>
            </a:r>
            <a:r>
              <a:rPr lang="en-US" sz="2400" b="1" dirty="0" err="1">
                <a:solidFill>
                  <a:schemeClr val="tx1"/>
                </a:solidFill>
                <a:latin typeface="HP001 4 hàng" pitchFamily="34" charset="-93"/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schemeClr val="tx1"/>
                </a:solidFill>
                <a:latin typeface="HP001 4 hàng" pitchFamily="34" charset="-93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HP001 4 hàng" pitchFamily="34" charset="-93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chemeClr val="tx1"/>
                </a:solidFill>
                <a:latin typeface="HP001 4 hàng" pitchFamily="34" charset="-93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HP001 4 hàng" pitchFamily="34" charset="-93"/>
                <a:cs typeface="Times New Roman" pitchFamily="18" charset="0"/>
              </a:rPr>
              <a:t>lít</a:t>
            </a:r>
            <a:r>
              <a:rPr lang="en-US" sz="2400" b="1" dirty="0">
                <a:solidFill>
                  <a:schemeClr val="tx1"/>
                </a:solidFill>
                <a:latin typeface="HP001 4 hàng" pitchFamily="34" charset="-93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HP001 4 hàng" pitchFamily="34" charset="-93"/>
                <a:cs typeface="Times New Roman" pitchFamily="18" charset="0"/>
              </a:rPr>
              <a:t>mật</a:t>
            </a:r>
            <a:r>
              <a:rPr lang="en-US" sz="2400" b="1" dirty="0">
                <a:solidFill>
                  <a:schemeClr val="tx1"/>
                </a:solidFill>
                <a:latin typeface="HP001 4 hàng" pitchFamily="34" charset="-93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HP001 4 hàng" pitchFamily="34" charset="-93"/>
                <a:cs typeface="Times New Roman" pitchFamily="18" charset="0"/>
              </a:rPr>
              <a:t>ong</a:t>
            </a:r>
            <a:r>
              <a:rPr lang="en-US" sz="2400" b="1" dirty="0">
                <a:solidFill>
                  <a:schemeClr val="tx1"/>
                </a:solidFill>
                <a:latin typeface="HP001 4 hàng" pitchFamily="34" charset="-93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HP001 4 hàng" pitchFamily="34" charset="-93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chemeClr val="tx1"/>
                </a:solidFill>
                <a:latin typeface="HP001 4 hàng" pitchFamily="34" charset="-93"/>
                <a:cs typeface="Times New Roman" pitchFamily="18" charset="0"/>
              </a:rPr>
              <a:t>: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  <a:latin typeface="HP001 4 hàng" pitchFamily="34" charset="-93"/>
                <a:cs typeface="Times New Roman" pitchFamily="18" charset="0"/>
              </a:rPr>
              <a:t>35 : 7 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en-US" sz="2400" b="1" dirty="0">
                <a:solidFill>
                  <a:srgbClr val="FF0000"/>
                </a:solidFill>
                <a:latin typeface="HP001 4 hàng" pitchFamily="34" charset="-93"/>
                <a:cs typeface="Times New Roman" pitchFamily="18" charset="0"/>
              </a:rPr>
              <a:t> 5 ( l)</a:t>
            </a:r>
          </a:p>
          <a:p>
            <a:pPr algn="ctr"/>
            <a:r>
              <a:rPr lang="en-US" sz="2400" b="1" dirty="0">
                <a:solidFill>
                  <a:schemeClr val="tx1"/>
                </a:solidFill>
                <a:latin typeface="HP001 4 hàng" pitchFamily="34" charset="-93"/>
                <a:cs typeface="Times New Roman" pitchFamily="18" charset="0"/>
              </a:rPr>
              <a:t>        </a:t>
            </a:r>
            <a:r>
              <a:rPr lang="en-US" sz="2400" b="1" dirty="0" err="1">
                <a:solidFill>
                  <a:schemeClr val="tx1"/>
                </a:solidFill>
                <a:latin typeface="HP001 4 hàng" pitchFamily="34" charset="-93"/>
                <a:cs typeface="Times New Roman" pitchFamily="18" charset="0"/>
              </a:rPr>
              <a:t>Đáp</a:t>
            </a:r>
            <a:r>
              <a:rPr lang="en-US" sz="2400" b="1" dirty="0">
                <a:solidFill>
                  <a:schemeClr val="tx1"/>
                </a:solidFill>
                <a:latin typeface="HP001 4 hàng" pitchFamily="34" charset="-93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HP001 4 hàng" pitchFamily="34" charset="-93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chemeClr val="tx1"/>
                </a:solidFill>
                <a:latin typeface="HP001 4 hàng" pitchFamily="34" charset="-93"/>
                <a:cs typeface="Times New Roman" pitchFamily="18" charset="0"/>
              </a:rPr>
              <a:t>: 5l </a:t>
            </a:r>
            <a:r>
              <a:rPr lang="en-US" sz="2400" b="1" dirty="0" err="1">
                <a:solidFill>
                  <a:schemeClr val="tx1"/>
                </a:solidFill>
                <a:latin typeface="HP001 4 hàng" pitchFamily="34" charset="-93"/>
                <a:cs typeface="Times New Roman" pitchFamily="18" charset="0"/>
              </a:rPr>
              <a:t>mật</a:t>
            </a:r>
            <a:r>
              <a:rPr lang="en-US" sz="2400" b="1" dirty="0">
                <a:solidFill>
                  <a:schemeClr val="tx1"/>
                </a:solidFill>
                <a:latin typeface="HP001 4 hàng" pitchFamily="34" charset="-93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HP001 4 hàng" pitchFamily="34" charset="-93"/>
                <a:cs typeface="Times New Roman" pitchFamily="18" charset="0"/>
              </a:rPr>
              <a:t>ong</a:t>
            </a:r>
            <a:endParaRPr lang="en-US" sz="2400" b="1" dirty="0">
              <a:solidFill>
                <a:schemeClr val="tx1"/>
              </a:solidFill>
              <a:latin typeface="HP001 4 hàng" pitchFamily="34" charset="-93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5262111" y="429309"/>
            <a:ext cx="69011" cy="6022711"/>
          </a:xfrm>
          <a:prstGeom prst="line">
            <a:avLst/>
          </a:prstGeom>
          <a:ln w="381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54"/>
          <p:cNvSpPr txBox="1">
            <a:spLocks noChangeArrowheads="1"/>
          </p:cNvSpPr>
          <p:nvPr/>
        </p:nvSpPr>
        <p:spPr bwMode="auto">
          <a:xfrm>
            <a:off x="5244856" y="262372"/>
            <a:ext cx="6843625" cy="11318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alt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altLang="en-US" sz="2400" b="1" dirty="0" err="1">
                <a:solidFill>
                  <a:srgbClr val="FF0000"/>
                </a:solidFill>
                <a:latin typeface="HP001 5 hàng" pitchFamily="34" charset="-93"/>
              </a:rPr>
              <a:t>Có</a:t>
            </a:r>
            <a:r>
              <a:rPr lang="en-US" altLang="en-US" sz="2400" b="1" dirty="0">
                <a:solidFill>
                  <a:srgbClr val="FF0000"/>
                </a:solidFill>
                <a:latin typeface="HP001 5 hàng" pitchFamily="34" charset="-93"/>
              </a:rPr>
              <a:t> 35 l </a:t>
            </a:r>
            <a:r>
              <a:rPr lang="en-US" altLang="en-US" sz="2400" b="1" dirty="0" err="1">
                <a:solidFill>
                  <a:srgbClr val="FF0000"/>
                </a:solidFill>
                <a:latin typeface="HP001 5 hàng" pitchFamily="34" charset="-93"/>
              </a:rPr>
              <a:t>mật</a:t>
            </a:r>
            <a:r>
              <a:rPr lang="en-US" altLang="en-US" sz="2400" b="1" dirty="0">
                <a:solidFill>
                  <a:srgbClr val="FF0000"/>
                </a:solidFill>
                <a:latin typeface="HP001 5 hàng" pitchFamily="34" charset="-93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HP001 5 hàng" pitchFamily="34" charset="-93"/>
              </a:rPr>
              <a:t>ong</a:t>
            </a:r>
            <a:r>
              <a:rPr lang="en-US" altLang="en-US" sz="2400" b="1" dirty="0">
                <a:solidFill>
                  <a:srgbClr val="FF0000"/>
                </a:solidFill>
                <a:latin typeface="HP001 5 hàng" pitchFamily="34" charset="-93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HP001 5 hàng" pitchFamily="34" charset="-93"/>
              </a:rPr>
              <a:t>chia</a:t>
            </a:r>
            <a:r>
              <a:rPr lang="en-US" altLang="en-US" sz="2400" b="1" dirty="0">
                <a:solidFill>
                  <a:srgbClr val="FF0000"/>
                </a:solidFill>
                <a:latin typeface="HP001 5 hàng" pitchFamily="34" charset="-93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HP001 5 hàng" pitchFamily="34" charset="-93"/>
              </a:rPr>
              <a:t>đều</a:t>
            </a:r>
            <a:r>
              <a:rPr lang="en-US" altLang="en-US" sz="2400" b="1" dirty="0">
                <a:solidFill>
                  <a:srgbClr val="FF0000"/>
                </a:solidFill>
                <a:latin typeface="HP001 5 hàng" pitchFamily="34" charset="-93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HP001 5 hàng" pitchFamily="34" charset="-93"/>
              </a:rPr>
              <a:t>vào</a:t>
            </a:r>
            <a:r>
              <a:rPr lang="en-US" altLang="en-US" sz="2400" b="1" dirty="0">
                <a:solidFill>
                  <a:srgbClr val="FF0000"/>
                </a:solidFill>
                <a:latin typeface="HP001 5 hàng" pitchFamily="34" charset="-93"/>
              </a:rPr>
              <a:t> 7 can. </a:t>
            </a:r>
            <a:r>
              <a:rPr lang="en-US" altLang="en-US" sz="2400" b="1" dirty="0" err="1">
                <a:solidFill>
                  <a:srgbClr val="FF0000"/>
                </a:solidFill>
                <a:latin typeface="HP001 5 hàng" pitchFamily="34" charset="-93"/>
              </a:rPr>
              <a:t>Hỏi</a:t>
            </a:r>
            <a:r>
              <a:rPr lang="en-US" altLang="en-US" sz="2400" b="1" dirty="0">
                <a:solidFill>
                  <a:srgbClr val="FF0000"/>
                </a:solidFill>
                <a:latin typeface="HP001 5 hàng" pitchFamily="34" charset="-93"/>
              </a:rPr>
              <a:t> 2 can </a:t>
            </a:r>
            <a:r>
              <a:rPr lang="en-US" altLang="en-US" sz="2400" b="1" dirty="0" err="1">
                <a:solidFill>
                  <a:srgbClr val="FF0000"/>
                </a:solidFill>
                <a:latin typeface="HP001 5 hàng" pitchFamily="34" charset="-93"/>
              </a:rPr>
              <a:t>có</a:t>
            </a:r>
            <a:r>
              <a:rPr lang="en-US" altLang="en-US" sz="2400" b="1" dirty="0">
                <a:solidFill>
                  <a:srgbClr val="FF0000"/>
                </a:solidFill>
                <a:latin typeface="HP001 5 hàng" pitchFamily="34" charset="-93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HP001 5 hàng" pitchFamily="34" charset="-93"/>
              </a:rPr>
              <a:t>mấy</a:t>
            </a:r>
            <a:r>
              <a:rPr lang="en-US" altLang="en-US" sz="2400" b="1" dirty="0">
                <a:solidFill>
                  <a:srgbClr val="FF0000"/>
                </a:solidFill>
                <a:latin typeface="HP001 5 hàng" pitchFamily="34" charset="-93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HP001 5 hàng" pitchFamily="34" charset="-93"/>
              </a:rPr>
              <a:t>lít</a:t>
            </a:r>
            <a:r>
              <a:rPr lang="en-US" altLang="en-US" sz="2400" b="1" dirty="0">
                <a:solidFill>
                  <a:srgbClr val="FF0000"/>
                </a:solidFill>
                <a:latin typeface="HP001 5 hàng" pitchFamily="34" charset="-93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HP001 5 hàng" pitchFamily="34" charset="-93"/>
              </a:rPr>
              <a:t>mật</a:t>
            </a:r>
            <a:r>
              <a:rPr lang="en-US" altLang="en-US" sz="2400" b="1" dirty="0">
                <a:solidFill>
                  <a:srgbClr val="FF0000"/>
                </a:solidFill>
                <a:latin typeface="HP001 5 hàng" pitchFamily="34" charset="-93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HP001 5 hàng" pitchFamily="34" charset="-93"/>
              </a:rPr>
              <a:t>ong</a:t>
            </a:r>
            <a:r>
              <a:rPr lang="en-US" altLang="en-US" sz="2400" b="1" dirty="0">
                <a:solidFill>
                  <a:srgbClr val="FF0000"/>
                </a:solidFill>
                <a:latin typeface="HP001 5 hàng" pitchFamily="34" charset="-93"/>
              </a:rPr>
              <a:t>?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6096000" y="1477855"/>
            <a:ext cx="4748960" cy="160448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Tóm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tắt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b="1" dirty="0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7 can: 35l </a:t>
            </a:r>
            <a:r>
              <a:rPr lang="en-US" sz="2400" b="1" dirty="0" err="1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mật</a:t>
            </a:r>
            <a:r>
              <a:rPr lang="en-US" sz="2400" b="1" dirty="0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ong</a:t>
            </a:r>
            <a:endParaRPr lang="en-US" sz="2400" b="1" dirty="0">
              <a:solidFill>
                <a:schemeClr val="tx1"/>
              </a:solidFill>
              <a:latin typeface="HP001 4 hàng" pitchFamily="34" charset="-93"/>
              <a:cs typeface="Arial" pitchFamily="34" charset="0"/>
            </a:endParaRPr>
          </a:p>
          <a:p>
            <a:endParaRPr lang="en-US" sz="2400" b="1" dirty="0">
              <a:solidFill>
                <a:schemeClr val="tx1"/>
              </a:solidFill>
              <a:latin typeface="HP001 4 hàng" pitchFamily="34" charset="-93"/>
              <a:cs typeface="Arial" pitchFamily="34" charset="0"/>
            </a:endParaRPr>
          </a:p>
          <a:p>
            <a:r>
              <a:rPr lang="en-US" sz="2400" b="1" dirty="0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2 can: .... </a:t>
            </a:r>
            <a:r>
              <a:rPr lang="en-US" sz="2400" b="1" dirty="0" err="1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lít</a:t>
            </a:r>
            <a:r>
              <a:rPr lang="en-US" sz="2400" b="1" dirty="0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mật</a:t>
            </a:r>
            <a:r>
              <a:rPr lang="en-US" sz="2400" b="1" dirty="0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ong</a:t>
            </a:r>
            <a:r>
              <a:rPr lang="en-US" sz="2400" b="1" dirty="0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?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534838" y="4037162"/>
            <a:ext cx="67286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6277155" y="2930105"/>
            <a:ext cx="81375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409638" y="3714159"/>
            <a:ext cx="17251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HP001 4 hàng" pitchFamily="34" charset="-93"/>
                <a:cs typeface="Arial" pitchFamily="34" charset="0"/>
              </a:rPr>
              <a:t>1 can: .... </a:t>
            </a:r>
            <a:r>
              <a:rPr lang="en-US" sz="2400" b="1" dirty="0" err="1">
                <a:latin typeface="HP001 4 hàng" pitchFamily="34" charset="-93"/>
                <a:cs typeface="Arial" pitchFamily="34" charset="0"/>
              </a:rPr>
              <a:t>lít</a:t>
            </a:r>
            <a:endParaRPr lang="en-US" sz="2400" b="1" dirty="0">
              <a:latin typeface="HP001 4 hàng" pitchFamily="34" charset="-93"/>
              <a:cs typeface="Arial" pitchFamily="34" charset="0"/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5461258" y="3168336"/>
            <a:ext cx="6245525" cy="3242086"/>
          </a:xfrm>
          <a:prstGeom prst="roundRect">
            <a:avLst>
              <a:gd name="adj" fmla="val 9522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 giải</a:t>
            </a:r>
          </a:p>
          <a:p>
            <a:pPr algn="ctr"/>
            <a:endParaRPr lang="en-US" sz="24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b="1">
              <a:solidFill>
                <a:schemeClr val="tx1"/>
              </a:solidFill>
              <a:latin typeface="HP001 4 hàng" pitchFamily="34" charset="-93"/>
              <a:cs typeface="Times New Roman" pitchFamily="18" charset="0"/>
            </a:endParaRPr>
          </a:p>
          <a:p>
            <a:pPr algn="ctr"/>
            <a:endParaRPr lang="en-US" sz="2400" b="1">
              <a:solidFill>
                <a:schemeClr val="tx1"/>
              </a:solidFill>
              <a:latin typeface="HP001 4 hàng" pitchFamily="34" charset="-93"/>
              <a:cs typeface="Times New Roman" pitchFamily="18" charset="0"/>
            </a:endParaRPr>
          </a:p>
          <a:p>
            <a:pPr algn="ctr"/>
            <a:endParaRPr lang="en-US" sz="2400" b="1">
              <a:solidFill>
                <a:schemeClr val="tx1"/>
              </a:solidFill>
              <a:latin typeface="HP001 4 hàng" pitchFamily="34" charset="-93"/>
              <a:cs typeface="Times New Roman" pitchFamily="18" charset="0"/>
            </a:endParaRPr>
          </a:p>
          <a:p>
            <a:pPr algn="ctr"/>
            <a:endParaRPr lang="en-US" sz="2400" b="1">
              <a:solidFill>
                <a:schemeClr val="tx1"/>
              </a:solidFill>
              <a:latin typeface="HP001 4 hàng" pitchFamily="34" charset="-93"/>
              <a:cs typeface="Times New Roman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571964" y="3683381"/>
            <a:ext cx="47468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 err="1">
                <a:latin typeface="HP001 4 hàng" pitchFamily="34" charset="-93"/>
                <a:cs typeface="Times New Roman" pitchFamily="18" charset="0"/>
              </a:rPr>
              <a:t>Mỗi</a:t>
            </a:r>
            <a:r>
              <a:rPr lang="en-US" sz="2800" b="1" dirty="0">
                <a:latin typeface="HP001 4 hàng" pitchFamily="34" charset="-93"/>
                <a:cs typeface="Times New Roman" pitchFamily="18" charset="0"/>
              </a:rPr>
              <a:t> can </a:t>
            </a:r>
            <a:r>
              <a:rPr lang="en-US" sz="2800" b="1" dirty="0" err="1">
                <a:latin typeface="HP001 4 hàng" pitchFamily="34" charset="-93"/>
                <a:cs typeface="Times New Roman" pitchFamily="18" charset="0"/>
              </a:rPr>
              <a:t>có</a:t>
            </a:r>
            <a:r>
              <a:rPr lang="en-US" sz="2800" b="1" dirty="0">
                <a:latin typeface="HP001 4 hàng" pitchFamily="34" charset="-93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4 hàng" pitchFamily="34" charset="-93"/>
                <a:cs typeface="Times New Roman" pitchFamily="18" charset="0"/>
              </a:rPr>
              <a:t>số</a:t>
            </a:r>
            <a:r>
              <a:rPr lang="en-US" sz="2800" b="1" dirty="0">
                <a:latin typeface="HP001 4 hàng" pitchFamily="34" charset="-93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4 hàng" pitchFamily="34" charset="-93"/>
                <a:cs typeface="Times New Roman" pitchFamily="18" charset="0"/>
              </a:rPr>
              <a:t>lít</a:t>
            </a:r>
            <a:r>
              <a:rPr lang="en-US" sz="2800" b="1" dirty="0">
                <a:latin typeface="HP001 4 hàng" pitchFamily="34" charset="-93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4 hàng" pitchFamily="34" charset="-93"/>
                <a:cs typeface="Times New Roman" pitchFamily="18" charset="0"/>
              </a:rPr>
              <a:t>mật</a:t>
            </a:r>
            <a:r>
              <a:rPr lang="en-US" sz="2800" b="1" dirty="0">
                <a:latin typeface="HP001 4 hàng" pitchFamily="34" charset="-93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4 hàng" pitchFamily="34" charset="-93"/>
                <a:cs typeface="Times New Roman" pitchFamily="18" charset="0"/>
              </a:rPr>
              <a:t>ong</a:t>
            </a:r>
            <a:r>
              <a:rPr lang="en-US" sz="2800" b="1" dirty="0">
                <a:latin typeface="HP001 4 hàng" pitchFamily="34" charset="-93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4 hàng" pitchFamily="34" charset="-93"/>
                <a:cs typeface="Times New Roman" pitchFamily="18" charset="0"/>
              </a:rPr>
              <a:t>là</a:t>
            </a:r>
            <a:r>
              <a:rPr lang="en-US" sz="2800" b="1" dirty="0">
                <a:latin typeface="HP001 4 hàng" pitchFamily="34" charset="-93"/>
                <a:cs typeface="Times New Roman" pitchFamily="18" charset="0"/>
              </a:rPr>
              <a:t>: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336216" y="4103356"/>
            <a:ext cx="25458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HP001 4 hàng" pitchFamily="34" charset="-93"/>
                <a:cs typeface="Times New Roman" pitchFamily="18" charset="0"/>
              </a:rPr>
              <a:t>35 : 7 </a:t>
            </a:r>
            <a:r>
              <a:rPr lang="en-US" sz="28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en-US" sz="2800" b="1">
                <a:solidFill>
                  <a:srgbClr val="FF0000"/>
                </a:solidFill>
                <a:latin typeface="HP001 4 hàng" pitchFamily="34" charset="-93"/>
                <a:cs typeface="Times New Roman" pitchFamily="18" charset="0"/>
              </a:rPr>
              <a:t> 5 ( l)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142671" y="2209681"/>
            <a:ext cx="598241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400">
                <a:latin typeface="HP001 4 hàng" pitchFamily="34" charset="-93"/>
              </a:rPr>
              <a:t>5 l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632320" y="4643826"/>
            <a:ext cx="47371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 err="1">
                <a:latin typeface="HP001 4 hàng" pitchFamily="34" charset="-93"/>
                <a:cs typeface="Times New Roman" pitchFamily="18" charset="0"/>
              </a:rPr>
              <a:t>Hai</a:t>
            </a:r>
            <a:r>
              <a:rPr lang="en-US" sz="2800" b="1" dirty="0">
                <a:latin typeface="HP001 4 hàng" pitchFamily="34" charset="-93"/>
                <a:cs typeface="Times New Roman" pitchFamily="18" charset="0"/>
              </a:rPr>
              <a:t> can </a:t>
            </a:r>
            <a:r>
              <a:rPr lang="en-US" sz="2800" b="1" dirty="0" err="1">
                <a:latin typeface="HP001 4 hàng" pitchFamily="34" charset="-93"/>
                <a:cs typeface="Times New Roman" pitchFamily="18" charset="0"/>
              </a:rPr>
              <a:t>có</a:t>
            </a:r>
            <a:r>
              <a:rPr lang="en-US" sz="2800" b="1" dirty="0">
                <a:latin typeface="HP001 4 hàng" pitchFamily="34" charset="-93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4 hàng" pitchFamily="34" charset="-93"/>
                <a:cs typeface="Times New Roman" pitchFamily="18" charset="0"/>
              </a:rPr>
              <a:t>số</a:t>
            </a:r>
            <a:r>
              <a:rPr lang="en-US" sz="2800" b="1" dirty="0">
                <a:latin typeface="HP001 4 hàng" pitchFamily="34" charset="-93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4 hàng" pitchFamily="34" charset="-93"/>
                <a:cs typeface="Times New Roman" pitchFamily="18" charset="0"/>
              </a:rPr>
              <a:t>lít</a:t>
            </a:r>
            <a:r>
              <a:rPr lang="en-US" sz="2800" b="1" dirty="0">
                <a:latin typeface="HP001 4 hàng" pitchFamily="34" charset="-93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4 hàng" pitchFamily="34" charset="-93"/>
                <a:cs typeface="Times New Roman" pitchFamily="18" charset="0"/>
              </a:rPr>
              <a:t>mật</a:t>
            </a:r>
            <a:r>
              <a:rPr lang="en-US" sz="2800" b="1" dirty="0">
                <a:latin typeface="HP001 4 hàng" pitchFamily="34" charset="-93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4 hàng" pitchFamily="34" charset="-93"/>
                <a:cs typeface="Times New Roman" pitchFamily="18" charset="0"/>
              </a:rPr>
              <a:t>ong</a:t>
            </a:r>
            <a:r>
              <a:rPr lang="en-US" sz="2800" b="1" dirty="0">
                <a:latin typeface="HP001 4 hàng" pitchFamily="34" charset="-93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4 hàng" pitchFamily="34" charset="-93"/>
                <a:cs typeface="Times New Roman" pitchFamily="18" charset="0"/>
              </a:rPr>
              <a:t>là</a:t>
            </a:r>
            <a:r>
              <a:rPr lang="en-US" sz="2800" b="1" dirty="0">
                <a:latin typeface="HP001 4 hàng" pitchFamily="34" charset="-93"/>
                <a:cs typeface="Times New Roman" pitchFamily="18" charset="0"/>
              </a:rPr>
              <a:t>:</a:t>
            </a:r>
          </a:p>
        </p:txBody>
      </p:sp>
      <p:sp>
        <p:nvSpPr>
          <p:cNvPr id="43" name="Rectangle 42"/>
          <p:cNvSpPr/>
          <p:nvPr/>
        </p:nvSpPr>
        <p:spPr>
          <a:xfrm>
            <a:off x="5658928" y="5162964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HP001 4 hàng" pitchFamily="34" charset="-93"/>
                <a:cs typeface="Times New Roman" pitchFamily="18" charset="0"/>
              </a:rPr>
              <a:t>5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b="1" dirty="0">
                <a:solidFill>
                  <a:srgbClr val="FF0000"/>
                </a:solidFill>
                <a:latin typeface="HP001 4 hàng" pitchFamily="34" charset="-93"/>
                <a:cs typeface="Times New Roman" pitchFamily="18" charset="0"/>
              </a:rPr>
              <a:t> 2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en-US" sz="2800" b="1" dirty="0">
                <a:solidFill>
                  <a:srgbClr val="FF0000"/>
                </a:solidFill>
                <a:latin typeface="HP001 4 hàng" pitchFamily="34" charset="-93"/>
                <a:cs typeface="Times New Roman" pitchFamily="18" charset="0"/>
              </a:rPr>
              <a:t> 10 ( l)</a:t>
            </a:r>
          </a:p>
          <a:p>
            <a:pPr algn="ctr"/>
            <a:r>
              <a:rPr lang="en-US" sz="2800" b="1" dirty="0">
                <a:latin typeface="HP001 4 hàng" pitchFamily="34" charset="-93"/>
                <a:cs typeface="Times New Roman" pitchFamily="18" charset="0"/>
              </a:rPr>
              <a:t>        </a:t>
            </a:r>
            <a:r>
              <a:rPr lang="en-US" sz="2800" b="1" dirty="0" err="1">
                <a:latin typeface="HP001 4 hàng" pitchFamily="34" charset="-93"/>
                <a:cs typeface="Times New Roman" pitchFamily="18" charset="0"/>
              </a:rPr>
              <a:t>Đáp</a:t>
            </a:r>
            <a:r>
              <a:rPr lang="en-US" sz="2800" b="1" dirty="0">
                <a:latin typeface="HP001 4 hàng" pitchFamily="34" charset="-93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4 hàng" pitchFamily="34" charset="-93"/>
                <a:cs typeface="Times New Roman" pitchFamily="18" charset="0"/>
              </a:rPr>
              <a:t>số</a:t>
            </a:r>
            <a:r>
              <a:rPr lang="en-US" sz="2800" b="1" dirty="0">
                <a:latin typeface="HP001 4 hàng" pitchFamily="34" charset="-93"/>
                <a:cs typeface="Times New Roman" pitchFamily="18" charset="0"/>
              </a:rPr>
              <a:t>: 10l </a:t>
            </a:r>
            <a:r>
              <a:rPr lang="en-US" sz="2800" b="1" dirty="0" err="1">
                <a:latin typeface="HP001 4 hàng" pitchFamily="34" charset="-93"/>
                <a:cs typeface="Times New Roman" pitchFamily="18" charset="0"/>
              </a:rPr>
              <a:t>mật</a:t>
            </a:r>
            <a:r>
              <a:rPr lang="en-US" sz="2800" b="1" dirty="0">
                <a:latin typeface="HP001 4 hàng" pitchFamily="34" charset="-93"/>
                <a:cs typeface="Times New Roman" pitchFamily="18" charset="0"/>
              </a:rPr>
              <a:t> </a:t>
            </a:r>
            <a:r>
              <a:rPr lang="en-US" sz="2800" b="1" dirty="0" err="1">
                <a:latin typeface="HP001 4 hàng" pitchFamily="34" charset="-93"/>
                <a:cs typeface="Times New Roman" pitchFamily="18" charset="0"/>
              </a:rPr>
              <a:t>ong</a:t>
            </a:r>
            <a:endParaRPr lang="en-US" sz="2800" b="1" dirty="0">
              <a:latin typeface="HP001 4 hàng" pitchFamily="34" charset="-93"/>
              <a:cs typeface="Times New Roman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5169079" y="262372"/>
            <a:ext cx="75777" cy="618964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3722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0141E-6 0.00254 L 0.47905 -0.2124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946" y="-107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5927 0.19722 L 3.64394E-8 0.00254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57" y="-97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6785 0.18705 L -2.65487E-6 -2.08092E-6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386" y="-93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7" grpId="1"/>
      <p:bldP spid="30" grpId="0"/>
      <p:bldP spid="30" grpId="1"/>
      <p:bldP spid="32" grpId="0"/>
      <p:bldP spid="32" grpId="1"/>
      <p:bldP spid="41" grpId="0" animBg="1"/>
      <p:bldP spid="4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160"/>
            <a:ext cx="12192000" cy="6858000"/>
          </a:xfrm>
          <a:prstGeom prst="rect">
            <a:avLst/>
          </a:prstGeom>
        </p:spPr>
      </p:pic>
      <p:sp>
        <p:nvSpPr>
          <p:cNvPr id="9" name="Text Box 54"/>
          <p:cNvSpPr txBox="1">
            <a:spLocks noChangeArrowheads="1"/>
          </p:cNvSpPr>
          <p:nvPr/>
        </p:nvSpPr>
        <p:spPr bwMode="auto">
          <a:xfrm>
            <a:off x="362310" y="227866"/>
            <a:ext cx="11726172" cy="1508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50000"/>
              </a:spcBef>
              <a:buFontTx/>
              <a:buNone/>
            </a:pPr>
            <a:r>
              <a:rPr lang="en-US" altLang="en-US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altLang="en-US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altLang="en-US" b="1" dirty="0" err="1">
                <a:solidFill>
                  <a:schemeClr val="bg1"/>
                </a:solidFill>
                <a:latin typeface="HP001 5 hàng" pitchFamily="34" charset="-93"/>
              </a:rPr>
              <a:t>Có</a:t>
            </a:r>
            <a:r>
              <a:rPr lang="en-US" altLang="en-US" b="1" dirty="0">
                <a:solidFill>
                  <a:schemeClr val="bg1"/>
                </a:solidFill>
                <a:latin typeface="HP001 5 hàng" pitchFamily="34" charset="-93"/>
              </a:rPr>
              <a:t> 35 l </a:t>
            </a:r>
            <a:r>
              <a:rPr lang="en-US" altLang="en-US" b="1" dirty="0" err="1">
                <a:solidFill>
                  <a:schemeClr val="bg1"/>
                </a:solidFill>
                <a:latin typeface="HP001 5 hàng" pitchFamily="34" charset="-93"/>
              </a:rPr>
              <a:t>mật</a:t>
            </a:r>
            <a:r>
              <a:rPr lang="en-US" altLang="en-US" b="1" dirty="0">
                <a:solidFill>
                  <a:schemeClr val="bg1"/>
                </a:solidFill>
                <a:latin typeface="HP001 5 hàng" pitchFamily="34" charset="-93"/>
              </a:rPr>
              <a:t> </a:t>
            </a:r>
            <a:r>
              <a:rPr lang="en-US" altLang="en-US" b="1" dirty="0" err="1">
                <a:solidFill>
                  <a:schemeClr val="bg1"/>
                </a:solidFill>
                <a:latin typeface="HP001 5 hàng" pitchFamily="34" charset="-93"/>
              </a:rPr>
              <a:t>ong</a:t>
            </a:r>
            <a:r>
              <a:rPr lang="en-US" altLang="en-US" b="1" dirty="0">
                <a:solidFill>
                  <a:schemeClr val="bg1"/>
                </a:solidFill>
                <a:latin typeface="HP001 5 hàng" pitchFamily="34" charset="-93"/>
              </a:rPr>
              <a:t> </a:t>
            </a:r>
            <a:r>
              <a:rPr lang="en-US" altLang="en-US" b="1" dirty="0" err="1">
                <a:solidFill>
                  <a:schemeClr val="bg1"/>
                </a:solidFill>
                <a:latin typeface="HP001 5 hàng" pitchFamily="34" charset="-93"/>
              </a:rPr>
              <a:t>chia</a:t>
            </a:r>
            <a:r>
              <a:rPr lang="en-US" altLang="en-US" b="1" dirty="0">
                <a:solidFill>
                  <a:schemeClr val="bg1"/>
                </a:solidFill>
                <a:latin typeface="HP001 5 hàng" pitchFamily="34" charset="-93"/>
              </a:rPr>
              <a:t> </a:t>
            </a:r>
            <a:r>
              <a:rPr lang="en-US" altLang="en-US" b="1" dirty="0" err="1">
                <a:solidFill>
                  <a:schemeClr val="bg1"/>
                </a:solidFill>
                <a:latin typeface="HP001 5 hàng" pitchFamily="34" charset="-93"/>
              </a:rPr>
              <a:t>đều</a:t>
            </a:r>
            <a:r>
              <a:rPr lang="en-US" altLang="en-US" b="1" dirty="0">
                <a:solidFill>
                  <a:schemeClr val="bg1"/>
                </a:solidFill>
                <a:latin typeface="HP001 5 hàng" pitchFamily="34" charset="-93"/>
              </a:rPr>
              <a:t> </a:t>
            </a:r>
            <a:r>
              <a:rPr lang="en-US" altLang="en-US" b="1" dirty="0" err="1">
                <a:solidFill>
                  <a:schemeClr val="bg1"/>
                </a:solidFill>
                <a:latin typeface="HP001 5 hàng" pitchFamily="34" charset="-93"/>
              </a:rPr>
              <a:t>vào</a:t>
            </a:r>
            <a:r>
              <a:rPr lang="en-US" altLang="en-US" b="1" dirty="0">
                <a:solidFill>
                  <a:schemeClr val="bg1"/>
                </a:solidFill>
                <a:latin typeface="HP001 5 hàng" pitchFamily="34" charset="-93"/>
              </a:rPr>
              <a:t> 7 can. </a:t>
            </a:r>
            <a:r>
              <a:rPr lang="en-US" altLang="en-US" b="1" dirty="0" err="1">
                <a:solidFill>
                  <a:schemeClr val="bg1"/>
                </a:solidFill>
                <a:latin typeface="HP001 5 hàng" pitchFamily="34" charset="-93"/>
              </a:rPr>
              <a:t>Hỏi</a:t>
            </a:r>
            <a:r>
              <a:rPr lang="en-US" altLang="en-US" b="1" dirty="0">
                <a:solidFill>
                  <a:schemeClr val="bg1"/>
                </a:solidFill>
                <a:latin typeface="HP001 5 hàng" pitchFamily="34" charset="-93"/>
              </a:rPr>
              <a:t> 2 can </a:t>
            </a:r>
            <a:r>
              <a:rPr lang="en-US" altLang="en-US" b="1" dirty="0" err="1">
                <a:solidFill>
                  <a:schemeClr val="bg1"/>
                </a:solidFill>
                <a:latin typeface="HP001 5 hàng" pitchFamily="34" charset="-93"/>
              </a:rPr>
              <a:t>có</a:t>
            </a:r>
            <a:r>
              <a:rPr lang="en-US" altLang="en-US" b="1" dirty="0">
                <a:solidFill>
                  <a:schemeClr val="bg1"/>
                </a:solidFill>
                <a:latin typeface="HP001 5 hàng" pitchFamily="34" charset="-93"/>
              </a:rPr>
              <a:t> </a:t>
            </a:r>
            <a:r>
              <a:rPr lang="en-US" altLang="en-US" b="1" dirty="0" err="1">
                <a:solidFill>
                  <a:schemeClr val="bg1"/>
                </a:solidFill>
                <a:latin typeface="HP001 5 hàng" pitchFamily="34" charset="-93"/>
              </a:rPr>
              <a:t>mấy</a:t>
            </a:r>
            <a:r>
              <a:rPr lang="en-US" altLang="en-US" b="1" dirty="0">
                <a:solidFill>
                  <a:schemeClr val="bg1"/>
                </a:solidFill>
                <a:latin typeface="HP001 5 hàng" pitchFamily="34" charset="-93"/>
              </a:rPr>
              <a:t> </a:t>
            </a:r>
            <a:r>
              <a:rPr lang="en-US" altLang="en-US" b="1" dirty="0" err="1">
                <a:solidFill>
                  <a:schemeClr val="bg1"/>
                </a:solidFill>
                <a:latin typeface="HP001 5 hàng" pitchFamily="34" charset="-93"/>
              </a:rPr>
              <a:t>lít</a:t>
            </a:r>
            <a:r>
              <a:rPr lang="en-US" altLang="en-US" b="1" dirty="0">
                <a:solidFill>
                  <a:schemeClr val="bg1"/>
                </a:solidFill>
                <a:latin typeface="HP001 5 hàng" pitchFamily="34" charset="-93"/>
              </a:rPr>
              <a:t> </a:t>
            </a:r>
            <a:r>
              <a:rPr lang="en-US" altLang="en-US" b="1" dirty="0" err="1">
                <a:solidFill>
                  <a:schemeClr val="bg1"/>
                </a:solidFill>
                <a:latin typeface="HP001 5 hàng" pitchFamily="34" charset="-93"/>
              </a:rPr>
              <a:t>mật</a:t>
            </a:r>
            <a:r>
              <a:rPr lang="en-US" altLang="en-US" b="1" dirty="0">
                <a:solidFill>
                  <a:schemeClr val="bg1"/>
                </a:solidFill>
                <a:latin typeface="HP001 5 hàng" pitchFamily="34" charset="-93"/>
              </a:rPr>
              <a:t> </a:t>
            </a:r>
            <a:r>
              <a:rPr lang="en-US" altLang="en-US" b="1" dirty="0" err="1">
                <a:solidFill>
                  <a:schemeClr val="bg1"/>
                </a:solidFill>
                <a:latin typeface="HP001 5 hàng" pitchFamily="34" charset="-93"/>
              </a:rPr>
              <a:t>ong</a:t>
            </a:r>
            <a:r>
              <a:rPr lang="en-US" altLang="en-US" b="1" dirty="0">
                <a:solidFill>
                  <a:schemeClr val="bg1"/>
                </a:solidFill>
                <a:latin typeface="HP001 5 hàng" pitchFamily="34" charset="-93"/>
              </a:rPr>
              <a:t>?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424251" y="1651874"/>
            <a:ext cx="4748960" cy="160448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Tóm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tắt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b="1" dirty="0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7 can: 35l </a:t>
            </a:r>
            <a:r>
              <a:rPr lang="en-US" sz="2400" b="1" dirty="0" err="1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mật</a:t>
            </a:r>
            <a:r>
              <a:rPr lang="en-US" sz="2400" b="1" dirty="0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ong</a:t>
            </a:r>
            <a:endParaRPr lang="en-US" sz="2400" b="1" dirty="0">
              <a:solidFill>
                <a:schemeClr val="tx1"/>
              </a:solidFill>
              <a:latin typeface="HP001 4 hàng" pitchFamily="34" charset="-93"/>
              <a:cs typeface="Arial" pitchFamily="34" charset="0"/>
            </a:endParaRPr>
          </a:p>
          <a:p>
            <a:r>
              <a:rPr lang="en-US" sz="2400" b="1" dirty="0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2 can: .... </a:t>
            </a:r>
            <a:r>
              <a:rPr lang="en-US" sz="2400" b="1" dirty="0" err="1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lít</a:t>
            </a:r>
            <a:r>
              <a:rPr lang="en-US" sz="2400" b="1" dirty="0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mật</a:t>
            </a:r>
            <a:r>
              <a:rPr lang="en-US" sz="2400" b="1" dirty="0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ong</a:t>
            </a:r>
            <a:r>
              <a:rPr lang="en-US" sz="2400" b="1" dirty="0">
                <a:solidFill>
                  <a:schemeClr val="tx1"/>
                </a:solidFill>
                <a:latin typeface="HP001 4 hàng" pitchFamily="34" charset="-93"/>
                <a:cs typeface="Arial" pitchFamily="34" charset="0"/>
              </a:rPr>
              <a:t>?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1268489" y="3427131"/>
            <a:ext cx="9895236" cy="2954186"/>
          </a:xfrm>
          <a:prstGeom prst="roundRect">
            <a:avLst>
              <a:gd name="adj" fmla="val 9522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 giải</a:t>
            </a:r>
          </a:p>
          <a:p>
            <a:pPr algn="ctr"/>
            <a:endParaRPr lang="en-US" sz="24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b="1">
              <a:solidFill>
                <a:schemeClr val="tx1"/>
              </a:solidFill>
              <a:latin typeface="HP001 4 hàng" pitchFamily="34" charset="-93"/>
              <a:cs typeface="Times New Roman" pitchFamily="18" charset="0"/>
            </a:endParaRPr>
          </a:p>
          <a:p>
            <a:pPr algn="ctr"/>
            <a:endParaRPr lang="en-US" sz="2400" b="1">
              <a:solidFill>
                <a:schemeClr val="tx1"/>
              </a:solidFill>
              <a:latin typeface="HP001 4 hàng" pitchFamily="34" charset="-93"/>
              <a:cs typeface="Times New Roman" pitchFamily="18" charset="0"/>
            </a:endParaRPr>
          </a:p>
          <a:p>
            <a:pPr algn="ctr"/>
            <a:endParaRPr lang="en-US" sz="2400" b="1">
              <a:solidFill>
                <a:schemeClr val="tx1"/>
              </a:solidFill>
              <a:latin typeface="HP001 4 hàng" pitchFamily="34" charset="-93"/>
              <a:cs typeface="Times New Roman" pitchFamily="18" charset="0"/>
            </a:endParaRPr>
          </a:p>
          <a:p>
            <a:pPr algn="ctr"/>
            <a:endParaRPr lang="en-US" sz="2400" b="1">
              <a:solidFill>
                <a:schemeClr val="tx1"/>
              </a:solidFill>
              <a:latin typeface="HP001 4 hàng" pitchFamily="34" charset="-93"/>
              <a:cs typeface="Times New Roman" pitchFamily="18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327776" y="3880955"/>
            <a:ext cx="8663693" cy="2431350"/>
            <a:chOff x="5586467" y="3685721"/>
            <a:chExt cx="6168461" cy="2431350"/>
          </a:xfrm>
        </p:grpSpPr>
        <p:sp>
          <p:nvSpPr>
            <p:cNvPr id="30" name="Rectangle 29"/>
            <p:cNvSpPr/>
            <p:nvPr/>
          </p:nvSpPr>
          <p:spPr>
            <a:xfrm>
              <a:off x="5631128" y="3685721"/>
              <a:ext cx="4547954" cy="4924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600" b="1" dirty="0" err="1">
                  <a:latin typeface="HP001 4 hàng" pitchFamily="34" charset="-93"/>
                  <a:cs typeface="Times New Roman" pitchFamily="18" charset="0"/>
                </a:rPr>
                <a:t>Mỗi</a:t>
              </a:r>
              <a:r>
                <a:rPr lang="en-US" sz="2600" b="1" dirty="0">
                  <a:latin typeface="HP001 4 hàng" pitchFamily="34" charset="-93"/>
                  <a:cs typeface="Times New Roman" pitchFamily="18" charset="0"/>
                </a:rPr>
                <a:t> can </a:t>
              </a:r>
              <a:r>
                <a:rPr lang="en-US" sz="2600" b="1" dirty="0" err="1">
                  <a:latin typeface="HP001 4 hàng" pitchFamily="34" charset="-93"/>
                  <a:cs typeface="Times New Roman" pitchFamily="18" charset="0"/>
                </a:rPr>
                <a:t>có</a:t>
              </a:r>
              <a:r>
                <a:rPr lang="en-US" sz="2600" b="1" dirty="0">
                  <a:latin typeface="HP001 4 hàng" pitchFamily="34" charset="-93"/>
                  <a:cs typeface="Times New Roman" pitchFamily="18" charset="0"/>
                </a:rPr>
                <a:t> </a:t>
              </a:r>
              <a:r>
                <a:rPr lang="en-US" sz="2600" b="1" dirty="0" err="1">
                  <a:latin typeface="HP001 4 hàng" pitchFamily="34" charset="-93"/>
                  <a:cs typeface="Times New Roman" pitchFamily="18" charset="0"/>
                </a:rPr>
                <a:t>số</a:t>
              </a:r>
              <a:r>
                <a:rPr lang="en-US" sz="2600" b="1" dirty="0">
                  <a:latin typeface="HP001 4 hàng" pitchFamily="34" charset="-93"/>
                  <a:cs typeface="Times New Roman" pitchFamily="18" charset="0"/>
                </a:rPr>
                <a:t> </a:t>
              </a:r>
              <a:r>
                <a:rPr lang="en-US" sz="2600" b="1" dirty="0" err="1">
                  <a:latin typeface="HP001 4 hàng" pitchFamily="34" charset="-93"/>
                  <a:cs typeface="Times New Roman" pitchFamily="18" charset="0"/>
                </a:rPr>
                <a:t>lít</a:t>
              </a:r>
              <a:r>
                <a:rPr lang="en-US" sz="2600" b="1" dirty="0">
                  <a:latin typeface="HP001 4 hàng" pitchFamily="34" charset="-93"/>
                  <a:cs typeface="Times New Roman" pitchFamily="18" charset="0"/>
                </a:rPr>
                <a:t> </a:t>
              </a:r>
              <a:r>
                <a:rPr lang="en-US" sz="2600" b="1" dirty="0" err="1">
                  <a:latin typeface="HP001 4 hàng" pitchFamily="34" charset="-93"/>
                  <a:cs typeface="Times New Roman" pitchFamily="18" charset="0"/>
                </a:rPr>
                <a:t>mật</a:t>
              </a:r>
              <a:r>
                <a:rPr lang="en-US" sz="2600" b="1" dirty="0">
                  <a:latin typeface="HP001 4 hàng" pitchFamily="34" charset="-93"/>
                  <a:cs typeface="Times New Roman" pitchFamily="18" charset="0"/>
                </a:rPr>
                <a:t> </a:t>
              </a:r>
              <a:r>
                <a:rPr lang="en-US" sz="2600" b="1" dirty="0" err="1">
                  <a:latin typeface="HP001 4 hàng" pitchFamily="34" charset="-93"/>
                  <a:cs typeface="Times New Roman" pitchFamily="18" charset="0"/>
                </a:rPr>
                <a:t>ong</a:t>
              </a:r>
              <a:r>
                <a:rPr lang="en-US" sz="2600" b="1" dirty="0">
                  <a:latin typeface="HP001 4 hàng" pitchFamily="34" charset="-93"/>
                  <a:cs typeface="Times New Roman" pitchFamily="18" charset="0"/>
                </a:rPr>
                <a:t> </a:t>
              </a:r>
              <a:r>
                <a:rPr lang="en-US" sz="2600" b="1" dirty="0" err="1">
                  <a:latin typeface="HP001 4 hàng" pitchFamily="34" charset="-93"/>
                  <a:cs typeface="Times New Roman" pitchFamily="18" charset="0"/>
                </a:rPr>
                <a:t>là</a:t>
              </a:r>
              <a:r>
                <a:rPr lang="en-US" sz="2600" b="1" dirty="0">
                  <a:latin typeface="HP001 4 hàng" pitchFamily="34" charset="-93"/>
                  <a:cs typeface="Times New Roman" pitchFamily="18" charset="0"/>
                </a:rPr>
                <a:t>: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7336216" y="4103356"/>
              <a:ext cx="2545890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2800" b="1">
                  <a:solidFill>
                    <a:srgbClr val="FF0000"/>
                  </a:solidFill>
                  <a:latin typeface="HP001 4 hàng" pitchFamily="34" charset="-93"/>
                  <a:cs typeface="Times New Roman" pitchFamily="18" charset="0"/>
                </a:rPr>
                <a:t>35 : 7 </a:t>
              </a:r>
              <a:r>
                <a:rPr lang="en-US" sz="280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=</a:t>
              </a:r>
              <a:r>
                <a:rPr lang="en-US" sz="2800" b="1">
                  <a:solidFill>
                    <a:srgbClr val="FF0000"/>
                  </a:solidFill>
                  <a:latin typeface="HP001 4 hàng" pitchFamily="34" charset="-93"/>
                  <a:cs typeface="Times New Roman" pitchFamily="18" charset="0"/>
                </a:rPr>
                <a:t> 5 ( l)</a:t>
              </a: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586467" y="4658447"/>
              <a:ext cx="4540946" cy="4924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600" b="1" dirty="0" err="1">
                  <a:latin typeface="HP001 4 hàng" pitchFamily="34" charset="-93"/>
                  <a:cs typeface="Times New Roman" pitchFamily="18" charset="0"/>
                </a:rPr>
                <a:t>Hai</a:t>
              </a:r>
              <a:r>
                <a:rPr lang="en-US" sz="2600" b="1" dirty="0">
                  <a:latin typeface="HP001 4 hàng" pitchFamily="34" charset="-93"/>
                  <a:cs typeface="Times New Roman" pitchFamily="18" charset="0"/>
                </a:rPr>
                <a:t> can </a:t>
              </a:r>
              <a:r>
                <a:rPr lang="en-US" sz="2600" b="1" dirty="0" err="1">
                  <a:latin typeface="HP001 4 hàng" pitchFamily="34" charset="-93"/>
                  <a:cs typeface="Times New Roman" pitchFamily="18" charset="0"/>
                </a:rPr>
                <a:t>có</a:t>
              </a:r>
              <a:r>
                <a:rPr lang="en-US" sz="2600" b="1" dirty="0">
                  <a:latin typeface="HP001 4 hàng" pitchFamily="34" charset="-93"/>
                  <a:cs typeface="Times New Roman" pitchFamily="18" charset="0"/>
                </a:rPr>
                <a:t> </a:t>
              </a:r>
              <a:r>
                <a:rPr lang="en-US" sz="2600" b="1" dirty="0" err="1">
                  <a:latin typeface="HP001 4 hàng" pitchFamily="34" charset="-93"/>
                  <a:cs typeface="Times New Roman" pitchFamily="18" charset="0"/>
                </a:rPr>
                <a:t>số</a:t>
              </a:r>
              <a:r>
                <a:rPr lang="en-US" sz="2600" b="1" dirty="0">
                  <a:latin typeface="HP001 4 hàng" pitchFamily="34" charset="-93"/>
                  <a:cs typeface="Times New Roman" pitchFamily="18" charset="0"/>
                </a:rPr>
                <a:t> </a:t>
              </a:r>
              <a:r>
                <a:rPr lang="en-US" sz="2600" b="1" dirty="0" err="1">
                  <a:latin typeface="HP001 4 hàng" pitchFamily="34" charset="-93"/>
                  <a:cs typeface="Times New Roman" pitchFamily="18" charset="0"/>
                </a:rPr>
                <a:t>lít</a:t>
              </a:r>
              <a:r>
                <a:rPr lang="en-US" sz="2600" b="1" dirty="0">
                  <a:latin typeface="HP001 4 hàng" pitchFamily="34" charset="-93"/>
                  <a:cs typeface="Times New Roman" pitchFamily="18" charset="0"/>
                </a:rPr>
                <a:t> </a:t>
              </a:r>
              <a:r>
                <a:rPr lang="en-US" sz="2600" b="1" dirty="0" err="1">
                  <a:latin typeface="HP001 4 hàng" pitchFamily="34" charset="-93"/>
                  <a:cs typeface="Times New Roman" pitchFamily="18" charset="0"/>
                </a:rPr>
                <a:t>mật</a:t>
              </a:r>
              <a:r>
                <a:rPr lang="en-US" sz="2600" b="1" dirty="0">
                  <a:latin typeface="HP001 4 hàng" pitchFamily="34" charset="-93"/>
                  <a:cs typeface="Times New Roman" pitchFamily="18" charset="0"/>
                </a:rPr>
                <a:t> </a:t>
              </a:r>
              <a:r>
                <a:rPr lang="en-US" sz="2600" b="1" dirty="0" err="1">
                  <a:latin typeface="HP001 4 hàng" pitchFamily="34" charset="-93"/>
                  <a:cs typeface="Times New Roman" pitchFamily="18" charset="0"/>
                </a:rPr>
                <a:t>ong</a:t>
              </a:r>
              <a:r>
                <a:rPr lang="en-US" sz="2600" b="1" dirty="0">
                  <a:latin typeface="HP001 4 hàng" pitchFamily="34" charset="-93"/>
                  <a:cs typeface="Times New Roman" pitchFamily="18" charset="0"/>
                </a:rPr>
                <a:t> </a:t>
              </a:r>
              <a:r>
                <a:rPr lang="en-US" sz="2600" b="1" dirty="0" err="1">
                  <a:latin typeface="HP001 4 hàng" pitchFamily="34" charset="-93"/>
                  <a:cs typeface="Times New Roman" pitchFamily="18" charset="0"/>
                </a:rPr>
                <a:t>là</a:t>
              </a:r>
              <a:r>
                <a:rPr lang="en-US" sz="2600" b="1" dirty="0">
                  <a:latin typeface="HP001 4 hàng" pitchFamily="34" charset="-93"/>
                  <a:cs typeface="Times New Roman" pitchFamily="18" charset="0"/>
                </a:rPr>
                <a:t>:</a:t>
              </a: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658928" y="5162964"/>
              <a:ext cx="6096000" cy="954107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FF0000"/>
                  </a:solidFill>
                  <a:latin typeface="HP001 4 hàng" pitchFamily="34" charset="-93"/>
                  <a:cs typeface="Times New Roman" pitchFamily="18" charset="0"/>
                </a:rPr>
                <a:t>5 </a:t>
              </a:r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  <a:r>
                <a:rPr lang="en-US" sz="2800" b="1" dirty="0">
                  <a:solidFill>
                    <a:srgbClr val="FF0000"/>
                  </a:solidFill>
                  <a:latin typeface="HP001 4 hàng" pitchFamily="34" charset="-93"/>
                  <a:cs typeface="Times New Roman" pitchFamily="18" charset="0"/>
                </a:rPr>
                <a:t> 2</a:t>
              </a:r>
              <a:r>
                <a:rPr lang="en-US" sz="28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=</a:t>
              </a:r>
              <a:r>
                <a:rPr lang="en-US" sz="2800" b="1" dirty="0">
                  <a:solidFill>
                    <a:srgbClr val="FF0000"/>
                  </a:solidFill>
                  <a:latin typeface="HP001 4 hàng" pitchFamily="34" charset="-93"/>
                  <a:cs typeface="Times New Roman" pitchFamily="18" charset="0"/>
                </a:rPr>
                <a:t> 10 ( l)</a:t>
              </a:r>
            </a:p>
            <a:p>
              <a:pPr algn="ctr"/>
              <a:r>
                <a:rPr lang="en-US" sz="2800" b="1" dirty="0">
                  <a:latin typeface="HP001 4 hàng" pitchFamily="34" charset="-93"/>
                  <a:cs typeface="Times New Roman" pitchFamily="18" charset="0"/>
                </a:rPr>
                <a:t>        </a:t>
              </a:r>
              <a:r>
                <a:rPr lang="en-US" sz="2800" b="1" dirty="0" err="1">
                  <a:latin typeface="HP001 4 hàng" pitchFamily="34" charset="-93"/>
                  <a:cs typeface="Times New Roman" pitchFamily="18" charset="0"/>
                </a:rPr>
                <a:t>Đáp</a:t>
              </a:r>
              <a:r>
                <a:rPr lang="en-US" sz="2800" b="1" dirty="0">
                  <a:latin typeface="HP001 4 hàng" pitchFamily="34" charset="-93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HP001 4 hàng" pitchFamily="34" charset="-93"/>
                  <a:cs typeface="Times New Roman" pitchFamily="18" charset="0"/>
                </a:rPr>
                <a:t>số</a:t>
              </a:r>
              <a:r>
                <a:rPr lang="en-US" sz="2800" b="1" dirty="0">
                  <a:latin typeface="HP001 4 hàng" pitchFamily="34" charset="-93"/>
                  <a:cs typeface="Times New Roman" pitchFamily="18" charset="0"/>
                </a:rPr>
                <a:t>: 10l </a:t>
              </a:r>
              <a:r>
                <a:rPr lang="en-US" sz="2800" b="1" dirty="0" err="1">
                  <a:latin typeface="HP001 4 hàng" pitchFamily="34" charset="-93"/>
                  <a:cs typeface="Times New Roman" pitchFamily="18" charset="0"/>
                </a:rPr>
                <a:t>mật</a:t>
              </a:r>
              <a:r>
                <a:rPr lang="en-US" sz="2800" b="1" dirty="0">
                  <a:latin typeface="HP001 4 hàng" pitchFamily="34" charset="-93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HP001 4 hàng" pitchFamily="34" charset="-93"/>
                  <a:cs typeface="Times New Roman" pitchFamily="18" charset="0"/>
                </a:rPr>
                <a:t>ong</a:t>
              </a:r>
              <a:endParaRPr lang="en-US" sz="2800" b="1" dirty="0">
                <a:latin typeface="HP001 4 hàng" pitchFamily="34" charset="-93"/>
                <a:cs typeface="Times New Roman" pitchFamily="18" charset="0"/>
              </a:endParaRPr>
            </a:p>
          </p:txBody>
        </p:sp>
      </p:grpSp>
      <p:sp>
        <p:nvSpPr>
          <p:cNvPr id="11" name="Right Arrow 10"/>
          <p:cNvSpPr/>
          <p:nvPr/>
        </p:nvSpPr>
        <p:spPr>
          <a:xfrm>
            <a:off x="5883215" y="4298590"/>
            <a:ext cx="621102" cy="417635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814868" y="4298590"/>
            <a:ext cx="4305314" cy="52322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Tìm</a:t>
            </a: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giá</a:t>
            </a: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trị</a:t>
            </a: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1 </a:t>
            </a:r>
            <a:r>
              <a:rPr lang="en-US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phần</a:t>
            </a: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trong</a:t>
            </a: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phần</a:t>
            </a: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nhau</a:t>
            </a: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( </a:t>
            </a:r>
            <a:r>
              <a:rPr lang="en-US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Rút</a:t>
            </a: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về</a:t>
            </a: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đơn</a:t>
            </a: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vị</a:t>
            </a: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6035615" y="5330893"/>
            <a:ext cx="621102" cy="417635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967268" y="5330893"/>
            <a:ext cx="4152914" cy="52322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Tìm</a:t>
            </a: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giá</a:t>
            </a: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trị</a:t>
            </a: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nhiều</a:t>
            </a: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phần</a:t>
            </a: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nhau</a:t>
            </a:r>
            <a:endParaRPr lang="en-US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9065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22" grpId="0" animBg="1"/>
      <p:bldP spid="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alphaModFix amt="97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981924" y="531813"/>
            <a:ext cx="7985125" cy="1325562"/>
          </a:xfrm>
        </p:spPr>
        <p:txBody>
          <a:bodyPr>
            <a:noAutofit/>
          </a:bodyPr>
          <a:lstStyle/>
          <a:p>
            <a:pPr algn="ctr"/>
            <a:r>
              <a:rPr lang="en-US" sz="4000" b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BÀI TOÁN LIÊN QUAN ĐẾN </a:t>
            </a:r>
            <a:br>
              <a:rPr lang="en-US" sz="4000" b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4000" b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RÚT VỀ ĐƠN VỊ</a:t>
            </a:r>
            <a:endParaRPr lang="en-US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253" y="2670187"/>
            <a:ext cx="1442469" cy="154233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225615" y="2794958"/>
            <a:ext cx="9333781" cy="1292790"/>
          </a:xfrm>
          <a:prstGeom prst="rect">
            <a:avLst/>
          </a:prstGeom>
          <a:solidFill>
            <a:srgbClr val="FF0066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32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chia)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58" y="4439547"/>
            <a:ext cx="1442469" cy="1322897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225614" y="4439547"/>
            <a:ext cx="9333781" cy="1322897"/>
          </a:xfrm>
          <a:prstGeom prst="rect">
            <a:avLst/>
          </a:prstGeom>
          <a:solidFill>
            <a:srgbClr val="FF0066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Tìm giá trị của </a:t>
            </a:r>
            <a:r>
              <a:rPr lang="en-US" sz="36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phần bằng nhau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3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 Thực hiện phép tính nhân)</a:t>
            </a:r>
          </a:p>
        </p:txBody>
      </p:sp>
    </p:spTree>
    <p:extLst>
      <p:ext uri="{BB962C8B-B14F-4D97-AF65-F5344CB8AC3E}">
        <p14:creationId xmlns:p14="http://schemas.microsoft.com/office/powerpoint/2010/main" val="2831363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chimes.wav"/>
          </p:stSnd>
        </p:sndAc>
      </p:transition>
    </mc:Choice>
    <mc:Fallback xmlns="">
      <p:transition spd="slow">
        <p:sndAc>
          <p:stSnd>
            <p:snd r:embed="rId9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97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016000" y="2177144"/>
            <a:ext cx="10468632" cy="1759174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 err="1">
                <a:solidFill>
                  <a:srgbClr val="0070C0"/>
                </a:solidFill>
                <a:latin typeface=".VnArabia" pitchFamily="34" charset="0"/>
              </a:rPr>
              <a:t>Thực</a:t>
            </a:r>
            <a:r>
              <a:rPr lang="en-US" sz="6600" b="1" dirty="0">
                <a:solidFill>
                  <a:srgbClr val="0070C0"/>
                </a:solidFill>
                <a:latin typeface=".VnArabia" pitchFamily="34" charset="0"/>
              </a:rPr>
              <a:t> </a:t>
            </a:r>
            <a:r>
              <a:rPr lang="en-US" sz="6600" b="1" dirty="0" err="1">
                <a:solidFill>
                  <a:srgbClr val="0070C0"/>
                </a:solidFill>
                <a:latin typeface=".VnArabia" pitchFamily="34" charset="0"/>
              </a:rPr>
              <a:t>hành</a:t>
            </a:r>
            <a:endParaRPr lang="en-US" sz="6600" b="1" dirty="0">
              <a:solidFill>
                <a:srgbClr val="0070C0"/>
              </a:solidFill>
              <a:latin typeface=".VnArabia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4556" y="3429000"/>
            <a:ext cx="4057650" cy="37228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273728702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1202</TotalTime>
  <Words>794</Words>
  <Application>Microsoft Office PowerPoint</Application>
  <PresentationFormat>Widescreen</PresentationFormat>
  <Paragraphs>125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.VnArabia</vt:lpstr>
      <vt:lpstr>Arial</vt:lpstr>
      <vt:lpstr>Calibri</vt:lpstr>
      <vt:lpstr>Calibri Light</vt:lpstr>
      <vt:lpstr>HP001 4 hàng</vt:lpstr>
      <vt:lpstr>HP001 5 hàng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TOÁN LIÊN QUAN ĐẾN  RÚT VỀ ĐƠN VỊ</vt:lpstr>
      <vt:lpstr>Thực hành</vt:lpstr>
      <vt:lpstr>PowerPoint Presentation</vt:lpstr>
      <vt:lpstr>PowerPoint Presentation</vt:lpstr>
      <vt:lpstr>PowerPoint Presentation</vt:lpstr>
      <vt:lpstr>BÀI TOÁN LIÊN QUAN ĐẾN  RÚT VỀ ĐƠN VỊ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duphong</cp:lastModifiedBy>
  <cp:revision>103</cp:revision>
  <dcterms:created xsi:type="dcterms:W3CDTF">2020-03-20T04:15:24Z</dcterms:created>
  <dcterms:modified xsi:type="dcterms:W3CDTF">2022-03-01T02:12:21Z</dcterms:modified>
</cp:coreProperties>
</file>