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  <p:sldMasterId id="2147483808" r:id="rId3"/>
  </p:sldMasterIdLst>
  <p:notesMasterIdLst>
    <p:notesMasterId r:id="rId28"/>
  </p:notesMasterIdLst>
  <p:sldIdLst>
    <p:sldId id="315" r:id="rId4"/>
    <p:sldId id="322" r:id="rId5"/>
    <p:sldId id="334" r:id="rId6"/>
    <p:sldId id="313" r:id="rId7"/>
    <p:sldId id="314" r:id="rId8"/>
    <p:sldId id="302" r:id="rId9"/>
    <p:sldId id="283" r:id="rId10"/>
    <p:sldId id="284" r:id="rId11"/>
    <p:sldId id="317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12" r:id="rId23"/>
    <p:sldId id="304" r:id="rId24"/>
    <p:sldId id="290" r:id="rId25"/>
    <p:sldId id="308" r:id="rId26"/>
    <p:sldId id="33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B1F"/>
    <a:srgbClr val="00CC00"/>
    <a:srgbClr val="FF0000"/>
    <a:srgbClr val="3333FF"/>
    <a:srgbClr val="CCFF33"/>
    <a:srgbClr val="FF9900"/>
    <a:srgbClr val="33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2619" autoAdjust="0"/>
  </p:normalViewPr>
  <p:slideViewPr>
    <p:cSldViewPr>
      <p:cViewPr varScale="1">
        <p:scale>
          <a:sx n="74" d="100"/>
          <a:sy n="74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2E1C0D-E2C9-4972-A3DF-1B08B173A28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261CE28-B296-4A53-81A8-8D258919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03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1FFB65A-F40B-4945-B3E1-227CE70557E1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b="0">
              <a:latin typeface="+mn-lt"/>
              <a:cs typeface="+mn-cs"/>
            </a:endParaRPr>
          </a:p>
        </p:txBody>
      </p:sp>
      <p:sp>
        <p:nvSpPr>
          <p:cNvPr id="368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4E881A-A2BD-4226-A568-475573379D69}" type="slidenum">
              <a:rPr lang="en-US" sz="1200">
                <a:latin typeface="Times New Roman" pitchFamily="18" charset="0"/>
              </a:rPr>
              <a:pPr algn="r"/>
              <a:t>9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1A756F-D189-4EEA-9469-EE56FB177F73}" type="slidenum">
              <a:rPr lang="en-US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0">
              <a:latin typeface="+mn-lt"/>
              <a:cs typeface="+mn-cs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4588FC-41B5-48F1-ACC0-A0DA6EFCC6FC}" type="slidenum">
              <a:rPr lang="en-US" sz="1200">
                <a:latin typeface="Times New Roman" pitchFamily="18" charset="0"/>
              </a:rPr>
              <a:pPr algn="r"/>
              <a:t>20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18A03-B230-464A-AD59-C2F71CCDAD1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FFC5-528C-48A5-B5A1-6DFBAEFCA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AFD2-DD1D-438A-B3A6-17C6FD9B9028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FA09-BAAD-40E4-A7C4-E09074152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92B0-F949-4562-BA12-861BBC36E4E5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3DB0-DFCC-4A7D-9D64-208BA0A2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67B62-1555-4785-B08A-4A3251475D66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FE46-040C-4C73-9AD4-E0F4C93A7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E12F-06FC-475D-B685-7EBCE030CC6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542B-2C0B-4AEE-B2F7-0A3C70D67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12E2-7348-4D2B-A79F-CE90BD131E7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E39A-8D98-4A65-8C97-598420E5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949D-1BAC-4881-8DEC-A94B956E3FA5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F54F-348C-4CC8-9DCA-205AD0B7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EB8C-6040-43CC-90A6-B8B3DFCC5FF4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8972-45E8-47E3-A233-0CFDE27D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F55D-EEFA-4852-96BE-5E1EF2A41B97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C2BE-7F9D-4D1D-B6A8-A0B41C8B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48A1-5FEE-4BF8-8696-6BF932459406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5829-070C-4A68-A59B-CC39C3B1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59B3D-BE49-46E5-992B-547C6744D8AE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BE22-4A8E-43B6-9C11-FD822AA20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7054C-E1F9-4A2E-BAFE-B2BCB7659772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5527-D2D1-4083-AF76-37F3A5A5E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2D0B-AC98-44B7-93F8-90113E3AD55E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37FC-6EF0-4A76-8D94-5E190FDA9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F0F35873-FC6D-4F19-915C-587177C7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111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7D4881CA-A60E-4D4D-A928-ADF339DE8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0682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F35415C0-BAD6-43FD-98C3-871E8682B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722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C79DB26D-3CF8-45D7-B0DA-E7B2F8C27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4632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63C73D0B-B9E8-46B5-B9A1-D7AC354A3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469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E7C8CC5F-FAA9-4283-9BEF-3A444D7C6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02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BD7B4E7F-395B-4FDD-8A4A-C95F4C8E3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40770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7579A9FA-4ACB-4BE6-9B4D-9726A02B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48890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C79CA3D7-9CE1-4424-80EE-309BE9CA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01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544E69-B82B-4005-BBE2-43B4F10F02F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B7B54F-C0FA-47CD-9871-5104E994A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247770CD-4C0B-4D56-AD94-4CAB67C13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72173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>
              <a:defRPr/>
            </a:pPr>
            <a:fld id="{F689FEA7-9E2B-4F3D-B2EA-47DC0FCE7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6858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5437-0F31-42EF-87C4-7BA4E8D38C9F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8689-2E61-41B0-995A-CDA7359E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8119AD-0773-4BC4-8C37-360069DFDA5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3459A2-00EE-4CE5-AE8D-1F2636E3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38C46A-C985-49B2-B10F-EB823EA73B7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AEAA55-81B5-408C-845F-DD20E2D0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74F3-7B3A-43FB-9098-097CF9FA792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7FC0-1181-437E-BF9B-AF6B65CB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1AA7-779E-44F8-A2C4-D3BA5C64FD98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1ED8-A087-4449-8208-46668D45E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6D39-D156-4C19-BE93-C8A359F297DC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484B2-B192-4429-8674-136DF64D5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4E3D8-0DE3-40AD-AE77-753559FC5727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5C4A5-698C-45D8-910C-8A42805E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805" r:id="rId3"/>
    <p:sldLayoutId id="2147483790" r:id="rId4"/>
    <p:sldLayoutId id="2147483806" r:id="rId5"/>
    <p:sldLayoutId id="2147483807" r:id="rId6"/>
    <p:sldLayoutId id="2147483791" r:id="rId7"/>
    <p:sldLayoutId id="2147483792" r:id="rId8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AAD3A7-2B02-4A40-A9FE-90DDD76C9D05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43F29A-2162-4750-914B-48174A234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FF1F27-175E-4FF3-8BAC-DF9D49FCFEAC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Admin\Desktop\B&#224;id&#7841;yDung(cu&#7889;i)\Bac%20dua%20thu(%20lay%20cuoi)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Admin\Desktop\B&#224;id&#7841;yDung(cu&#7889;i)\PHIM_khoang%20khac%20ky%20dieu%20MPEG.m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gi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video" Target="file:///C:\Users\Admin\Desktop\B&#224;id&#7841;yDung(cu&#7889;i)\tinh%20huong%20cuoi%20cung%20(lay)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 dua thu( lay cuoi)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533400"/>
            <a:ext cx="8115300" cy="5791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6"/>
          <p:cNvSpPr>
            <a:spLocks/>
          </p:cNvSpPr>
          <p:nvPr/>
        </p:nvSpPr>
        <p:spPr bwMode="auto">
          <a:xfrm>
            <a:off x="171450" y="17526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1.Tự ý sử dụng thư từ, sách vở, đồ dùng của người khác khi chưa được phép.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9459" name="Rectangle 17"/>
          <p:cNvSpPr>
            <a:spLocks noChangeArrowheads="1"/>
          </p:cNvSpPr>
          <p:nvPr/>
        </p:nvSpPr>
        <p:spPr bwMode="auto">
          <a:xfrm>
            <a:off x="109538" y="1905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 flipV="1">
            <a:off x="152400" y="21336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72488" y="1828800"/>
            <a:ext cx="381000" cy="609600"/>
            <a:chOff x="228600" y="609600"/>
            <a:chExt cx="305331" cy="49244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09600" y="14478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2. Giữ gìn, bảo quản cẩn thận khi mượn sách vở, đồ dùng của người khác.</a:t>
            </a:r>
            <a:endParaRPr lang="en-US" sz="3200"/>
          </a:p>
        </p:txBody>
      </p:sp>
      <p:grpSp>
        <p:nvGrpSpPr>
          <p:cNvPr id="2" name="Group 31"/>
          <p:cNvGrpSpPr/>
          <p:nvPr/>
        </p:nvGrpSpPr>
        <p:grpSpPr>
          <a:xfrm>
            <a:off x="8580120" y="1524000"/>
            <a:ext cx="335280" cy="53340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4" name="Rounded Rectangle 3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38113" y="16764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19063" y="1676400"/>
            <a:ext cx="414337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914400" y="12954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3. Xin phép, hỏi mượn khi muốn sử dụng sách vở, đồ dùng của người khác.</a:t>
            </a:r>
            <a:endParaRPr lang="en-US" sz="3200"/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28600" y="1447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33363" y="1447800"/>
            <a:ext cx="43815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0" y="1447800"/>
            <a:ext cx="334963" cy="330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13763" y="1782763"/>
            <a:ext cx="82550" cy="198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281113" y="1295400"/>
            <a:ext cx="671988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4. Xem trộm nhật kí của người khác. </a:t>
            </a:r>
          </a:p>
          <a:p>
            <a:endParaRPr lang="en-US" sz="320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8229600" y="1371600"/>
            <a:ext cx="333375" cy="566738"/>
            <a:chOff x="185058" y="739119"/>
            <a:chExt cx="304800" cy="481647"/>
          </a:xfrm>
        </p:grpSpPr>
        <p:sp>
          <p:nvSpPr>
            <p:cNvPr id="4" name="Rounded Rectangle 3"/>
            <p:cNvSpPr/>
            <p:nvPr/>
          </p:nvSpPr>
          <p:spPr>
            <a:xfrm>
              <a:off x="185058" y="739119"/>
              <a:ext cx="304800" cy="303559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6978" y="1038630"/>
              <a:ext cx="76926" cy="182136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57200" y="1447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500063" y="1647825"/>
            <a:ext cx="274637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052513" y="1271588"/>
            <a:ext cx="73453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5. Nhận thư giùm khi hàng xóm đi vắng.</a:t>
            </a:r>
            <a:endParaRPr lang="en-US" sz="3200"/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566738" y="139065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557213" y="139065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0" y="1371600"/>
            <a:ext cx="334963" cy="3302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13763" y="1706563"/>
            <a:ext cx="82550" cy="1984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143000" y="1295400"/>
            <a:ext cx="697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6. Tự ý lấy đồ của người khác để dùng.</a:t>
            </a:r>
            <a:endParaRPr lang="en-US" sz="3200"/>
          </a:p>
        </p:txBody>
      </p:sp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381000" y="1371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438150" y="157162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382000" y="1371600"/>
            <a:ext cx="381000" cy="609600"/>
            <a:chOff x="228600" y="609600"/>
            <a:chExt cx="305331" cy="49244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990600" y="1295400"/>
            <a:ext cx="701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7. Sử dụng đồ của người khác xong rồi mới hỏi mượn.</a:t>
            </a:r>
            <a:endParaRPr lang="en-US" sz="3200"/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228600" y="147478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285750" y="167957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382000" y="1371600"/>
            <a:ext cx="381000" cy="609600"/>
            <a:chOff x="228600" y="609600"/>
            <a:chExt cx="305331" cy="49244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838200" y="13716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8. Làm hỏng đồ chơi của người khác mà không xin lỗi.</a:t>
            </a:r>
            <a:endParaRPr lang="en-US" sz="3200"/>
          </a:p>
        </p:txBody>
      </p:sp>
      <p:sp>
        <p:nvSpPr>
          <p:cNvPr id="26627" name="Rectangle 13"/>
          <p:cNvSpPr>
            <a:spLocks noChangeArrowheads="1"/>
          </p:cNvSpPr>
          <p:nvPr/>
        </p:nvSpPr>
        <p:spPr bwMode="auto">
          <a:xfrm>
            <a:off x="304800" y="1524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361950" y="17145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58200" y="1447800"/>
            <a:ext cx="381000" cy="609600"/>
            <a:chOff x="228600" y="609600"/>
            <a:chExt cx="305331" cy="49244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90600" y="14478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9. Hái trái cây trong vườn nhà hàng xóm để ăn mà không hỏi xin chủ nhà. </a:t>
            </a:r>
            <a:endParaRPr lang="en-US" sz="320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534400" y="1511300"/>
            <a:ext cx="395288" cy="698500"/>
            <a:chOff x="228600" y="650280"/>
            <a:chExt cx="304800" cy="45176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650280"/>
              <a:ext cx="304800" cy="303911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7338" y="920310"/>
              <a:ext cx="77118" cy="18173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52" name="Rectangle 14"/>
          <p:cNvSpPr>
            <a:spLocks noChangeArrowheads="1"/>
          </p:cNvSpPr>
          <p:nvPr/>
        </p:nvSpPr>
        <p:spPr bwMode="auto">
          <a:xfrm>
            <a:off x="395288" y="1600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438150" y="1776413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609600" y="1360488"/>
            <a:ext cx="8077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10. Lấy sách, truyện của người khác để đọc rồi lại cất trả vào chỗ cũ</a:t>
            </a:r>
            <a:endParaRPr lang="en-US" sz="320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458200" y="1447800"/>
            <a:ext cx="381000" cy="609600"/>
            <a:chOff x="228600" y="609600"/>
            <a:chExt cx="305331" cy="49244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609600"/>
              <a:ext cx="305331" cy="3039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8188" y="919940"/>
              <a:ext cx="76333" cy="182100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676" name="Rectangle 15"/>
          <p:cNvSpPr>
            <a:spLocks noChangeArrowheads="1"/>
          </p:cNvSpPr>
          <p:nvPr/>
        </p:nvSpPr>
        <p:spPr bwMode="auto">
          <a:xfrm>
            <a:off x="109538" y="1524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166688" y="17145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0367142_734399233371415_7343023644526010476_n.jpg"/>
          <p:cNvPicPr>
            <a:picLocks noGrp="1" noChangeAspect="1"/>
          </p:cNvPicPr>
          <p:nvPr>
            <p:ph/>
          </p:nvPr>
        </p:nvPicPr>
        <p:blipFill>
          <a:blip r:embed="rId2"/>
          <a:srcRect l="2740" t="3999" r="4111" b="6000"/>
          <a:stretch>
            <a:fillRect/>
          </a:stretch>
        </p:blipFill>
        <p:spPr>
          <a:xfrm>
            <a:off x="1524000" y="1524000"/>
            <a:ext cx="6172200" cy="35052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ChangeArrowheads="1"/>
          </p:cNvSpPr>
          <p:nvPr/>
        </p:nvSpPr>
        <p:spPr bwMode="auto">
          <a:xfrm>
            <a:off x="6781800" y="3352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Content Placeholder 6"/>
          <p:cNvSpPr>
            <a:spLocks/>
          </p:cNvSpPr>
          <p:nvPr/>
        </p:nvSpPr>
        <p:spPr bwMode="auto">
          <a:xfrm>
            <a:off x="152400" y="2286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1.Tự ý sử dụng thư từ, sách vở, đồ dùng của người khác khi chưa được phép.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2. Giữ gìn, bảo quản cẩn thận khi mượn sách vở, đồ dùng của người khác.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3. Xin phép, hỏi mượn khi muốn sử dụng sách vở, đồ dùng của người khác.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4. Xem trộm nhật kí của người khác. 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5. Nhận thư giùm khi hàng xóm đi vắng.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6. Tự ý lấy đồ của người khác để dùng.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7. Sử dụng đồ của người khác xong rồi mới hỏi mượn.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8. Làm hỏng đồ chơi của người khác mà không xin lỗi.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9. Hái trái cây trong vườn nhà hàng xóm để ăn mà không hỏi xin chủ nhà.   </a:t>
            </a:r>
          </a:p>
          <a:p>
            <a:pPr marL="609600" indent="-609600">
              <a:spcBef>
                <a:spcPct val="20000"/>
              </a:spcBef>
              <a:spcAft>
                <a:spcPts val="600"/>
              </a:spcAft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10. Lấy sách, truyện của người khác để đọc rồi lại cất trả vào chỗ cũ.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580438" y="304800"/>
            <a:ext cx="182562" cy="365125"/>
            <a:chOff x="228600" y="609600"/>
            <a:chExt cx="304800" cy="492440"/>
          </a:xfrm>
        </p:grpSpPr>
        <p:sp>
          <p:nvSpPr>
            <p:cNvPr id="29" name="Rounded Rectangle 28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8580120" y="1143000"/>
            <a:ext cx="182880" cy="36576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33" name="Rounded Rectangle 32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8580120" y="1934528"/>
            <a:ext cx="182880" cy="36576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36" name="Rounded Rectangle 35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8580438" y="2736850"/>
            <a:ext cx="182562" cy="365125"/>
            <a:chOff x="228600" y="609600"/>
            <a:chExt cx="304800" cy="492440"/>
          </a:xfrm>
        </p:grpSpPr>
        <p:sp>
          <p:nvSpPr>
            <p:cNvPr id="39" name="Rounded Rectangle 38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80438" y="3705225"/>
            <a:ext cx="182562" cy="365125"/>
            <a:chOff x="228600" y="609600"/>
            <a:chExt cx="304800" cy="492440"/>
          </a:xfrm>
        </p:grpSpPr>
        <p:sp>
          <p:nvSpPr>
            <p:cNvPr id="45" name="Rounded Rectangle 44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580438" y="4179888"/>
            <a:ext cx="182562" cy="365125"/>
            <a:chOff x="228600" y="609600"/>
            <a:chExt cx="304800" cy="492440"/>
          </a:xfrm>
        </p:grpSpPr>
        <p:sp>
          <p:nvSpPr>
            <p:cNvPr id="48" name="Rounded Rectangle 47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7869" y="920051"/>
              <a:ext cx="76864" cy="181989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8580438" y="4668838"/>
            <a:ext cx="182562" cy="365125"/>
            <a:chOff x="228600" y="609600"/>
            <a:chExt cx="304800" cy="492440"/>
          </a:xfrm>
        </p:grpSpPr>
        <p:sp>
          <p:nvSpPr>
            <p:cNvPr id="54" name="Rounded Rectangle 53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47869" y="920051"/>
              <a:ext cx="76864" cy="181989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8580438" y="5168900"/>
            <a:ext cx="182562" cy="365125"/>
            <a:chOff x="228600" y="609600"/>
            <a:chExt cx="304800" cy="492440"/>
          </a:xfrm>
        </p:grpSpPr>
        <p:sp>
          <p:nvSpPr>
            <p:cNvPr id="57" name="Rounded Rectangle 56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8580438" y="5883275"/>
            <a:ext cx="182562" cy="365125"/>
            <a:chOff x="228600" y="609600"/>
            <a:chExt cx="304800" cy="492440"/>
          </a:xfrm>
        </p:grpSpPr>
        <p:sp>
          <p:nvSpPr>
            <p:cNvPr id="60" name="Rounded Rectangle 59"/>
            <p:cNvSpPr/>
            <p:nvPr/>
          </p:nvSpPr>
          <p:spPr>
            <a:xfrm>
              <a:off x="228600" y="609600"/>
              <a:ext cx="304800" cy="304028"/>
            </a:xfrm>
            <a:prstGeom prst="round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7869" y="920052"/>
              <a:ext cx="76864" cy="181988"/>
            </a:xfrm>
            <a:prstGeom prst="rect">
              <a:avLst/>
            </a:prstGeom>
            <a:solidFill>
              <a:srgbClr val="00CC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" name="Group 61"/>
          <p:cNvGrpSpPr/>
          <p:nvPr/>
        </p:nvGrpSpPr>
        <p:grpSpPr>
          <a:xfrm>
            <a:off x="8580120" y="3200400"/>
            <a:ext cx="182880" cy="365760"/>
            <a:chOff x="228600" y="609600"/>
            <a:chExt cx="304800" cy="492440"/>
          </a:xfrm>
          <a:solidFill>
            <a:srgbClr val="FF0000"/>
          </a:solidFill>
        </p:grpSpPr>
        <p:sp>
          <p:nvSpPr>
            <p:cNvPr id="63" name="Rounded Rectangle 62"/>
            <p:cNvSpPr/>
            <p:nvPr/>
          </p:nvSpPr>
          <p:spPr>
            <a:xfrm>
              <a:off x="228600" y="609600"/>
              <a:ext cx="304800" cy="3048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7664" y="919160"/>
              <a:ext cx="76200" cy="182880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710" name="Rectangle 9"/>
          <p:cNvSpPr>
            <a:spLocks noChangeArrowheads="1"/>
          </p:cNvSpPr>
          <p:nvPr/>
        </p:nvSpPr>
        <p:spPr bwMode="auto">
          <a:xfrm>
            <a:off x="109538" y="2667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1"/>
          <p:cNvSpPr>
            <a:spLocks noChangeArrowheads="1"/>
          </p:cNvSpPr>
          <p:nvPr/>
        </p:nvSpPr>
        <p:spPr bwMode="auto">
          <a:xfrm>
            <a:off x="109538" y="37338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2"/>
          <p:cNvSpPr>
            <a:spLocks noChangeArrowheads="1"/>
          </p:cNvSpPr>
          <p:nvPr/>
        </p:nvSpPr>
        <p:spPr bwMode="auto">
          <a:xfrm>
            <a:off x="109538" y="4114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3"/>
          <p:cNvSpPr>
            <a:spLocks noChangeArrowheads="1"/>
          </p:cNvSpPr>
          <p:nvPr/>
        </p:nvSpPr>
        <p:spPr bwMode="auto">
          <a:xfrm>
            <a:off x="109538" y="4648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4"/>
          <p:cNvSpPr>
            <a:spLocks noChangeArrowheads="1"/>
          </p:cNvSpPr>
          <p:nvPr/>
        </p:nvSpPr>
        <p:spPr bwMode="auto">
          <a:xfrm>
            <a:off x="109538" y="516731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5"/>
          <p:cNvSpPr>
            <a:spLocks noChangeArrowheads="1"/>
          </p:cNvSpPr>
          <p:nvPr/>
        </p:nvSpPr>
        <p:spPr bwMode="auto">
          <a:xfrm>
            <a:off x="109538" y="5867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17"/>
          <p:cNvSpPr>
            <a:spLocks noChangeArrowheads="1"/>
          </p:cNvSpPr>
          <p:nvPr/>
        </p:nvSpPr>
        <p:spPr bwMode="auto">
          <a:xfrm>
            <a:off x="109538" y="304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52400" y="2867025"/>
            <a:ext cx="27463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V="1">
            <a:off x="152400" y="5334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66688" y="38862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166688" y="433387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166688" y="48387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152400" y="5343525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166688" y="6057900"/>
            <a:ext cx="228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Rectangle 8"/>
          <p:cNvSpPr>
            <a:spLocks noChangeArrowheads="1"/>
          </p:cNvSpPr>
          <p:nvPr/>
        </p:nvSpPr>
        <p:spPr bwMode="auto">
          <a:xfrm>
            <a:off x="138113" y="19050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9725" name="Rectangle 19"/>
          <p:cNvSpPr>
            <a:spLocks noChangeArrowheads="1"/>
          </p:cNvSpPr>
          <p:nvPr/>
        </p:nvSpPr>
        <p:spPr bwMode="auto">
          <a:xfrm>
            <a:off x="153988" y="1066800"/>
            <a:ext cx="3651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26" name="Rectangle 20"/>
          <p:cNvSpPr>
            <a:spLocks noChangeArrowheads="1"/>
          </p:cNvSpPr>
          <p:nvPr/>
        </p:nvSpPr>
        <p:spPr bwMode="auto">
          <a:xfrm>
            <a:off x="142875" y="1905000"/>
            <a:ext cx="36512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9727" name="Rectangle 28"/>
          <p:cNvSpPr>
            <a:spLocks noChangeArrowheads="1"/>
          </p:cNvSpPr>
          <p:nvPr/>
        </p:nvSpPr>
        <p:spPr bwMode="auto">
          <a:xfrm>
            <a:off x="123825" y="3200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5" name="Group 45"/>
          <p:cNvGraphicFramePr>
            <a:graphicFrameLocks noGrp="1"/>
          </p:cNvGraphicFramePr>
          <p:nvPr>
            <p:ph/>
          </p:nvPr>
        </p:nvGraphicFramePr>
        <p:xfrm>
          <a:off x="152400" y="109538"/>
          <a:ext cx="8839200" cy="670560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52400" y="838200"/>
            <a:ext cx="426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giùm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572000" y="852488"/>
            <a:ext cx="4343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Tự ý sử dụng thư từ, sách vở, đồ dùng của người khác khi chưa được phép.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Xem trộm nhật kí của người khác. </a:t>
            </a:r>
            <a:endParaRPr lang="en-US" sz="24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Tự ý lấy đồ của người khác để dùng.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Sử dụng đồ của người khác xong rồi mới hỏi mượn.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Làm hỏng đồ chơi của người khác mà không xin lỗi.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Hái trái cây trong vườn nhà hàng xóm để ăn mà không hỏi xin chủ nhà.   </a:t>
            </a:r>
          </a:p>
          <a:p>
            <a:pPr algn="just"/>
            <a:r>
              <a:rPr lang="en-US" sz="2400" b="0">
                <a:latin typeface="Times New Roman" pitchFamily="18" charset="0"/>
                <a:cs typeface="Times New Roman" pitchFamily="18" charset="0"/>
              </a:rPr>
              <a:t>- Lấy sách, truyện của người khác để đọc rồi lại cất trả vào chỗ cũ.</a:t>
            </a:r>
          </a:p>
          <a:p>
            <a:pPr algn="just">
              <a:spcBef>
                <a:spcPct val="50000"/>
              </a:spcBef>
            </a:pPr>
            <a:endParaRPr lang="en-US" sz="2400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3" grpId="0"/>
      <p:bldP spid="921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tập 3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Tự liên hệ :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- Em đã biết tôn trọng thư từ, tài sản của người khác chưa ?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- Việc đó xảy ra như thế nào 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5800" y="48768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IM_khoang khac ky dieu MPEG.mpg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381000"/>
            <a:ext cx="7696200" cy="58674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63" name="Picture 4" descr="8a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Cám ơn các thầy cô!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0965" name="Group 25"/>
          <p:cNvGrpSpPr>
            <a:grpSpLocks/>
          </p:cNvGrpSpPr>
          <p:nvPr/>
        </p:nvGrpSpPr>
        <p:grpSpPr bwMode="auto">
          <a:xfrm>
            <a:off x="152400" y="0"/>
            <a:ext cx="8991600" cy="1058863"/>
            <a:chOff x="0" y="152400"/>
            <a:chExt cx="8991600" cy="1058091"/>
          </a:xfrm>
        </p:grpSpPr>
        <p:pic>
          <p:nvPicPr>
            <p:cNvPr id="4099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5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8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6" name="Group 25"/>
          <p:cNvGrpSpPr>
            <a:grpSpLocks/>
          </p:cNvGrpSpPr>
          <p:nvPr/>
        </p:nvGrpSpPr>
        <p:grpSpPr bwMode="auto">
          <a:xfrm>
            <a:off x="0" y="5799138"/>
            <a:ext cx="8991600" cy="1058862"/>
            <a:chOff x="0" y="152400"/>
            <a:chExt cx="8991600" cy="1058091"/>
          </a:xfrm>
        </p:grpSpPr>
        <p:pic>
          <p:nvPicPr>
            <p:cNvPr id="4097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31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8" name="Picture 34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2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3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4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5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6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7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8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9" name="Picture 13" descr="2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34" name="Picture 2" descr="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0" y="2362200"/>
            <a:ext cx="9144000" cy="82391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i="1">
                <a:solidFill>
                  <a:srgbClr val="000099"/>
                </a:solidFill>
                <a:latin typeface="Times New Roman" pitchFamily="18" charset="0"/>
                <a:cs typeface="+mn-cs"/>
              </a:rPr>
              <a:t>Chúc các em chăm ngoan, học tốt!</a:t>
            </a:r>
          </a:p>
        </p:txBody>
      </p:sp>
      <p:graphicFrame>
        <p:nvGraphicFramePr>
          <p:cNvPr id="4096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145338" y="4419600"/>
          <a:ext cx="199866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7" imgW="1999793" imgH="1831543" progId="MS_ClipArt_Gallery.2">
                  <p:embed/>
                </p:oleObj>
              </mc:Choice>
              <mc:Fallback>
                <p:oleObj name="Clip" r:id="rId7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4419600"/>
                        <a:ext cx="1998662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4528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nh huong cuoi cung (lay).wmv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219200"/>
            <a:ext cx="8610600" cy="5276850"/>
          </a:xfrm>
        </p:spPr>
      </p:pic>
      <p:sp>
        <p:nvSpPr>
          <p:cNvPr id="2" name="TextBox 1"/>
          <p:cNvSpPr txBox="1"/>
          <p:nvPr/>
        </p:nvSpPr>
        <p:spPr>
          <a:xfrm>
            <a:off x="762000" y="22413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Bài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 err="1">
                <a:solidFill>
                  <a:schemeClr val="accent2"/>
                </a:solidFill>
              </a:rPr>
              <a:t>tập</a:t>
            </a:r>
            <a:r>
              <a:rPr lang="en-US" sz="3600" dirty="0">
                <a:solidFill>
                  <a:schemeClr val="accent2"/>
                </a:solidFill>
              </a:rPr>
              <a:t> 1: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381000" y="5791200"/>
            <a:ext cx="8458200" cy="990600"/>
          </a:xfrm>
          <a:prstGeom prst="horizontalScroll">
            <a:avLst>
              <a:gd name="adj" fmla="val 12500"/>
            </a:avLst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Nếu là Minh, em sẽ làm gì khi đó? Vì sao?</a:t>
            </a:r>
          </a:p>
        </p:txBody>
      </p:sp>
      <p:sp>
        <p:nvSpPr>
          <p:cNvPr id="12291" name="WordArt 21"/>
          <p:cNvSpPr>
            <a:spLocks noChangeArrowheads="1" noChangeShapeType="1" noTextEdit="1"/>
          </p:cNvSpPr>
          <p:nvPr/>
        </p:nvSpPr>
        <p:spPr bwMode="auto">
          <a:xfrm>
            <a:off x="2362200" y="317500"/>
            <a:ext cx="41338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THẢO LUẬN NHÓM</a:t>
            </a:r>
          </a:p>
        </p:txBody>
      </p:sp>
      <p:pic>
        <p:nvPicPr>
          <p:cNvPr id="6" name="Picture 19" descr="BAC DUA T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 rot="21360884">
            <a:off x="7080250" y="1146175"/>
            <a:ext cx="1030288" cy="730250"/>
          </a:xfrm>
          <a:prstGeom prst="cloudCallout">
            <a:avLst>
              <a:gd name="adj1" fmla="val -116290"/>
              <a:gd name="adj2" fmla="val 3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990600" y="990600"/>
            <a:ext cx="2438400" cy="1146175"/>
          </a:xfrm>
          <a:prstGeom prst="cloudCallout">
            <a:avLst>
              <a:gd name="adj1" fmla="val 37175"/>
              <a:gd name="adj2" fmla="val 94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Chúng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bóc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/>
      <p:bldP spid="12291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1677412"/>
            <a:ext cx="7620000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11604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a) Điền những từ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bí mật, pháp luật, của riêng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vào chỗ trống trong các câu sau cho thích hợp: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685800" y="381000"/>
            <a:ext cx="1757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Bài tập 2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228600" y="2133600"/>
            <a:ext cx="8686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 Thư từ, tài sản của người khác là                   mỗi người nên cần được tôn trọng. Xâm phạm chúng là việc làm vi phạm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- Mọi người cần tôn trọng             riêng của trẻ em.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5700713" y="2162175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…………..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205038" y="3033713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…………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4495800" y="3424238"/>
            <a:ext cx="1001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/>
              <a:t>…….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0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60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39" grpId="0"/>
      <p:bldP spid="14343" grpId="0"/>
      <p:bldP spid="60432" grpId="0"/>
      <p:bldP spid="60434" grpId="0" build="allAtOnce"/>
      <p:bldP spid="6043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505200" y="228600"/>
            <a:ext cx="182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990600"/>
            <a:ext cx="7848600" cy="4648200"/>
            <a:chOff x="685800" y="990600"/>
            <a:chExt cx="7848600" cy="3200400"/>
          </a:xfrm>
        </p:grpSpPr>
        <p:sp>
          <p:nvSpPr>
            <p:cNvPr id="4" name="Horizontal Scroll 3"/>
            <p:cNvSpPr/>
            <p:nvPr/>
          </p:nvSpPr>
          <p:spPr>
            <a:xfrm>
              <a:off x="685800" y="990600"/>
              <a:ext cx="7848600" cy="3200400"/>
            </a:xfrm>
            <a:prstGeom prst="horizontalScrol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71563" y="1533525"/>
              <a:ext cx="7010400" cy="19812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>
                <a:defRPr/>
              </a:pPr>
              <a:r>
                <a:rPr lang="en-US" sz="3200" b="0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phạm</a:t>
              </a:r>
              <a:endParaRPr lang="en-US" sz="3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2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 idx="4294967295"/>
          </p:nvPr>
        </p:nvSpPr>
        <p:spPr>
          <a:xfrm>
            <a:off x="-23813" y="-85725"/>
            <a:ext cx="9067801" cy="1609725"/>
          </a:xfrm>
        </p:spPr>
        <p:txBody>
          <a:bodyPr/>
          <a:lstStyle/>
          <a:p>
            <a:pPr algn="l"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Đánh dấu + vào ô      trước những việc nên làm, đánh dấu – vào ô</a:t>
            </a:r>
            <a:b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trước những việc không nên làm trong những hành động, việc làm dưới đây. </a:t>
            </a:r>
            <a:br>
              <a:rPr lang="en-US" sz="2400" b="1">
                <a:solidFill>
                  <a:srgbClr val="002060"/>
                </a:solidFill>
              </a:rPr>
            </a:b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67338" y="-61913"/>
            <a:ext cx="1236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nên làm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38475" y="309563"/>
            <a:ext cx="213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không nên làm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743200" y="0"/>
            <a:ext cx="381000" cy="409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81000" y="34766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18288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267176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28600" y="337185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28600" y="3805238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28600" y="4267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28600" y="4648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28600" y="5105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28600" y="55626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28600" y="6172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781800" y="3352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28600" y="12192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Content Placeholder 6"/>
          <p:cNvSpPr>
            <a:spLocks/>
          </p:cNvSpPr>
          <p:nvPr/>
        </p:nvSpPr>
        <p:spPr bwMode="auto">
          <a:xfrm>
            <a:off x="304800" y="1204913"/>
            <a:ext cx="89154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1.Tự ý sử dụng thư từ, sách vở, đồ dùng của người khác khi chưa được phép.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2. Giữ gìn, bảo quản cẩn thận khi mượn sách vở, đồ dùng của người khác.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3. Xin phép, hỏi mượn khi muốn sử dụng sách vở, đồ dùng của người khác.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4. Xem trộm nhật kí của người khác. 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5. Nhận thư giùm khi hàng xóm đi vắng.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6. Tự ý lấy đồ của người khác để dùng.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7. Sử dụng đồ của người khác xong rồi mới hỏi mượn.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8. Làm hỏng đồ chơi của người khác mà không xin lỗi.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9. Hái trái cây trong vườn nhà hàng xóm để ăn mà không hỏi xin chủ nhà.   </a:t>
            </a:r>
          </a:p>
          <a:p>
            <a:pPr marL="609600" indent="-609600">
              <a:spcBef>
                <a:spcPct val="20000"/>
              </a:spcBef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      10. Lấy sách, truyện của người khác để đọc rồi lại cất trả vào chỗ cũ.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228600" y="3810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1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7&quot;&gt;&lt;property id=&quot;20148&quot; value=&quot;5&quot;/&gt;&lt;property id=&quot;20300&quot; value=&quot;Slide 6&quot;/&gt;&lt;property id=&quot;20307&quot; value=&quot;309&quot;/&gt;&lt;/object&gt;&lt;object type=&quot;3&quot; unique_id=&quot;10008&quot;&gt;&lt;property id=&quot;20148&quot; value=&quot;5&quot;/&gt;&lt;property id=&quot;20300&quot; value=&quot;Slide 7&quot;/&gt;&lt;property id=&quot;20307&quot; value=&quot;313&quot;/&gt;&lt;/object&gt;&lt;object type=&quot;3&quot; unique_id=&quot;10010&quot;&gt;&lt;property id=&quot;20148&quot; value=&quot;5&quot;/&gt;&lt;property id=&quot;20300&quot; value=&quot;Slide 8&quot;/&gt;&lt;property id=&quot;20307&quot; value=&quot;314&quot;/&gt;&lt;/object&gt;&lt;object type=&quot;3&quot; unique_id=&quot;10011&quot;&gt;&lt;property id=&quot;20148&quot; value=&quot;5&quot;/&gt;&lt;property id=&quot;20300&quot; value=&quot;Slide 9&quot;/&gt;&lt;property id=&quot;20307&quot; value=&quot;302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2&quot;/&gt;&lt;property id=&quot;20307&quot; value=&quot;284&quot;/&gt;&lt;/object&gt;&lt;object type=&quot;3&quot; unique_id=&quot;10014&quot;&gt;&lt;property id=&quot;20148&quot; value=&quot;5&quot;/&gt;&lt;property id=&quot;20300&quot; value=&quot;Slide 24&quot;/&gt;&lt;property id=&quot;20307&quot; value=&quot;312&quot;/&gt;&lt;/object&gt;&lt;object type=&quot;3&quot; unique_id=&quot;10015&quot;&gt;&lt;property id=&quot;20148&quot; value=&quot;5&quot;/&gt;&lt;property id=&quot;20300&quot; value=&quot;Slide 25&quot;/&gt;&lt;property id=&quot;20307&quot; value=&quot;304&quot;/&gt;&lt;/object&gt;&lt;object type=&quot;3&quot; unique_id=&quot;10016&quot;&gt;&lt;property id=&quot;20148&quot; value=&quot;5&quot;/&gt;&lt;property id=&quot;20300&quot; value=&quot;Slide 26 - &amp;quot;Bài tập 3&amp;quot;&quot;/&gt;&lt;property id=&quot;20307&quot; value=&quot;290&quot;/&gt;&lt;/object&gt;&lt;object type=&quot;3&quot; unique_id=&quot;10017&quot;&gt;&lt;property id=&quot;20148&quot; value=&quot;5&quot;/&gt;&lt;property id=&quot;20300&quot; value=&quot;Slide 27&quot;/&gt;&lt;property id=&quot;20307&quot; value=&quot;308&quot;/&gt;&lt;/object&gt;&lt;object type=&quot;3&quot; unique_id=&quot;10018&quot;&gt;&lt;property id=&quot;20148&quot; value=&quot;5&quot;/&gt;&lt;property id=&quot;20300&quot; value=&quot;Slide 28&quot;/&gt;&lt;property id=&quot;20307&quot; value=&quot;298&quot;/&gt;&lt;/object&gt;&lt;object type=&quot;3&quot; unique_id=&quot;10048&quot;&gt;&lt;property id=&quot;20148&quot; value=&quot;5&quot;/&gt;&lt;property id=&quot;20300&quot; value=&quot;Slide 3&quot;/&gt;&lt;property id=&quot;20307&quot; value=&quot;315&quot;/&gt;&lt;/object&gt;&lt;object type=&quot;3&quot; unique_id=&quot;10085&quot;&gt;&lt;property id=&quot;20148&quot; value=&quot;5&quot;/&gt;&lt;property id=&quot;20300&quot; value=&quot;Slide 13 - &amp;quot;b) Đánh dấu + vào ô      trước những việc nên làm, đánh dấu – vào ô&amp;#x0D;&amp;#x0A;          trước những việc không nên làm trong&quot;/&gt;&lt;property id=&quot;20307&quot; value=&quot;317&quot;/&gt;&lt;/object&gt;&lt;object type=&quot;3&quot; unique_id=&quot;10124&quot;&gt;&lt;property id=&quot;20148&quot; value=&quot;5&quot;/&gt;&lt;property id=&quot;20300&quot; value=&quot;Slide 1&quot;/&gt;&lt;property id=&quot;20307&quot; value=&quot;321&quot;/&gt;&lt;/object&gt;&lt;object type=&quot;3&quot; unique_id=&quot;10208&quot;&gt;&lt;property id=&quot;20148&quot; value=&quot;5&quot;/&gt;&lt;property id=&quot;20300&quot; value=&quot;Slide 4&quot;/&gt;&lt;property id=&quot;20307&quot; value=&quot;322&quot;/&gt;&lt;/object&gt;&lt;object type=&quot;3&quot; unique_id=&quot;11370&quot;&gt;&lt;property id=&quot;20148&quot; value=&quot;5&quot;/&gt;&lt;property id=&quot;20300&quot; value=&quot;Slide 14&quot;/&gt;&lt;property id=&quot;20307&quot; value=&quot;323&quot;/&gt;&lt;/object&gt;&lt;object type=&quot;3&quot; unique_id=&quot;11371&quot;&gt;&lt;property id=&quot;20148&quot; value=&quot;5&quot;/&gt;&lt;property id=&quot;20300&quot; value=&quot;Slide 15&quot;/&gt;&lt;property id=&quot;20307&quot; value=&quot;324&quot;/&gt;&lt;/object&gt;&lt;object type=&quot;3&quot; unique_id=&quot;11372&quot;&gt;&lt;property id=&quot;20148&quot; value=&quot;5&quot;/&gt;&lt;property id=&quot;20300&quot; value=&quot;Slide 16&quot;/&gt;&lt;property id=&quot;20307&quot; value=&quot;325&quot;/&gt;&lt;/object&gt;&lt;object type=&quot;3&quot; unique_id=&quot;11373&quot;&gt;&lt;property id=&quot;20148&quot; value=&quot;5&quot;/&gt;&lt;property id=&quot;20300&quot; value=&quot;Slide 17&quot;/&gt;&lt;property id=&quot;20307&quot; value=&quot;326&quot;/&gt;&lt;/object&gt;&lt;object type=&quot;3&quot; unique_id=&quot;11374&quot;&gt;&lt;property id=&quot;20148&quot; value=&quot;5&quot;/&gt;&lt;property id=&quot;20300&quot; value=&quot;Slide 18&quot;/&gt;&lt;property id=&quot;20307&quot; value=&quot;327&quot;/&gt;&lt;/object&gt;&lt;object type=&quot;3&quot; unique_id=&quot;11375&quot;&gt;&lt;property id=&quot;20148&quot; value=&quot;5&quot;/&gt;&lt;property id=&quot;20300&quot; value=&quot;Slide 19&quot;/&gt;&lt;property id=&quot;20307&quot; value=&quot;328&quot;/&gt;&lt;/object&gt;&lt;object type=&quot;3&quot; unique_id=&quot;11376&quot;&gt;&lt;property id=&quot;20148&quot; value=&quot;5&quot;/&gt;&lt;property id=&quot;20300&quot; value=&quot;Slide 20&quot;/&gt;&lt;property id=&quot;20307&quot; value=&quot;329&quot;/&gt;&lt;/object&gt;&lt;object type=&quot;3&quot; unique_id=&quot;11377&quot;&gt;&lt;property id=&quot;20148&quot; value=&quot;5&quot;/&gt;&lt;property id=&quot;20300&quot; value=&quot;Slide 21&quot;/&gt;&lt;property id=&quot;20307&quot; value=&quot;330&quot;/&gt;&lt;/object&gt;&lt;object type=&quot;3&quot; unique_id=&quot;11378&quot;&gt;&lt;property id=&quot;20148&quot; value=&quot;5&quot;/&gt;&lt;property id=&quot;20300&quot; value=&quot;Slide 22&quot;/&gt;&lt;property id=&quot;20307&quot; value=&quot;331&quot;/&gt;&lt;/object&gt;&lt;object type=&quot;3&quot; unique_id=&quot;11379&quot;&gt;&lt;property id=&quot;20148&quot; value=&quot;5&quot;/&gt;&lt;property id=&quot;20300&quot; value=&quot;Slide 23&quot;/&gt;&lt;property id=&quot;20307&quot; value=&quot;332&quot;/&gt;&lt;/object&gt;&lt;object type=&quot;3&quot; unique_id=&quot;11814&quot;&gt;&lt;property id=&quot;20148&quot; value=&quot;5&quot;/&gt;&lt;property id=&quot;20300&quot; value=&quot;Slide 5&quot;/&gt;&lt;property id=&quot;20307&quot; value=&quot;334&quot;/&gt;&lt;/object&gt;&lt;object type=&quot;3&quot; unique_id=&quot;11815&quot;&gt;&lt;property id=&quot;20148&quot; value=&quot;5&quot;/&gt;&lt;property id=&quot;20300&quot; value=&quot;Slide 11&quot;/&gt;&lt;property id=&quot;20307&quot; value=&quot;333&quot;/&gt;&lt;/object&gt;&lt;object type=&quot;3&quot; unique_id=&quot;11847&quot;&gt;&lt;property id=&quot;20148&quot; value=&quot;5&quot;/&gt;&lt;property id=&quot;20300&quot; value=&quot;Slide 29&quot;/&gt;&lt;property id=&quot;20307&quot; value=&quot;33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2070</TotalTime>
  <Words>932</Words>
  <Application>Microsoft Office PowerPoint</Application>
  <PresentationFormat>On-screen Show (4:3)</PresentationFormat>
  <Paragraphs>82</Paragraphs>
  <Slides>24</Slides>
  <Notes>2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Default Design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Đánh dấu + vào ô      trước những việc nên làm, đánh dấu – vào ô           trước những việc không nên làm trong những hành động, việc làm dưới đây.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3</vt:lpstr>
      <vt:lpstr>PowerPoint Presentation</vt:lpstr>
      <vt:lpstr>PowerPoint Presentation</vt:lpstr>
    </vt:vector>
  </TitlesOfParts>
  <Company>CDN Viet - Duc Ha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Hai Dien</dc:creator>
  <cp:lastModifiedBy>duphong</cp:lastModifiedBy>
  <cp:revision>298</cp:revision>
  <dcterms:created xsi:type="dcterms:W3CDTF">2009-02-20T05:49:19Z</dcterms:created>
  <dcterms:modified xsi:type="dcterms:W3CDTF">2022-03-10T00:51:49Z</dcterms:modified>
</cp:coreProperties>
</file>