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90" r:id="rId4"/>
  </p:sldMasterIdLst>
  <p:notesMasterIdLst>
    <p:notesMasterId r:id="rId41"/>
  </p:notesMasterIdLst>
  <p:sldIdLst>
    <p:sldId id="325" r:id="rId5"/>
    <p:sldId id="337" r:id="rId6"/>
    <p:sldId id="338" r:id="rId7"/>
    <p:sldId id="339" r:id="rId8"/>
    <p:sldId id="340" r:id="rId9"/>
    <p:sldId id="336" r:id="rId10"/>
    <p:sldId id="279" r:id="rId11"/>
    <p:sldId id="305" r:id="rId12"/>
    <p:sldId id="282" r:id="rId13"/>
    <p:sldId id="283" r:id="rId14"/>
    <p:sldId id="290" r:id="rId15"/>
    <p:sldId id="291" r:id="rId16"/>
    <p:sldId id="294" r:id="rId17"/>
    <p:sldId id="316" r:id="rId18"/>
    <p:sldId id="334" r:id="rId19"/>
    <p:sldId id="342" r:id="rId20"/>
    <p:sldId id="356" r:id="rId21"/>
    <p:sldId id="343" r:id="rId22"/>
    <p:sldId id="344" r:id="rId23"/>
    <p:sldId id="357" r:id="rId24"/>
    <p:sldId id="345" r:id="rId25"/>
    <p:sldId id="346" r:id="rId26"/>
    <p:sldId id="347" r:id="rId27"/>
    <p:sldId id="348" r:id="rId28"/>
    <p:sldId id="349" r:id="rId29"/>
    <p:sldId id="350" r:id="rId30"/>
    <p:sldId id="351" r:id="rId31"/>
    <p:sldId id="358" r:id="rId32"/>
    <p:sldId id="352" r:id="rId33"/>
    <p:sldId id="295" r:id="rId34"/>
    <p:sldId id="310" r:id="rId35"/>
    <p:sldId id="311" r:id="rId36"/>
    <p:sldId id="318" r:id="rId37"/>
    <p:sldId id="320" r:id="rId38"/>
    <p:sldId id="322" r:id="rId39"/>
    <p:sldId id="323"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94660"/>
  </p:normalViewPr>
  <p:slideViewPr>
    <p:cSldViewPr>
      <p:cViewPr varScale="1">
        <p:scale>
          <a:sx n="85" d="100"/>
          <a:sy n="85" d="100"/>
        </p:scale>
        <p:origin x="588" y="84"/>
      </p:cViewPr>
      <p:guideLst>
        <p:guide orient="horz" pos="1620"/>
        <p:guide pos="287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6594-8249-46DA-8EF3-40FAA6A6B190}" type="datetimeFigureOut">
              <a:rPr lang="vi-VN" smtClean="0"/>
              <a:t>24/02/2022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A06CD-5BC3-4CF1-9516-FFDBF6B2AA86}" type="slidenum">
              <a:rPr lang="vi-VN" smtClean="0"/>
              <a:t>‹#›</a:t>
            </a:fld>
            <a:endParaRPr lang="vi-VN"/>
          </a:p>
        </p:txBody>
      </p:sp>
    </p:spTree>
    <p:extLst>
      <p:ext uri="{BB962C8B-B14F-4D97-AF65-F5344CB8AC3E}">
        <p14:creationId xmlns:p14="http://schemas.microsoft.com/office/powerpoint/2010/main" val="200919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31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1791 </a:t>
            </a:r>
            <a:r>
              <a:rPr lang="en-US" sz="1200" kern="1200" dirty="0" err="1">
                <a:solidFill>
                  <a:schemeClr val="tx1"/>
                </a:solidFill>
                <a:effectLst/>
                <a:latin typeface="+mn-lt"/>
                <a:ea typeface="+mn-ea"/>
                <a:cs typeface="+mn-cs"/>
              </a:rPr>
              <a:t>mất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1840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Nguyễn</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7</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10</a:t>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12</a:t>
            </a:fld>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13</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D7ABA-4893-400E-A0AB-B6E88A736D9C}" type="slidenum">
              <a:rPr lang="en-US" altLang="en-US" smtClean="0"/>
              <a:pPr eaLnBrk="1" hangingPunct="1"/>
              <a:t>15</a:t>
            </a:fld>
            <a:endParaRPr lang="en-US" alt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17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013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Bvmt</a:t>
            </a:r>
            <a:r>
              <a:rPr lang="en-US" dirty="0"/>
              <a:t> : k </a:t>
            </a:r>
            <a:r>
              <a:rPr lang="en-US" dirty="0" err="1"/>
              <a:t>xả</a:t>
            </a:r>
            <a:r>
              <a:rPr lang="en-US" dirty="0"/>
              <a:t> </a:t>
            </a:r>
            <a:r>
              <a:rPr lang="en-US" dirty="0" err="1"/>
              <a:t>rác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38D6-D16F-4FED-8E2F-22724FCE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6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a:lstStyle>
            <a:lvl1pPr>
              <a:defRPr/>
            </a:lvl1pPr>
          </a:lstStyle>
          <a:p>
            <a:pPr>
              <a:defRPr/>
            </a:pPr>
            <a:fld id="{9FB1C01B-6E68-403B-95A4-A5A99F060003}" type="slidenum">
              <a:rPr lang="en-US" altLang="vi-VN"/>
              <a:t>‹#›</a:t>
            </a:fld>
            <a:endParaRPr lang="en-US" alt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55F9A08-C42D-47BA-9387-D3DF1E6FD599}" type="slidenum">
              <a:rPr lang="en-US" altLang="vi-VN"/>
              <a:pPr>
                <a:defRPr/>
              </a:pPr>
              <a:t>‹#›</a:t>
            </a:fld>
            <a:endParaRPr lang="en-US" altLang="vi-VN"/>
          </a:p>
        </p:txBody>
      </p:sp>
    </p:spTree>
    <p:extLst>
      <p:ext uri="{BB962C8B-B14F-4D97-AF65-F5344CB8AC3E}">
        <p14:creationId xmlns:p14="http://schemas.microsoft.com/office/powerpoint/2010/main" val="357966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1927B-512A-42EB-95A0-8E6021E9797A}"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0DEB9C-210A-42DA-B7F6-AC68E28B2363}"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12A9-F2F7-4C70-8412-5F52BF290ED3}"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DE976B-A95E-4F70-9283-B85AE6203824}"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EF9EAB-95EA-45EC-8656-AC8F209E000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4C16D-B2AC-48DB-929B-CCA1CFDCBB58}"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A60C42-0D34-4649-9A28-CCD608479A1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64BB29-84F2-4774-AC5E-A3355212FE32}"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7412D0-EBD7-45D1-9C16-C9AC178E9335}"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4CD262-FEE0-48DF-B030-D31814CEBA3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2938F-AED2-49FF-8F24-AD875B0246F9}"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43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2669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3690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41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163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32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498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592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7947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75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997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35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316189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867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3870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85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0258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21590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386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808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6352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470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4756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735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9328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19381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54715"/>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2/24/2022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825F94F9-1371-4EFF-B40B-6AEE93B55BD4}" type="slidenum">
              <a:rPr lang="en-US" altLang="en-US">
                <a:latin typeface=".VnTime" panose="020B7200000000000000" pitchFamily="34" charset="0"/>
              </a:rPr>
              <a:t>‹#›</a:t>
            </a:fld>
            <a:endParaRPr lang="en-US" altLang="en-US">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0474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07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68858" y="2036537"/>
            <a:ext cx="5206284" cy="1084913"/>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CHÀO MỪNG CÁC CON</a:t>
            </a:r>
          </a:p>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ĐẾN VỚI TIẾT HỌC</a:t>
            </a:r>
            <a:endParaRPr lang="en-US" sz="5400" b="1" dirty="0">
              <a:ln/>
              <a:solidFill>
                <a:srgbClr val="00B050"/>
              </a:solidFill>
              <a:latin typeface="UTM Avo" panose="02040603050506020204" pitchFamily="18" charset="0"/>
            </a:endParaRPr>
          </a:p>
        </p:txBody>
      </p:sp>
    </p:spTree>
    <p:extLst>
      <p:ext uri="{BB962C8B-B14F-4D97-AF65-F5344CB8AC3E}">
        <p14:creationId xmlns:p14="http://schemas.microsoft.com/office/powerpoint/2010/main" val="166126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9952" cy="4299942"/>
          </a:xfrm>
          <a:prstGeom prst="rect">
            <a:avLst/>
          </a:prstGeom>
        </p:spPr>
      </p:pic>
      <p:sp>
        <p:nvSpPr>
          <p:cNvPr id="6" name="TextBox 5"/>
          <p:cNvSpPr txBox="1"/>
          <p:nvPr/>
        </p:nvSpPr>
        <p:spPr>
          <a:xfrm>
            <a:off x="3491880" y="4458272"/>
            <a:ext cx="2376264" cy="646331"/>
          </a:xfrm>
          <a:prstGeom prst="rect">
            <a:avLst/>
          </a:prstGeom>
          <a:noFill/>
        </p:spPr>
        <p:txBody>
          <a:bodyPr wrap="square" rtlCol="0">
            <a:spAutoFit/>
          </a:bodyPr>
          <a:lstStyle/>
          <a:p>
            <a:r>
              <a:rPr lang="vi-VN" sz="36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8897"/>
            <a:ext cx="4608512" cy="42211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43908" y="483518"/>
            <a:ext cx="1186046"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vi-VN" sz="4000" b="1" dirty="0">
                <a:solidFill>
                  <a:srgbClr val="FF0000"/>
                </a:solidFill>
                <a:latin typeface="Times New Roman" panose="02020603050405020304" pitchFamily="18" charset="0"/>
              </a:rPr>
              <a:t>Đối</a:t>
            </a:r>
            <a:endParaRPr lang="en-US" altLang="vi-VN" sz="4000" b="1" dirty="0">
              <a:solidFill>
                <a:srgbClr val="FF0000"/>
              </a:solidFill>
              <a:latin typeface="Times New Roman" panose="02020603050405020304" pitchFamily="18" charset="0"/>
            </a:endParaRPr>
          </a:p>
        </p:txBody>
      </p:sp>
      <p:sp>
        <p:nvSpPr>
          <p:cNvPr id="3" name="Text Box 6"/>
          <p:cNvSpPr txBox="1">
            <a:spLocks noChangeArrowheads="1"/>
          </p:cNvSpPr>
          <p:nvPr/>
        </p:nvSpPr>
        <p:spPr bwMode="auto">
          <a:xfrm>
            <a:off x="287524" y="1460511"/>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Thể văn cũ gồm hai vế (hai câu) có số tiếng bằng nhau, đối chọi nhau về ý và lời.</a:t>
            </a:r>
            <a:endParaRPr lang="en-US" altLang="vi-VN" sz="3600" b="1" dirty="0">
              <a:solidFill>
                <a:schemeClr val="tx2">
                  <a:lumMod val="50000"/>
                </a:schemeClr>
              </a:solidFill>
              <a:latin typeface="Times New Roman" panose="02020603050405020304" pitchFamily="18" charset="0"/>
            </a:endParaRPr>
          </a:p>
        </p:txBody>
      </p:sp>
      <p:sp>
        <p:nvSpPr>
          <p:cNvPr id="4" name="Text Box 6"/>
          <p:cNvSpPr txBox="1">
            <a:spLocks noChangeArrowheads="1"/>
          </p:cNvSpPr>
          <p:nvPr/>
        </p:nvSpPr>
        <p:spPr bwMode="auto">
          <a:xfrm>
            <a:off x="287524" y="2787774"/>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làm vế đối lại.</a:t>
            </a:r>
            <a:endParaRPr lang="en-US" altLang="vi-VN" sz="3600" b="1" dirty="0">
              <a:solidFill>
                <a:schemeClr val="tx2">
                  <a:lumMod val="50000"/>
                </a:schemeClr>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0.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3744416" cy="44439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6815"/>
            <a:ext cx="4824535" cy="4427143"/>
          </a:xfrm>
          <a:prstGeom prst="rect">
            <a:avLst/>
          </a:prstGeom>
        </p:spPr>
      </p:pic>
      <p:sp>
        <p:nvSpPr>
          <p:cNvPr id="6" name="Rectangle 5"/>
          <p:cNvSpPr/>
          <p:nvPr/>
        </p:nvSpPr>
        <p:spPr>
          <a:xfrm>
            <a:off x="3203848" y="4443958"/>
            <a:ext cx="1948306" cy="646331"/>
          </a:xfrm>
          <a:prstGeom prst="rect">
            <a:avLst/>
          </a:prstGeom>
        </p:spPr>
        <p:txBody>
          <a:bodyPr wrap="square">
            <a:spAutoFit/>
          </a:bodyPr>
          <a:lstStyle/>
          <a:p>
            <a:pPr algn="just">
              <a:spcBef>
                <a:spcPct val="0"/>
              </a:spcBef>
              <a:buFontTx/>
              <a:buNone/>
            </a:pPr>
            <a:r>
              <a:rPr lang="vi-VN" altLang="vi-VN" sz="3600" b="1" dirty="0">
                <a:solidFill>
                  <a:srgbClr val="FF0000"/>
                </a:solidFill>
                <a:latin typeface="Times New Roman" panose="02020603050405020304" pitchFamily="18" charset="0"/>
              </a:rPr>
              <a:t>Câu đối</a:t>
            </a:r>
            <a:endParaRPr lang="en-US" altLang="vi-VN" sz="36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6" y="20461"/>
            <a:ext cx="4152165" cy="4386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0"/>
            <a:ext cx="4732784" cy="4386264"/>
          </a:xfrm>
          <a:prstGeom prst="rect">
            <a:avLst/>
          </a:prstGeom>
        </p:spPr>
      </p:pic>
      <p:sp>
        <p:nvSpPr>
          <p:cNvPr id="8" name="Rectangle 7"/>
          <p:cNvSpPr/>
          <p:nvPr/>
        </p:nvSpPr>
        <p:spPr>
          <a:xfrm>
            <a:off x="2063869" y="4386264"/>
            <a:ext cx="5168403" cy="584775"/>
          </a:xfrm>
          <a:prstGeom prst="rect">
            <a:avLst/>
          </a:prstGeom>
        </p:spPr>
        <p:txBody>
          <a:bodyPr wrap="none">
            <a:spAutoFit/>
          </a:bodyPr>
          <a:lstStyle/>
          <a:p>
            <a:r>
              <a:rPr lang="nl-NL" sz="32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32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46869" y="667881"/>
            <a:ext cx="8755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Ngắt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cxnSp>
        <p:nvCxnSpPr>
          <p:cNvPr id="20" name="Straight Connector 19"/>
          <p:cNvCxnSpPr/>
          <p:nvPr/>
        </p:nvCxnSpPr>
        <p:spPr>
          <a:xfrm flipH="1">
            <a:off x="4652392"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960"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156176"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8184"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884368"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12360"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828800" y="1943100"/>
            <a:ext cx="5867400" cy="1085850"/>
          </a:xfrm>
          <a:prstGeom prst="rect">
            <a:avLst/>
          </a:prstGeom>
        </p:spPr>
        <p:txBody>
          <a:bodyPr wrap="none" fromWordArt="1">
            <a:prstTxWarp prst="textPlain">
              <a:avLst>
                <a:gd name="adj" fmla="val 50000"/>
              </a:avLst>
            </a:prstTxWarp>
          </a:bodyPr>
          <a:lstStyle/>
          <a:p>
            <a:pPr algn="ctr"/>
            <a:r>
              <a:rPr lang="vi-VN" sz="5400" b="1" kern="1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rPr>
              <a:t>Luyện đọc cá nhân</a:t>
            </a:r>
            <a:endParaRPr lang="en-US" sz="5400" b="1" kern="1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endParaRPr>
          </a:p>
        </p:txBody>
      </p:sp>
      <p:sp>
        <p:nvSpPr>
          <p:cNvPr id="16387" name="Text Box 67662"/>
          <p:cNvSpPr txBox="1">
            <a:spLocks noChangeArrowheads="1"/>
          </p:cNvSpPr>
          <p:nvPr/>
        </p:nvSpPr>
        <p:spPr bwMode="auto">
          <a:xfrm>
            <a:off x="0" y="594123"/>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altLang="en-US" sz="3200" b="1" u="sng">
                <a:solidFill>
                  <a:srgbClr val="0000CC"/>
                </a:solidFill>
                <a:latin typeface="Times New Roman" pitchFamily="18" charset="0"/>
              </a:rPr>
              <a:t>Tập đọc</a:t>
            </a:r>
            <a:endParaRPr lang="en-US" altLang="en-US" sz="3200" b="1" u="sng">
              <a:solidFill>
                <a:srgbClr val="0000CC"/>
              </a:solidFill>
              <a:latin typeface="Times New Roman" pitchFamily="18" charset="0"/>
              <a:cs typeface="Times New Roman" pitchFamily="18" charset="0"/>
            </a:endParaRPr>
          </a:p>
        </p:txBody>
      </p:sp>
      <p:sp>
        <p:nvSpPr>
          <p:cNvPr id="16388" name="Text Box 67661"/>
          <p:cNvSpPr txBox="1">
            <a:spLocks noChangeArrowheads="1"/>
          </p:cNvSpPr>
          <p:nvPr/>
        </p:nvSpPr>
        <p:spPr bwMode="auto">
          <a:xfrm>
            <a:off x="0" y="1051323"/>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altLang="en-US" sz="3200" b="1" smtClean="0">
                <a:solidFill>
                  <a:srgbClr val="FF0000"/>
                </a:solidFill>
                <a:latin typeface="Times New Roman" pitchFamily="18" charset="0"/>
              </a:rPr>
              <a:t>Đối đáp với vua</a:t>
            </a:r>
            <a:endParaRPr lang="en-US" alt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0002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Trellis"/>
          <p:cNvSpPr>
            <a:spLocks noChangeArrowheads="1" noChangeShapeType="1" noTextEdit="1"/>
          </p:cNvSpPr>
          <p:nvPr/>
        </p:nvSpPr>
        <p:spPr bwMode="auto">
          <a:xfrm>
            <a:off x="1763688" y="1203598"/>
            <a:ext cx="5943600" cy="1314450"/>
          </a:xfrm>
          <a:prstGeom prst="rect">
            <a:avLst/>
          </a:prstGeom>
        </p:spPr>
        <p:txBody>
          <a:bodyPr wrap="none" fromWordArt="1">
            <a:prstTxWarp prst="textCanUp">
              <a:avLst>
                <a:gd name="adj" fmla="val 85713"/>
              </a:avLst>
            </a:prstTxWarp>
          </a:bodyPr>
          <a:lstStyle/>
          <a:p>
            <a:pPr algn="ct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Tìm</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hiểu</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bài</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endPar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endParaRPr>
          </a:p>
        </p:txBody>
      </p:sp>
    </p:spTree>
    <p:extLst>
      <p:ext uri="{BB962C8B-B14F-4D97-AF65-F5344CB8AC3E}">
        <p14:creationId xmlns:p14="http://schemas.microsoft.com/office/powerpoint/2010/main" val="38639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704106"/>
            <a:ext cx="856895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Một </a:t>
            </a:r>
            <a:r>
              <a:rPr kumimoji="0" lang="vi-VN" sz="3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lần, </a:t>
            </a:r>
            <a:r>
              <a:rPr kumimoji="0" lang="vi-VN" sz="3000" b="1" i="0" u="none" strike="noStrike" kern="1200" cap="none" spc="0" normalizeH="0" baseline="0" noProof="0" dirty="0" smtClean="0">
                <a:ln>
                  <a:noFill/>
                </a:ln>
                <a:effectLst/>
                <a:uLnTx/>
                <a:uFillTx/>
                <a:latin typeface="Times New Roman" panose="02020603050405020304" pitchFamily="18" charset="0"/>
                <a:ea typeface="+mn-ea"/>
                <a:cs typeface="+mn-cs"/>
              </a:rPr>
              <a:t>vua </a:t>
            </a:r>
            <a:r>
              <a:rPr kumimoji="0" lang="vi-VN" sz="3000" b="1" i="0" u="none" strike="noStrike" kern="1200" cap="none" spc="0" normalizeH="0" baseline="0" noProof="0" dirty="0">
                <a:ln>
                  <a:noFill/>
                </a:ln>
                <a:effectLst/>
                <a:uLnTx/>
                <a:uFillTx/>
                <a:latin typeface="Times New Roman" panose="02020603050405020304" pitchFamily="18" charset="0"/>
                <a:ea typeface="+mn-ea"/>
                <a:cs typeface="+mn-cs"/>
              </a:rPr>
              <a:t>Minh Mạng từ kinh đô Huế ngự giá ra Thăng Long (Hà Nội).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cho xa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Hồ Tây ngắm cảnh. Xa giá đi đến đâu, quân lính cũng thét đuổi tất cả mọi người, không cho ai đến gần.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hought Bubble: Cloud 3"/>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đâu? </a:t>
            </a:r>
          </a:p>
        </p:txBody>
      </p:sp>
      <p:sp>
        <p:nvSpPr>
          <p:cNvPr id="5" name="Thought Bubble: Cloud 4"/>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Hồ Tây</a:t>
            </a:r>
          </a:p>
        </p:txBody>
      </p:sp>
    </p:spTree>
    <p:extLst>
      <p:ext uri="{BB962C8B-B14F-4D97-AF65-F5344CB8AC3E}">
        <p14:creationId xmlns:p14="http://schemas.microsoft.com/office/powerpoint/2010/main" val="5592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872DAC-95C0-4927-81FC-F1E53D525A82}"/>
              </a:ext>
            </a:extLst>
          </p:cNvPr>
          <p:cNvPicPr>
            <a:picLocks noChangeAspect="1"/>
          </p:cNvPicPr>
          <p:nvPr/>
        </p:nvPicPr>
        <p:blipFill>
          <a:blip r:embed="rId2" cstate="print"/>
          <a:stretch>
            <a:fillRect/>
          </a:stretch>
        </p:blipFill>
        <p:spPr>
          <a:xfrm>
            <a:off x="5720" y="1754815"/>
            <a:ext cx="4702781" cy="3094430"/>
          </a:xfrm>
          <a:prstGeom prst="rect">
            <a:avLst/>
          </a:prstGeom>
        </p:spPr>
      </p:pic>
      <p:pic>
        <p:nvPicPr>
          <p:cNvPr id="6" name="Picture 5">
            <a:extLst>
              <a:ext uri="{FF2B5EF4-FFF2-40B4-BE49-F238E27FC236}">
                <a16:creationId xmlns:a16="http://schemas.microsoft.com/office/drawing/2014/main" id="{8C759021-B7B1-4091-93FF-7B55D89759CE}"/>
              </a:ext>
            </a:extLst>
          </p:cNvPr>
          <p:cNvPicPr>
            <a:picLocks noChangeAspect="1"/>
          </p:cNvPicPr>
          <p:nvPr/>
        </p:nvPicPr>
        <p:blipFill>
          <a:blip r:embed="rId3" cstate="print"/>
          <a:stretch>
            <a:fillRect/>
          </a:stretch>
        </p:blipFill>
        <p:spPr>
          <a:xfrm>
            <a:off x="4885448" y="1754815"/>
            <a:ext cx="4125906" cy="3094430"/>
          </a:xfrm>
          <a:prstGeom prst="rect">
            <a:avLst/>
          </a:prstGeom>
        </p:spPr>
      </p:pic>
      <p:sp>
        <p:nvSpPr>
          <p:cNvPr id="7" name="Rectangle 6">
            <a:extLst>
              <a:ext uri="{FF2B5EF4-FFF2-40B4-BE49-F238E27FC236}">
                <a16:creationId xmlns:a16="http://schemas.microsoft.com/office/drawing/2014/main" id="{A73752AD-201A-4828-BE52-D264125174FF}"/>
              </a:ext>
            </a:extLst>
          </p:cNvPr>
          <p:cNvSpPr/>
          <p:nvPr/>
        </p:nvSpPr>
        <p:spPr>
          <a:xfrm>
            <a:off x="1736114" y="4384090"/>
            <a:ext cx="1544012"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a:t>
            </a:r>
            <a:r>
              <a:rPr lang="en-US" sz="2100" b="1" kern="0" dirty="0" err="1">
                <a:solidFill>
                  <a:srgbClr val="FF0000"/>
                </a:solidFill>
                <a:latin typeface="Times New Roman" panose="02020603050405020304" pitchFamily="18" charset="0"/>
              </a:rPr>
              <a:t>xưa</a:t>
            </a:r>
            <a:endParaRPr lang="vi-VN" sz="2100" b="1" kern="0" dirty="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16E8E562-3FBB-46F1-AF70-46D5F7109ECE}"/>
              </a:ext>
            </a:extLst>
          </p:cNvPr>
          <p:cNvSpPr/>
          <p:nvPr/>
        </p:nvSpPr>
        <p:spPr>
          <a:xfrm>
            <a:off x="6200479" y="4384090"/>
            <a:ext cx="1531188"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nay</a:t>
            </a:r>
            <a:endParaRPr lang="vi-VN" sz="21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36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2D245-23F3-4C6C-8D40-4FDAC3DD9BF0}"/>
              </a:ext>
            </a:extLst>
          </p:cNvPr>
          <p:cNvSpPr/>
          <p:nvPr/>
        </p:nvSpPr>
        <p:spPr>
          <a:xfrm>
            <a:off x="861998" y="1422716"/>
            <a:ext cx="4960500"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sp>
        <p:nvSpPr>
          <p:cNvPr id="5" name="Rectangle 4">
            <a:extLst>
              <a:ext uri="{FF2B5EF4-FFF2-40B4-BE49-F238E27FC236}">
                <a16:creationId xmlns:a16="http://schemas.microsoft.com/office/drawing/2014/main" id="{069E9BB0-5F41-40EC-85E4-AB546393EF55}"/>
              </a:ext>
            </a:extLst>
          </p:cNvPr>
          <p:cNvSpPr/>
          <p:nvPr/>
        </p:nvSpPr>
        <p:spPr>
          <a:xfrm>
            <a:off x="394407" y="931440"/>
            <a:ext cx="5383205" cy="461665"/>
          </a:xfrm>
          <a:prstGeom prst="rect">
            <a:avLst/>
          </a:prstGeom>
        </p:spPr>
        <p:txBody>
          <a:bodyPr wrap="none">
            <a:spAutoFit/>
          </a:bodyPr>
          <a:lstStyle/>
          <a:p>
            <a:pPr defTabSz="685800"/>
            <a:r>
              <a:rPr lang="nl-NL" sz="24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CE10C83-3318-4B29-8AFD-084B70ECD61D}"/>
              </a:ext>
            </a:extLst>
          </p:cNvPr>
          <p:cNvPicPr>
            <a:picLocks noChangeAspect="1"/>
          </p:cNvPicPr>
          <p:nvPr/>
        </p:nvPicPr>
        <p:blipFill rotWithShape="1">
          <a:blip r:embed="rId2" cstate="print"/>
          <a:srcRect t="6490" b="7990"/>
          <a:stretch/>
        </p:blipFill>
        <p:spPr>
          <a:xfrm>
            <a:off x="5943599" y="540334"/>
            <a:ext cx="3117273" cy="3781276"/>
          </a:xfrm>
          <a:prstGeom prst="rect">
            <a:avLst/>
          </a:prstGeom>
        </p:spPr>
      </p:pic>
    </p:spTree>
    <p:extLst>
      <p:ext uri="{BB962C8B-B14F-4D97-AF65-F5344CB8AC3E}">
        <p14:creationId xmlns:p14="http://schemas.microsoft.com/office/powerpoint/2010/main" val="16311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 y="1"/>
            <a:ext cx="9118312" cy="437195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625" y="4299942"/>
            <a:ext cx="3960440" cy="769441"/>
          </a:xfrm>
          <a:prstGeom prst="rect">
            <a:avLst/>
          </a:prstGeom>
          <a:noFill/>
        </p:spPr>
        <p:txBody>
          <a:bodyPr wrap="square" rtlCol="0">
            <a:spAutoFit/>
          </a:bodyPr>
          <a:lstStyle/>
          <a:p>
            <a:pPr defTabSz="914378"/>
            <a:r>
              <a:rPr lang="vi-VN" sz="4400" b="1" dirty="0">
                <a:solidFill>
                  <a:srgbClr val="7030A0"/>
                </a:solidFill>
                <a:latin typeface="Times New Roman" panose="02020603050405020304" pitchFamily="18" charset="0"/>
              </a:rPr>
              <a:t>Tranh vẽ gì?</a:t>
            </a:r>
            <a:endParaRPr lang="en-US" sz="4400" b="1" dirty="0">
              <a:solidFill>
                <a:srgbClr val="7030A0"/>
              </a:solidFill>
              <a:latin typeface="Calibri"/>
            </a:endParaRPr>
          </a:p>
        </p:txBody>
      </p:sp>
    </p:spTree>
    <p:extLst>
      <p:ext uri="{BB962C8B-B14F-4D97-AF65-F5344CB8AC3E}">
        <p14:creationId xmlns:p14="http://schemas.microsoft.com/office/powerpoint/2010/main" val="29598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3478"/>
            <a:ext cx="8568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hought Bubble: Cloud 2"/>
          <p:cNvSpPr/>
          <p:nvPr/>
        </p:nvSpPr>
        <p:spPr>
          <a:xfrm>
            <a:off x="179512" y="2795471"/>
            <a:ext cx="4230470" cy="1955962"/>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Cao Bá Quát có mong muốn gì?</a:t>
            </a:r>
          </a:p>
        </p:txBody>
      </p:sp>
      <p:sp>
        <p:nvSpPr>
          <p:cNvPr id="4" name="Rectangle 3"/>
          <p:cNvSpPr/>
          <p:nvPr/>
        </p:nvSpPr>
        <p:spPr>
          <a:xfrm>
            <a:off x="4377408" y="3363838"/>
            <a:ext cx="4572508"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359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64825859-93AD-405B-991E-9DF50937A600}"/>
              </a:ext>
            </a:extLst>
          </p:cNvPr>
          <p:cNvSpPr/>
          <p:nvPr/>
        </p:nvSpPr>
        <p:spPr>
          <a:xfrm>
            <a:off x="633846" y="420377"/>
            <a:ext cx="5081155" cy="1404156"/>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CC60595-1590-4415-B299-C0D4FF759C45}"/>
              </a:ext>
            </a:extLst>
          </p:cNvPr>
          <p:cNvSpPr/>
          <p:nvPr/>
        </p:nvSpPr>
        <p:spPr>
          <a:xfrm>
            <a:off x="491143" y="2189648"/>
            <a:ext cx="5743402" cy="18902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5" name="Picture 4">
            <a:extLst>
              <a:ext uri="{FF2B5EF4-FFF2-40B4-BE49-F238E27FC236}">
                <a16:creationId xmlns:a16="http://schemas.microsoft.com/office/drawing/2014/main" id="{4C526CF4-F705-41EF-947E-224E421E1389}"/>
              </a:ext>
            </a:extLst>
          </p:cNvPr>
          <p:cNvPicPr>
            <a:picLocks noChangeAspect="1"/>
          </p:cNvPicPr>
          <p:nvPr/>
        </p:nvPicPr>
        <p:blipFill>
          <a:blip r:embed="rId2" cstate="print"/>
          <a:stretch>
            <a:fillRect/>
          </a:stretch>
        </p:blipFill>
        <p:spPr>
          <a:xfrm>
            <a:off x="6437515" y="865351"/>
            <a:ext cx="2623358" cy="3699427"/>
          </a:xfrm>
          <a:prstGeom prst="rect">
            <a:avLst/>
          </a:prstGeom>
        </p:spPr>
      </p:pic>
    </p:spTree>
    <p:extLst>
      <p:ext uri="{BB962C8B-B14F-4D97-AF65-F5344CB8AC3E}">
        <p14:creationId xmlns:p14="http://schemas.microsoft.com/office/powerpoint/2010/main" val="40648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C7AAB-CD33-4B41-B893-71B0EC5D7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80" y="461675"/>
            <a:ext cx="1494688" cy="1242138"/>
          </a:xfrm>
          <a:prstGeom prst="rect">
            <a:avLst/>
          </a:prstGeom>
        </p:spPr>
      </p:pic>
      <p:sp>
        <p:nvSpPr>
          <p:cNvPr id="5" name="TextBox 4">
            <a:extLst>
              <a:ext uri="{FF2B5EF4-FFF2-40B4-BE49-F238E27FC236}">
                <a16:creationId xmlns:a16="http://schemas.microsoft.com/office/drawing/2014/main" id="{7C75159E-A029-4A92-95B2-F732FD24FCE9}"/>
              </a:ext>
            </a:extLst>
          </p:cNvPr>
          <p:cNvSpPr txBox="1"/>
          <p:nvPr/>
        </p:nvSpPr>
        <p:spPr>
          <a:xfrm>
            <a:off x="2253223" y="632621"/>
            <a:ext cx="6170597"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6" name="TextBox 5">
            <a:extLst>
              <a:ext uri="{FF2B5EF4-FFF2-40B4-BE49-F238E27FC236}">
                <a16:creationId xmlns:a16="http://schemas.microsoft.com/office/drawing/2014/main" id="{725373A4-A73D-43A0-AE21-6A7CCAC61895}"/>
              </a:ext>
            </a:extLst>
          </p:cNvPr>
          <p:cNvSpPr txBox="1"/>
          <p:nvPr/>
        </p:nvSpPr>
        <p:spPr>
          <a:xfrm>
            <a:off x="720180" y="2170948"/>
            <a:ext cx="792187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24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9222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38516-F0FF-44D6-88F3-E7F82AEC359C}"/>
              </a:ext>
            </a:extLst>
          </p:cNvPr>
          <p:cNvSpPr txBox="1"/>
          <p:nvPr/>
        </p:nvSpPr>
        <p:spPr>
          <a:xfrm>
            <a:off x="719084" y="1540578"/>
            <a:ext cx="784734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AC17DBD-19DA-458F-9244-58CA48498C8B}"/>
              </a:ext>
            </a:extLst>
          </p:cNvPr>
          <p:cNvSpPr txBox="1"/>
          <p:nvPr/>
        </p:nvSpPr>
        <p:spPr>
          <a:xfrm>
            <a:off x="544913" y="613396"/>
            <a:ext cx="8054175"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6" name="Rectangle 5">
            <a:extLst>
              <a:ext uri="{FF2B5EF4-FFF2-40B4-BE49-F238E27FC236}">
                <a16:creationId xmlns:a16="http://schemas.microsoft.com/office/drawing/2014/main" id="{C10533E0-4686-4C4D-BF49-EE01674677EC}"/>
              </a:ext>
            </a:extLst>
          </p:cNvPr>
          <p:cNvSpPr/>
          <p:nvPr/>
        </p:nvSpPr>
        <p:spPr>
          <a:xfrm>
            <a:off x="534655" y="2503286"/>
            <a:ext cx="8130374" cy="461665"/>
          </a:xfrm>
          <a:prstGeom prst="rect">
            <a:avLst/>
          </a:prstGeom>
        </p:spPr>
        <p:txBody>
          <a:bodyPr wrap="square">
            <a:spAutoFit/>
          </a:bodyPr>
          <a:lstStyle/>
          <a:p>
            <a:pPr defTabSz="685800">
              <a:defRPr/>
            </a:pPr>
            <a:r>
              <a:rPr lang="vi-VN" sz="2100" b="1" kern="0" dirty="0">
                <a:solidFill>
                  <a:srgbClr val="FF0000"/>
                </a:solidFill>
                <a:latin typeface="Times New Roman" panose="02020603050405020304" pitchFamily="18" charset="0"/>
                <a:cs typeface="Times New Roman" panose="02020603050405020304" pitchFamily="18" charset="0"/>
              </a:rPr>
              <a:t> </a:t>
            </a:r>
            <a:r>
              <a:rPr lang="en-US" sz="2100" b="1" kern="0" dirty="0">
                <a:solidFill>
                  <a:srgbClr val="FF0000"/>
                </a:solidFill>
                <a:latin typeface="Times New Roman" panose="02020603050405020304" pitchFamily="18" charset="0"/>
                <a:cs typeface="Times New Roman" panose="02020603050405020304" pitchFamily="18" charset="0"/>
              </a:rPr>
              <a:t>* </a:t>
            </a:r>
            <a:r>
              <a:rPr lang="vi-VN" sz="24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sz="1350" kern="0" dirty="0">
              <a:solidFill>
                <a:sysClr val="windowText" lastClr="000000"/>
              </a:solidFill>
              <a:latin typeface="Calibri"/>
            </a:endParaRPr>
          </a:p>
        </p:txBody>
      </p:sp>
      <p:sp>
        <p:nvSpPr>
          <p:cNvPr id="7" name="Rectangle 6">
            <a:extLst>
              <a:ext uri="{FF2B5EF4-FFF2-40B4-BE49-F238E27FC236}">
                <a16:creationId xmlns:a16="http://schemas.microsoft.com/office/drawing/2014/main" id="{9D3ED7F0-0B97-4F4B-8607-CCBEE86C29CC}"/>
              </a:ext>
            </a:extLst>
          </p:cNvPr>
          <p:cNvSpPr/>
          <p:nvPr/>
        </p:nvSpPr>
        <p:spPr>
          <a:xfrm>
            <a:off x="719084" y="3096662"/>
            <a:ext cx="8130374" cy="830997"/>
          </a:xfrm>
          <a:prstGeom prst="rect">
            <a:avLst/>
          </a:prstGeom>
        </p:spPr>
        <p:txBody>
          <a:bodyPr wrap="square">
            <a:spAutoFit/>
          </a:bodyPr>
          <a:lstStyle/>
          <a:p>
            <a:pPr defTabSz="685800">
              <a:defRPr/>
            </a:pPr>
            <a:r>
              <a:rPr lang="vi-VN" sz="24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200" kern="0" dirty="0">
              <a:solidFill>
                <a:sysClr val="windowText" lastClr="000000"/>
              </a:solidFill>
              <a:latin typeface="Calibri"/>
            </a:endParaRPr>
          </a:p>
        </p:txBody>
      </p:sp>
    </p:spTree>
    <p:extLst>
      <p:ext uri="{BB962C8B-B14F-4D97-AF65-F5344CB8AC3E}">
        <p14:creationId xmlns:p14="http://schemas.microsoft.com/office/powerpoint/2010/main" val="40271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1AFD31-BD6A-4017-9A31-7F8D167ABF38}"/>
              </a:ext>
            </a:extLst>
          </p:cNvPr>
          <p:cNvSpPr/>
          <p:nvPr/>
        </p:nvSpPr>
        <p:spPr>
          <a:xfrm>
            <a:off x="340161" y="798400"/>
            <a:ext cx="4789324"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48B9B0-8D8D-49E2-AE7A-8D2647783EBB}"/>
              </a:ext>
            </a:extLst>
          </p:cNvPr>
          <p:cNvSpPr/>
          <p:nvPr/>
        </p:nvSpPr>
        <p:spPr>
          <a:xfrm>
            <a:off x="379816" y="1384641"/>
            <a:ext cx="4844144" cy="1200329"/>
          </a:xfrm>
          <a:prstGeom prst="rect">
            <a:avLst/>
          </a:prstGeom>
        </p:spPr>
        <p:txBody>
          <a:bodyPr wrap="square">
            <a:spAutoFit/>
          </a:bodyPr>
          <a:lstStyle/>
          <a:p>
            <a:pPr defTabSz="685800">
              <a:defRPr/>
            </a:pPr>
            <a:r>
              <a:rPr lang="en-US" sz="2400" kern="0" dirty="0" err="1">
                <a:solidFill>
                  <a:prstClr val="black"/>
                </a:solidFill>
                <a:latin typeface="Times New Roman" panose="02020603050405020304" pitchFamily="18" charset="0"/>
              </a:rPr>
              <a:t>Vì</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vua</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thấy</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bé</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tự</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xưng</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là</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học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trò</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nên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muốn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thử</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tài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cho</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có</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cơ</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hội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để</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chuộc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tội</a:t>
            </a:r>
            <a:r>
              <a:rPr lang="en-US" sz="2400" kern="0" dirty="0">
                <a:solidFill>
                  <a:prstClr val="black"/>
                </a:solidFill>
                <a:latin typeface="Times New Roman" panose="02020603050405020304" pitchFamily="18" charset="0"/>
              </a:rPr>
              <a:t>.</a:t>
            </a:r>
            <a:endParaRPr lang="en-US" sz="1350" kern="0" dirty="0">
              <a:solidFill>
                <a:sysClr val="windowText" lastClr="000000"/>
              </a:solidFill>
              <a:latin typeface="Calibri"/>
            </a:endParaRPr>
          </a:p>
        </p:txBody>
      </p:sp>
      <p:pic>
        <p:nvPicPr>
          <p:cNvPr id="6" name="Picture 5">
            <a:extLst>
              <a:ext uri="{FF2B5EF4-FFF2-40B4-BE49-F238E27FC236}">
                <a16:creationId xmlns:a16="http://schemas.microsoft.com/office/drawing/2014/main" id="{02676D96-5765-4CDA-ABED-D1D4EFBD7D7F}"/>
              </a:ext>
            </a:extLst>
          </p:cNvPr>
          <p:cNvPicPr>
            <a:picLocks noChangeAspect="1"/>
          </p:cNvPicPr>
          <p:nvPr/>
        </p:nvPicPr>
        <p:blipFill>
          <a:blip r:embed="rId2" cstate="print"/>
          <a:stretch>
            <a:fillRect/>
          </a:stretch>
        </p:blipFill>
        <p:spPr>
          <a:xfrm>
            <a:off x="5343120" y="475624"/>
            <a:ext cx="3558956" cy="4106489"/>
          </a:xfrm>
          <a:prstGeom prst="rect">
            <a:avLst/>
          </a:prstGeom>
        </p:spPr>
      </p:pic>
    </p:spTree>
    <p:extLst>
      <p:ext uri="{BB962C8B-B14F-4D97-AF65-F5344CB8AC3E}">
        <p14:creationId xmlns:p14="http://schemas.microsoft.com/office/powerpoint/2010/main" val="4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A3135-234C-47C5-A687-28BDDF3B58CC}"/>
              </a:ext>
            </a:extLst>
          </p:cNvPr>
          <p:cNvSpPr/>
          <p:nvPr/>
        </p:nvSpPr>
        <p:spPr>
          <a:xfrm>
            <a:off x="991688" y="1122972"/>
            <a:ext cx="6458839" cy="830997"/>
          </a:xfrm>
          <a:prstGeom prst="rect">
            <a:avLst/>
          </a:prstGeom>
        </p:spPr>
        <p:txBody>
          <a:bodyPr wrap="square">
            <a:spAutoFit/>
          </a:bodyPr>
          <a:lstStyle/>
          <a:p>
            <a:pPr defTabSz="685800"/>
            <a:r>
              <a:rPr lang="nl-NL" sz="2400" dirty="0">
                <a:solidFill>
                  <a:prstClr val="black"/>
                </a:solidFill>
                <a:latin typeface="Times New Roman" panose="02020603050405020304" pitchFamily="18" charset="0"/>
                <a:ea typeface="Times New Roman" panose="02020603050405020304" pitchFamily="18" charset="0"/>
              </a:rPr>
              <a:t>Vua ra vế đối</a:t>
            </a:r>
            <a:r>
              <a:rPr lang="vi-VN" sz="2400" dirty="0">
                <a:solidFill>
                  <a:prstClr val="black"/>
                </a:solidFill>
                <a:latin typeface="Times New Roman" panose="02020603050405020304" pitchFamily="18" charset="0"/>
                <a:ea typeface="Times New Roman" panose="02020603050405020304" pitchFamily="18" charset="0"/>
              </a:rPr>
              <a:t>:</a:t>
            </a:r>
          </a:p>
          <a:p>
            <a:pPr defTabSz="685800"/>
            <a:r>
              <a:rPr lang="nl-NL" sz="2400" dirty="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    </a:t>
            </a:r>
            <a:r>
              <a:rPr lang="nl-NL" sz="2400" i="1" dirty="0">
                <a:solidFill>
                  <a:prstClr val="black"/>
                </a:solidFill>
                <a:latin typeface="Times New Roman" panose="02020603050405020304" pitchFamily="18" charset="0"/>
                <a:ea typeface="Times New Roman" panose="02020603050405020304" pitchFamily="18" charset="0"/>
              </a:rPr>
              <a:t>Nước trong leo lẻo cá đớp cá.</a:t>
            </a:r>
            <a:endParaRPr lang="vi-VN" sz="2400" dirty="0">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id="{4E609A2C-ADBA-4A75-8C7E-1C8AEFED7BD9}"/>
              </a:ext>
            </a:extLst>
          </p:cNvPr>
          <p:cNvSpPr txBox="1"/>
          <p:nvPr/>
        </p:nvSpPr>
        <p:spPr>
          <a:xfrm>
            <a:off x="582828" y="2071066"/>
            <a:ext cx="8708036" cy="461665"/>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Vì sao nhà vua đưa ra vế đối: “</a:t>
            </a:r>
            <a:r>
              <a:rPr lang="nl-NL"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 trong leo lẻo cá đớp cá</a:t>
            </a:r>
            <a:r>
              <a:rPr lang="vi-VN"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6711402-05FA-4E33-BBD2-B26EA1DFFFE5}"/>
              </a:ext>
            </a:extLst>
          </p:cNvPr>
          <p:cNvSpPr/>
          <p:nvPr/>
        </p:nvSpPr>
        <p:spPr>
          <a:xfrm>
            <a:off x="991687" y="2745551"/>
            <a:ext cx="7288346"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a:t>
            </a:r>
            <a:r>
              <a:rPr lang="vi-VN" sz="2400" dirty="0">
                <a:solidFill>
                  <a:prstClr val="black"/>
                </a:solidFill>
                <a:latin typeface="Times New Roman" panose="02020603050405020304" pitchFamily="18" charset="0"/>
                <a:cs typeface="Times New Roman" panose="02020603050405020304" pitchFamily="18" charset="0"/>
              </a:rPr>
              <a:t>nhìn thấy trên mặt hồ lúc đó có đàn cá đang đuổi nhau, vua tức cảnh đọc vế đối.</a:t>
            </a:r>
          </a:p>
        </p:txBody>
      </p:sp>
      <p:sp>
        <p:nvSpPr>
          <p:cNvPr id="7" name="Rectangle 6">
            <a:extLst>
              <a:ext uri="{FF2B5EF4-FFF2-40B4-BE49-F238E27FC236}">
                <a16:creationId xmlns:a16="http://schemas.microsoft.com/office/drawing/2014/main" id="{1C1A39EB-6131-4252-ACF4-0575BDC9F213}"/>
              </a:ext>
            </a:extLst>
          </p:cNvPr>
          <p:cNvSpPr/>
          <p:nvPr/>
        </p:nvSpPr>
        <p:spPr>
          <a:xfrm>
            <a:off x="559143" y="544212"/>
            <a:ext cx="3348802" cy="461665"/>
          </a:xfrm>
          <a:prstGeom prst="rect">
            <a:avLst/>
          </a:prstGeom>
        </p:spPr>
        <p:txBody>
          <a:bodyPr wrap="none">
            <a:spAutoFit/>
          </a:bodyPr>
          <a:lstStyle/>
          <a:p>
            <a:pPr algn="just" defTabSz="685800"/>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ra vế đối 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6D3DE-620B-445B-875C-D6F41396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55" y="547274"/>
            <a:ext cx="3339688" cy="3527979"/>
          </a:xfrm>
          <a:prstGeom prst="rect">
            <a:avLst/>
          </a:prstGeom>
        </p:spPr>
      </p:pic>
      <p:sp>
        <p:nvSpPr>
          <p:cNvPr id="5" name="Rectangle 4">
            <a:extLst>
              <a:ext uri="{FF2B5EF4-FFF2-40B4-BE49-F238E27FC236}">
                <a16:creationId xmlns:a16="http://schemas.microsoft.com/office/drawing/2014/main" id="{400F5317-6BAE-4460-84E5-A819EC4885DF}"/>
              </a:ext>
            </a:extLst>
          </p:cNvPr>
          <p:cNvSpPr/>
          <p:nvPr/>
        </p:nvSpPr>
        <p:spPr>
          <a:xfrm>
            <a:off x="2633849" y="4049824"/>
            <a:ext cx="3919663" cy="461665"/>
          </a:xfrm>
          <a:prstGeom prst="rect">
            <a:avLst/>
          </a:prstGeom>
        </p:spPr>
        <p:txBody>
          <a:bodyPr wrap="none">
            <a:spAutoFit/>
          </a:bodyPr>
          <a:lstStyle/>
          <a:p>
            <a:pPr defTabSz="685800"/>
            <a:r>
              <a:rPr lang="nl-NL" sz="24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2400" b="1" dirty="0">
              <a:solidFill>
                <a:srgbClr val="FF0000"/>
              </a:solidFill>
              <a:latin typeface="Arial" panose="020B0604020202020204" pitchFamily="34" charset="0"/>
            </a:endParaRPr>
          </a:p>
        </p:txBody>
      </p:sp>
      <p:pic>
        <p:nvPicPr>
          <p:cNvPr id="6" name="Picture 5">
            <a:extLst>
              <a:ext uri="{FF2B5EF4-FFF2-40B4-BE49-F238E27FC236}">
                <a16:creationId xmlns:a16="http://schemas.microsoft.com/office/drawing/2014/main" id="{FAE1A49A-0D2F-450B-B892-D6800E03A7AD}"/>
              </a:ext>
            </a:extLst>
          </p:cNvPr>
          <p:cNvPicPr>
            <a:picLocks noChangeAspect="1"/>
          </p:cNvPicPr>
          <p:nvPr/>
        </p:nvPicPr>
        <p:blipFill>
          <a:blip r:embed="rId4" cstate="print"/>
          <a:stretch>
            <a:fillRect/>
          </a:stretch>
        </p:blipFill>
        <p:spPr>
          <a:xfrm>
            <a:off x="3712029" y="547275"/>
            <a:ext cx="5307806" cy="3527979"/>
          </a:xfrm>
          <a:prstGeom prst="rect">
            <a:avLst/>
          </a:prstGeom>
        </p:spPr>
      </p:pic>
    </p:spTree>
    <p:extLst>
      <p:ext uri="{BB962C8B-B14F-4D97-AF65-F5344CB8AC3E}">
        <p14:creationId xmlns:p14="http://schemas.microsoft.com/office/powerpoint/2010/main" val="4282208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3DB4B6-0922-479E-962C-B18D035D3610}"/>
              </a:ext>
            </a:extLst>
          </p:cNvPr>
          <p:cNvSpPr/>
          <p:nvPr/>
        </p:nvSpPr>
        <p:spPr>
          <a:xfrm flipH="1">
            <a:off x="2088573" y="732879"/>
            <a:ext cx="6650182" cy="830997"/>
          </a:xfrm>
          <a:prstGeom prst="rect">
            <a:avLst/>
          </a:prstGeom>
        </p:spPr>
        <p:txBody>
          <a:bodyPr wrap="square">
            <a:spAutoFit/>
          </a:bodyPr>
          <a:lstStyle/>
          <a:p>
            <a:pPr defTabSz="685800"/>
            <a:r>
              <a:rPr lang="en-US" sz="2400" b="1" dirty="0">
                <a:solidFill>
                  <a:srgbClr val="FF0000"/>
                </a:solidFill>
                <a:latin typeface="Times New Roman" panose="02020603050405020304" pitchFamily="18" charset="0"/>
              </a:rPr>
              <a:t>* </a:t>
            </a:r>
            <a:r>
              <a:rPr lang="vi-VN" sz="2400" b="1" dirty="0">
                <a:solidFill>
                  <a:srgbClr val="FF0000"/>
                </a:solidFill>
                <a:latin typeface="Times New Roman" panose="02020603050405020304" pitchFamily="18" charset="0"/>
              </a:rPr>
              <a:t>Theo em khi nghe xong vế đối của Vua,  cậu bé có gặp khó khăn gì không?</a:t>
            </a:r>
          </a:p>
        </p:txBody>
      </p:sp>
      <p:pic>
        <p:nvPicPr>
          <p:cNvPr id="7170" name="Picture 2" descr="Thinking in a Foreign Language Made Easy | FluentU Language Learning">
            <a:extLst>
              <a:ext uri="{FF2B5EF4-FFF2-40B4-BE49-F238E27FC236}">
                <a16:creationId xmlns:a16="http://schemas.microsoft.com/office/drawing/2014/main" id="{40C6EB3C-9AC7-4EF9-968C-8FFA4241E5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3985" y="846742"/>
            <a:ext cx="3571875" cy="2378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AE2333-FF16-4F72-B429-B0B9C7A9B26C}"/>
              </a:ext>
            </a:extLst>
          </p:cNvPr>
          <p:cNvSpPr/>
          <p:nvPr/>
        </p:nvSpPr>
        <p:spPr>
          <a:xfrm>
            <a:off x="2088572" y="1537931"/>
            <a:ext cx="6650182" cy="830997"/>
          </a:xfrm>
          <a:prstGeom prst="rect">
            <a:avLst/>
          </a:prstGeom>
        </p:spPr>
        <p:txBody>
          <a:bodyPr wrap="square">
            <a:spAutoFit/>
          </a:bodyPr>
          <a:lstStyle/>
          <a:p>
            <a:pPr defTabSz="685800">
              <a:defRPr/>
            </a:pPr>
            <a:r>
              <a:rPr lang="en-US"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Cậu bé không cần nghĩ ngợi lâu la gì liền đối lại luôn.</a:t>
            </a:r>
            <a:endParaRPr lang="en-US" sz="2400" kern="0" dirty="0">
              <a:solidFill>
                <a:sysClr val="windowText" lastClr="000000"/>
              </a:solidFill>
              <a:latin typeface="Calibri"/>
            </a:endParaRPr>
          </a:p>
        </p:txBody>
      </p:sp>
      <p:sp>
        <p:nvSpPr>
          <p:cNvPr id="7" name="Rectangle 6">
            <a:extLst>
              <a:ext uri="{FF2B5EF4-FFF2-40B4-BE49-F238E27FC236}">
                <a16:creationId xmlns:a16="http://schemas.microsoft.com/office/drawing/2014/main" id="{8969FA33-CA2E-4D00-82C8-D7CA536FDE0C}"/>
              </a:ext>
            </a:extLst>
          </p:cNvPr>
          <p:cNvSpPr/>
          <p:nvPr/>
        </p:nvSpPr>
        <p:spPr>
          <a:xfrm>
            <a:off x="2025814" y="2252159"/>
            <a:ext cx="4892686"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872F08C-C7F8-4A0E-B1B0-9135D156776D}"/>
              </a:ext>
            </a:extLst>
          </p:cNvPr>
          <p:cNvSpPr/>
          <p:nvPr/>
        </p:nvSpPr>
        <p:spPr>
          <a:xfrm>
            <a:off x="2063067" y="2690740"/>
            <a:ext cx="5843074" cy="830997"/>
          </a:xfrm>
          <a:prstGeom prst="rect">
            <a:avLst/>
          </a:prstGeom>
        </p:spPr>
        <p:txBody>
          <a:bodyPr wrap="none">
            <a:spAutoFit/>
          </a:bodyPr>
          <a:lstStyle/>
          <a:p>
            <a:pPr algn="just" defTabSz="68580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defTabSz="685800"/>
            <a:r>
              <a:rPr lang="vi-VN" sz="2400" i="1" dirty="0">
                <a:solidFill>
                  <a:prstClr val="black"/>
                </a:solidFill>
                <a:latin typeface="Times New Roman" panose="02020603050405020304" pitchFamily="18" charset="0"/>
                <a:cs typeface="Times New Roman" panose="02020603050405020304" pitchFamily="18" charset="0"/>
              </a:rPr>
              <a:t>    </a:t>
            </a:r>
            <a:r>
              <a:rPr lang="vi-VN" sz="2400" b="1" i="1" dirty="0">
                <a:solidFill>
                  <a:prstClr val="black"/>
                </a:solidFill>
                <a:latin typeface="Times New Roman" panose="02020603050405020304" pitchFamily="18" charset="0"/>
                <a:cs typeface="Times New Roman" panose="02020603050405020304" pitchFamily="18" charset="0"/>
              </a:rPr>
              <a:t>Trời nắng chang chang người trói người.</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5BAA0-C24B-4047-BC00-7D2661D293DC}"/>
              </a:ext>
            </a:extLst>
          </p:cNvPr>
          <p:cNvSpPr txBox="1"/>
          <p:nvPr/>
        </p:nvSpPr>
        <p:spPr>
          <a:xfrm>
            <a:off x="0" y="915566"/>
            <a:ext cx="8208912"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vua nguôi giận, truyền lệnh cởi trói, tha cho cậu bé.</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267136" y="267494"/>
            <a:ext cx="6393097"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Khi cậu bé đối lại thì nhà vua đã làm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Rectangle 6"/>
          <p:cNvSpPr/>
          <p:nvPr/>
        </p:nvSpPr>
        <p:spPr>
          <a:xfrm>
            <a:off x="275611" y="1851670"/>
            <a:ext cx="7032694"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thấy Cao Bá Quát là người như thế nào?</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E6B04E9-7783-4DF1-8B5F-FE1AE0A5BE16}"/>
              </a:ext>
            </a:extLst>
          </p:cNvPr>
          <p:cNvSpPr txBox="1"/>
          <p:nvPr/>
        </p:nvSpPr>
        <p:spPr>
          <a:xfrm>
            <a:off x="107504" y="2427734"/>
            <a:ext cx="8208912"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Cao Bá Quát là người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minh, tài trí và đối đáp giỏi.</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p:cNvSpPr/>
          <p:nvPr/>
        </p:nvSpPr>
        <p:spPr>
          <a:xfrm>
            <a:off x="267135" y="3486150"/>
            <a:ext cx="6349815"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ca ngợi ai? Ca ngợi điều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1FBC6-D509-4D99-A2DC-97DB8ED02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61761"/>
            <a:ext cx="6858000" cy="3566621"/>
          </a:xfrm>
          <a:prstGeom prst="rect">
            <a:avLst/>
          </a:prstGeom>
        </p:spPr>
      </p:pic>
      <p:sp>
        <p:nvSpPr>
          <p:cNvPr id="5" name="Rectangle 4">
            <a:extLst>
              <a:ext uri="{FF2B5EF4-FFF2-40B4-BE49-F238E27FC236}">
                <a16:creationId xmlns:a16="http://schemas.microsoft.com/office/drawing/2014/main" id="{DFB9896D-1CD2-4ECC-A23B-AD04E6F0F992}"/>
              </a:ext>
            </a:extLst>
          </p:cNvPr>
          <p:cNvSpPr/>
          <p:nvPr/>
        </p:nvSpPr>
        <p:spPr>
          <a:xfrm>
            <a:off x="1250631" y="3928381"/>
            <a:ext cx="6521769" cy="461665"/>
          </a:xfrm>
          <a:prstGeom prst="rect">
            <a:avLst/>
          </a:prstGeom>
        </p:spPr>
        <p:txBody>
          <a:bodyPr wrap="square">
            <a:spAutoFit/>
          </a:bodyPr>
          <a:lstStyle/>
          <a:p>
            <a:pPr algn="ctr" defTabSz="685800"/>
            <a:r>
              <a:rPr lang="vi-VN" sz="2400" b="1" i="1" dirty="0">
                <a:solidFill>
                  <a:srgbClr val="FF0000"/>
                </a:solidFill>
                <a:latin typeface="Times New Roman" panose="02020603050405020304" pitchFamily="18" charset="0"/>
                <a:cs typeface="Times New Roman" panose="02020603050405020304" pitchFamily="18" charset="0"/>
              </a:rPr>
              <a:t>Trời nắng chang chang người trói người.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321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4DA7-21B2-416B-9E14-958E222A58AF}"/>
              </a:ext>
            </a:extLst>
          </p:cNvPr>
          <p:cNvPicPr>
            <a:picLocks noChangeAspect="1"/>
          </p:cNvPicPr>
          <p:nvPr/>
        </p:nvPicPr>
        <p:blipFill>
          <a:blip r:embed="rId2" cstate="print"/>
          <a:stretch>
            <a:fillRect/>
          </a:stretch>
        </p:blipFill>
        <p:spPr>
          <a:xfrm>
            <a:off x="655827" y="1380995"/>
            <a:ext cx="7554985" cy="3446052"/>
          </a:xfrm>
          <a:prstGeom prst="rect">
            <a:avLst/>
          </a:prstGeom>
        </p:spPr>
      </p:pic>
      <p:sp>
        <p:nvSpPr>
          <p:cNvPr id="6" name="Rectangle 5">
            <a:extLst>
              <a:ext uri="{FF2B5EF4-FFF2-40B4-BE49-F238E27FC236}">
                <a16:creationId xmlns:a16="http://schemas.microsoft.com/office/drawing/2014/main" id="{224B8ACE-71F3-4451-A1F1-CDFE91299913}"/>
              </a:ext>
            </a:extLst>
          </p:cNvPr>
          <p:cNvSpPr/>
          <p:nvPr/>
        </p:nvSpPr>
        <p:spPr>
          <a:xfrm>
            <a:off x="3627093" y="0"/>
            <a:ext cx="2648802" cy="807913"/>
          </a:xfrm>
          <a:prstGeom prst="rect">
            <a:avLst/>
          </a:prstGeom>
          <a:noFill/>
        </p:spPr>
        <p:txBody>
          <a:bodyPr wrap="none" lIns="68580" tIns="34290" rIns="68580" bIns="34290">
            <a:spAutoFit/>
          </a:bodyPr>
          <a:lstStyle/>
          <a:p>
            <a:pPr algn="ctr" defTabSz="685800"/>
            <a:endParaRPr lang="en-US" sz="2400" u="sng"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defTabSz="685800"/>
            <a:r>
              <a:rPr lang="en-US" sz="2400" u="sng"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 đọc - </a:t>
            </a:r>
            <a:r>
              <a:rPr lang="en-US" sz="2400" u="sng">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kể chuyện</a:t>
            </a:r>
            <a:endParaRPr lang="en-US" sz="2400" u="sng"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24B8ACE-71F3-4451-A1F1-CDFE91299913}"/>
              </a:ext>
            </a:extLst>
          </p:cNvPr>
          <p:cNvSpPr/>
          <p:nvPr/>
        </p:nvSpPr>
        <p:spPr>
          <a:xfrm>
            <a:off x="3548579" y="807914"/>
            <a:ext cx="2783454" cy="561692"/>
          </a:xfrm>
          <a:prstGeom prst="rect">
            <a:avLst/>
          </a:prstGeom>
          <a:noFill/>
        </p:spPr>
        <p:txBody>
          <a:bodyPr wrap="none" lIns="68580" tIns="34290" rIns="68580" bIns="34290">
            <a:spAutoFit/>
          </a:bodyPr>
          <a:lstStyle/>
          <a:p>
            <a:pPr algn="ctr" defTabSz="685800"/>
            <a:r>
              <a:rPr lang="en-US" sz="3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15566"/>
            <a:ext cx="6784230" cy="646331"/>
          </a:xfrm>
          <a:prstGeom prst="rect">
            <a:avLst/>
          </a:prstGeom>
        </p:spPr>
        <p:txBody>
          <a:bodyPr wrap="non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
        <p:nvSpPr>
          <p:cNvPr id="3" name="Rectangle 2"/>
          <p:cNvSpPr/>
          <p:nvPr/>
        </p:nvSpPr>
        <p:spPr>
          <a:xfrm>
            <a:off x="272275" y="1523760"/>
            <a:ext cx="8674682" cy="1200329"/>
          </a:xfrm>
          <a:prstGeom prst="rect">
            <a:avLst/>
          </a:prstGeom>
        </p:spPr>
        <p:txBody>
          <a:bodyPr wrap="none">
            <a:spAutoFit/>
          </a:bodyPr>
          <a:lstStyle/>
          <a:p>
            <a:pPr algn="just">
              <a:spcAft>
                <a:spcPts val="0"/>
              </a:spcAft>
            </a:pP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a:spcAft>
                <a:spcPts val="0"/>
              </a:spcAft>
            </a:pPr>
            <a:r>
              <a:rPr lang="vi-VN" sz="3600" b="1" i="1" dirty="0">
                <a:solidFill>
                  <a:srgbClr val="00B0F0"/>
                </a:solidFill>
                <a:latin typeface="Times New Roman" panose="02020603050405020304" pitchFamily="18" charset="0"/>
                <a:cs typeface="Times New Roman" panose="02020603050405020304" pitchFamily="18" charset="0"/>
              </a:rPr>
              <a:t>    Trời nắng chang chang người trói người.</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395535" y="2808392"/>
            <a:ext cx="8551421" cy="1200329"/>
          </a:xfrm>
          <a:prstGeom prst="rect">
            <a:avLst/>
          </a:prstGeom>
        </p:spPr>
        <p:txBody>
          <a:bodyPr wrap="squar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lại đối lại “</a:t>
            </a:r>
            <a:r>
              <a:rPr lang="vi-VN" sz="3600" b="1" i="1" dirty="0">
                <a:solidFill>
                  <a:srgbClr val="FF0000"/>
                </a:solidFill>
                <a:latin typeface="Times New Roman" panose="02020603050405020304" pitchFamily="18" charset="0"/>
                <a:cs typeface="Times New Roman" panose="02020603050405020304" pitchFamily="18" charset="0"/>
              </a:rPr>
              <a:t>Trời nắng chang chang người trói người.</a:t>
            </a:r>
            <a:r>
              <a:rPr lang="vi-VN" sz="36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07370" y="-92804"/>
            <a:ext cx="5472608" cy="2160240"/>
          </a:xfrm>
          <a:prstGeom prst="cloudCallout">
            <a:avLst>
              <a:gd name="adj1" fmla="val 52200"/>
              <a:gd name="adj2" fmla="val 54356"/>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sp>
        <p:nvSpPr>
          <p:cNvPr id="3" name="TextBox 2"/>
          <p:cNvSpPr txBox="1"/>
          <p:nvPr/>
        </p:nvSpPr>
        <p:spPr>
          <a:xfrm>
            <a:off x="899592" y="2316526"/>
            <a:ext cx="7992888" cy="1754326"/>
          </a:xfrm>
          <a:prstGeom prst="rect">
            <a:avLst/>
          </a:prstGeom>
          <a:noFill/>
        </p:spPr>
        <p:txBody>
          <a:bodyPr wrap="square" rtlCol="0">
            <a:spAutoFit/>
          </a:bodyPr>
          <a:lstStyle/>
          <a:p>
            <a:pPr algn="just"/>
            <a:r>
              <a:rPr lang="vi-VN" sz="3600" b="1" dirty="0">
                <a:solidFill>
                  <a:srgbClr val="00B0F0"/>
                </a:solidFill>
                <a:latin typeface="+mj-lt"/>
              </a:rPr>
              <a:t>Câu chuyện ca ngợi Cao Bá Quát đã thể hiện tư chất thông minh từ nhỏ, giỏi đối đáp.</a:t>
            </a:r>
          </a:p>
        </p:txBody>
      </p:sp>
      <p:sp>
        <p:nvSpPr>
          <p:cNvPr id="4" name="Thought Bubble: Cloud 1"/>
          <p:cNvSpPr/>
          <p:nvPr/>
        </p:nvSpPr>
        <p:spPr>
          <a:xfrm>
            <a:off x="228600" y="52070"/>
            <a:ext cx="5110480" cy="1754505"/>
          </a:xfrm>
          <a:prstGeom prst="cloudCallout">
            <a:avLst>
              <a:gd name="adj1" fmla="val 57455"/>
              <a:gd name="adj2" fmla="val 69942"/>
            </a:avLst>
          </a:prstGeom>
        </p:spPr>
        <p:style>
          <a:lnRef idx="2">
            <a:schemeClr val="accent4"/>
          </a:lnRef>
          <a:fillRef idx="1">
            <a:schemeClr val="lt1"/>
          </a:fillRef>
          <a:effectRef idx="0">
            <a:schemeClr val="accent4"/>
          </a:effectRef>
          <a:fontRef idx="minor">
            <a:schemeClr val="dk1"/>
          </a:fontRef>
        </p:style>
        <p:txBody>
          <a:bodyPr rtlCol="0" anchor="ctr"/>
          <a:lstStyle/>
          <a:p>
            <a:r>
              <a:rPr lang="en-US" altLang="vi-VN" sz="3200" b="1" dirty="0">
                <a:solidFill>
                  <a:srgbClr val="FF0000"/>
                </a:solidFill>
              </a:rPr>
              <a:t>      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590187" y="195486"/>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3200" b="1" dirty="0">
                <a:solidFill>
                  <a:srgbClr val="FF0000"/>
                </a:solidFill>
                <a:latin typeface="Times New Roman" panose="02020603050405020304" pitchFamily="18" charset="0"/>
                <a:ea typeface="Times New Roman" panose="02020603050405020304" pitchFamily="18" charset="0"/>
              </a:rPr>
              <a:t>CỦNG CỐ</a:t>
            </a:r>
            <a:endParaRPr lang="vi-VN" sz="3200" b="1" dirty="0">
              <a:solidFill>
                <a:srgbClr val="FF0000"/>
              </a:solidFill>
            </a:endParaRPr>
          </a:p>
        </p:txBody>
      </p:sp>
      <p:sp>
        <p:nvSpPr>
          <p:cNvPr id="4" name="TextBox 3"/>
          <p:cNvSpPr txBox="1"/>
          <p:nvPr/>
        </p:nvSpPr>
        <p:spPr>
          <a:xfrm>
            <a:off x="590187" y="2839746"/>
            <a:ext cx="8158277" cy="707886"/>
          </a:xfrm>
          <a:prstGeom prst="rect">
            <a:avLst/>
          </a:prstGeom>
          <a:noFill/>
        </p:spPr>
        <p:txBody>
          <a:bodyPr wrap="square" rtlCol="0">
            <a:spAutoFit/>
          </a:bodyPr>
          <a:lstStyle/>
          <a:p>
            <a:r>
              <a:rPr lang="vi-VN" sz="4000" dirty="0">
                <a:latin typeface="+mj-lt"/>
              </a:rPr>
              <a:t>Em học được điều gì từ Cao Bá Quát?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p:nvPr>
        </p:nvSpPr>
        <p:spPr>
          <a:xfrm>
            <a:off x="457200" y="742950"/>
            <a:ext cx="8229600" cy="4388644"/>
          </a:xfrm>
        </p:spPr>
        <p:txBody>
          <a:bodyPr/>
          <a:lstStyle/>
          <a:p>
            <a:pPr eaLnBrk="1" hangingPunct="1">
              <a:buFontTx/>
              <a:buNone/>
            </a:pPr>
            <a:r>
              <a:rPr lang="en-US" altLang="vi-VN" dirty="0"/>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nói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trò</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lệnh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cậu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thì</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Nhìn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mặt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lúc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đuổi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tức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lẻo</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đớp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lâu</a:t>
            </a:r>
            <a:r>
              <a:rPr lang="en-US" altLang="vi-VN" sz="2800" dirty="0">
                <a:latin typeface="Times New Roman" panose="02020603050405020304" pitchFamily="18" charset="0"/>
                <a:cs typeface="Times New Roman" panose="02020603050405020304" pitchFamily="18" charset="0"/>
              </a:rPr>
              <a:t> la </a:t>
            </a:r>
            <a:r>
              <a:rPr lang="en-US" altLang="vi-VN" sz="2800" dirty="0" err="1">
                <a:latin typeface="Times New Roman" panose="02020603050405020304" pitchFamily="18" charset="0"/>
                <a:cs typeface="Times New Roman" panose="02020603050405020304" pitchFamily="18" charset="0"/>
              </a:rPr>
              <a:t>gì</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Cao </a:t>
            </a:r>
            <a:r>
              <a:rPr lang="en-US" altLang="vi-VN" sz="2800" dirty="0" err="1">
                <a:latin typeface="Times New Roman" panose="02020603050405020304" pitchFamily="18" charset="0"/>
                <a:cs typeface="Times New Roman" panose="02020603050405020304" pitchFamily="18" charset="0"/>
              </a:rPr>
              <a:t>Bá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trói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luôn</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Trời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nắng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endParaRPr lang="vi-VN" dirty="0"/>
          </a:p>
        </p:txBody>
      </p:sp>
      <p:sp>
        <p:nvSpPr>
          <p:cNvPr id="3" name="Rounded Rectangle 2"/>
          <p:cNvSpPr/>
          <p:nvPr/>
        </p:nvSpPr>
        <p:spPr>
          <a:xfrm>
            <a:off x="107504" y="483518"/>
            <a:ext cx="3657600" cy="400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sng" dirty="0">
                <a:solidFill>
                  <a:srgbClr val="7030A0"/>
                </a:solidFill>
                <a:latin typeface="Times New Roman" panose="02020603050405020304" pitchFamily="18" charset="0"/>
                <a:cs typeface="Times New Roman" panose="02020603050405020304" pitchFamily="18" charset="0"/>
              </a:rPr>
              <a:t>3. </a:t>
            </a:r>
            <a:r>
              <a:rPr lang="en-US" sz="3200" b="1" u="sng" dirty="0" err="1">
                <a:solidFill>
                  <a:srgbClr val="7030A0"/>
                </a:solidFill>
                <a:latin typeface="Times New Roman" panose="02020603050405020304" pitchFamily="18" charset="0"/>
                <a:cs typeface="Times New Roman" panose="02020603050405020304" pitchFamily="18" charset="0"/>
              </a:rPr>
              <a:t>Luyện</a:t>
            </a:r>
            <a:r>
              <a:rPr lang="en-US" sz="3200" b="1" u="sng" dirty="0">
                <a:solidFill>
                  <a:srgbClr val="7030A0"/>
                </a:solidFill>
                <a:latin typeface="Times New Roman" panose="02020603050405020304" pitchFamily="18" charset="0"/>
                <a:cs typeface="Times New Roman" panose="02020603050405020304" pitchFamily="18" charset="0"/>
              </a:rPr>
              <a:t> đọc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barn(inVertical)">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barn(inVertical)">
                                      <p:cBhvr>
                                        <p:cTn id="12" dur="500"/>
                                        <p:tgtEl>
                                          <p:spTgt spid="2662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barn(inVertical)">
                                      <p:cBhvr>
                                        <p:cTn id="15" dur="500"/>
                                        <p:tgtEl>
                                          <p:spTgt spid="2662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626">
                                            <p:txEl>
                                              <p:pRg st="3" end="3"/>
                                            </p:txEl>
                                          </p:spTgt>
                                        </p:tgtEl>
                                        <p:attrNameLst>
                                          <p:attrName>style.visibility</p:attrName>
                                        </p:attrNameLst>
                                      </p:cBhvr>
                                      <p:to>
                                        <p:strVal val="visible"/>
                                      </p:to>
                                    </p:set>
                                    <p:animEffect transition="in" filter="barn(inVertical)">
                                      <p:cBhvr>
                                        <p:cTn id="18" dur="500"/>
                                        <p:tgtEl>
                                          <p:spTgt spid="2662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animEffect transition="in" filter="barn(inVertical)">
                                      <p:cBhvr>
                                        <p:cTn id="21"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4"/>
          <p:cNvSpPr txBox="1">
            <a:spLocks noChangeArrowheads="1"/>
          </p:cNvSpPr>
          <p:nvPr/>
        </p:nvSpPr>
        <p:spPr bwMode="auto">
          <a:xfrm>
            <a:off x="525463" y="813436"/>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u="sng" dirty="0">
                <a:solidFill>
                  <a:srgbClr val="7030A0"/>
                </a:solidFill>
                <a:latin typeface="Times New Roman" panose="02020603050405020304" pitchFamily="18" charset="0"/>
                <a:cs typeface="Times New Roman" panose="02020603050405020304" pitchFamily="18" charset="0"/>
              </a:rPr>
              <a:t>KỂ CHUYỆN</a:t>
            </a:r>
          </a:p>
        </p:txBody>
      </p:sp>
      <p:sp>
        <p:nvSpPr>
          <p:cNvPr id="7" name="TextBox 6"/>
          <p:cNvSpPr txBox="1">
            <a:spLocks noChangeArrowheads="1"/>
          </p:cNvSpPr>
          <p:nvPr/>
        </p:nvSpPr>
        <p:spPr bwMode="auto">
          <a:xfrm>
            <a:off x="228600" y="1456135"/>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2171700"/>
            <a:ext cx="2278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171700"/>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0250"/>
            <a:ext cx="205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2000250"/>
            <a:ext cx="20177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53000"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3" name="Oval 12"/>
          <p:cNvSpPr/>
          <p:nvPr/>
        </p:nvSpPr>
        <p:spPr>
          <a:xfrm>
            <a:off x="1270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4" name="Oval 13"/>
          <p:cNvSpPr/>
          <p:nvPr/>
        </p:nvSpPr>
        <p:spPr>
          <a:xfrm>
            <a:off x="24987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5" name="Oval 14"/>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304799" y="968915"/>
            <a:ext cx="5006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bộ</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endParaRPr lang="en-US" sz="3200"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707654"/>
            <a:ext cx="22764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1707654"/>
            <a:ext cx="23780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553690"/>
            <a:ext cx="2057400" cy="3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1553690"/>
            <a:ext cx="2017712" cy="33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62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2" name="Oval 11"/>
          <p:cNvSpPr/>
          <p:nvPr/>
        </p:nvSpPr>
        <p:spPr>
          <a:xfrm>
            <a:off x="2166938"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3" name="Oval 12"/>
          <p:cNvSpPr/>
          <p:nvPr/>
        </p:nvSpPr>
        <p:spPr>
          <a:xfrm>
            <a:off x="45561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4" name="Oval 13"/>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139952" y="267494"/>
            <a:ext cx="3312368" cy="10801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rgbClr val="FF0000"/>
                </a:solidFill>
                <a:latin typeface="Times New Roman" panose="02020603050405020304" pitchFamily="18" charset="0"/>
                <a:cs typeface="Times New Roman" panose="02020603050405020304" pitchFamily="18" charset="0"/>
              </a:rPr>
              <a:t>Dặn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dò</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1187624" y="1563638"/>
            <a:ext cx="6624736" cy="3024336"/>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nay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luyện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cs typeface="Times New Roman" panose="02020603050405020304" pitchFamily="18" charset="0"/>
              </a:rPr>
              <a:t> 6 </a:t>
            </a:r>
            <a:r>
              <a:rPr lang="en-US" sz="2400" dirty="0" err="1" smtClean="0">
                <a:solidFill>
                  <a:schemeClr val="tx1"/>
                </a:solidFill>
                <a:latin typeface="Times New Roman" panose="02020603050405020304" pitchFamily="18" charset="0"/>
                <a:cs typeface="Times New Roman" panose="02020603050405020304" pitchFamily="18" charset="0"/>
              </a:rPr>
              <a:t>lần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cô</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chia.</a:t>
            </a: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TV.</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C224100-2E7E-43CE-A95A-638661D4819A}"/>
              </a:ext>
            </a:extLst>
          </p:cNvPr>
          <p:cNvSpPr>
            <a:spLocks noChangeArrowheads="1"/>
          </p:cNvSpPr>
          <p:nvPr/>
        </p:nvSpPr>
        <p:spPr bwMode="auto">
          <a:xfrm>
            <a:off x="171450" y="826933"/>
            <a:ext cx="8801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1725" b="1" dirty="0">
                <a:solidFill>
                  <a:prstClr val="black"/>
                </a:solidFill>
                <a:latin typeface="Times New Roman" panose="02020603050405020304" pitchFamily="18" charset="0"/>
                <a:cs typeface="Times New Roman" panose="02020603050405020304" pitchFamily="18" charset="0"/>
              </a:rPr>
              <a:t>     </a:t>
            </a:r>
            <a:r>
              <a:rPr lang="vi-VN" altLang="en-US" sz="1725" b="1" dirty="0">
                <a:solidFill>
                  <a:prstClr val="black"/>
                </a:solidFill>
                <a:latin typeface="Times New Roman" panose="02020603050405020304" pitchFamily="18" charset="0"/>
                <a:cs typeface="Times New Roman" panose="02020603050405020304" pitchFamily="18" charset="0"/>
              </a:rPr>
              <a:t>1.</a:t>
            </a:r>
            <a:r>
              <a:rPr lang="vi-VN" altLang="en-US" sz="1725" dirty="0">
                <a:solidFill>
                  <a:prstClr val="black"/>
                </a:solidFill>
                <a:latin typeface="Times New Roman" panose="02020603050405020304" pitchFamily="18" charset="0"/>
                <a:cs typeface="Times New Roman" panose="02020603050405020304" pitchFamily="18" charset="0"/>
              </a:rPr>
              <a:t>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1725" dirty="0">
              <a:solidFill>
                <a:prstClr val="black"/>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0000"/>
                </a:solidFill>
                <a:latin typeface="Times New Roman" panose="02020603050405020304" pitchFamily="18" charset="0"/>
                <a:cs typeface="Times New Roman" panose="02020603050405020304" pitchFamily="18" charset="0"/>
              </a:rPr>
              <a:t>     </a:t>
            </a:r>
            <a:r>
              <a:rPr lang="vi-VN" altLang="en-US" sz="1725" b="1" dirty="0">
                <a:solidFill>
                  <a:srgbClr val="000000"/>
                </a:solidFill>
                <a:latin typeface="Times New Roman" panose="02020603050405020304" pitchFamily="18" charset="0"/>
                <a:cs typeface="Times New Roman" panose="02020603050405020304" pitchFamily="18" charset="0"/>
              </a:rPr>
              <a:t>2</a:t>
            </a:r>
            <a:r>
              <a:rPr lang="vi-VN" altLang="en-US" sz="1725" dirty="0">
                <a:solidFill>
                  <a:srgbClr val="000000"/>
                </a:solidFill>
                <a:latin typeface="Times New Roman" panose="02020603050405020304" pitchFamily="18" charset="0"/>
                <a:cs typeface="Times New Roman" panose="02020603050405020304" pitchFamily="18" charset="0"/>
              </a:rPr>
              <a:t>. Cao Bá Quát, khi ấy còn là một cậu bé, muốn nhìn rõ mặt vua. Cậu nảy ra một ý, liền cởi hết quần áo, nhảy xuống hồ tắm. Quân lính nhìn thấy, </a:t>
            </a:r>
            <a:r>
              <a:rPr lang="en-US" altLang="en-US" sz="1725" dirty="0" err="1">
                <a:solidFill>
                  <a:srgbClr val="000000"/>
                </a:solidFill>
                <a:latin typeface="Times New Roman" panose="02020603050405020304" pitchFamily="18" charset="0"/>
                <a:cs typeface="Times New Roman" panose="02020603050405020304" pitchFamily="18" charset="0"/>
              </a:rPr>
              <a:t>hốt</a:t>
            </a:r>
            <a:r>
              <a:rPr lang="en-US" altLang="en-US" sz="1725" dirty="0">
                <a:solidFill>
                  <a:srgbClr val="000000"/>
                </a:solidFill>
                <a:latin typeface="Times New Roman" panose="02020603050405020304" pitchFamily="18" charset="0"/>
                <a:cs typeface="Times New Roman" panose="02020603050405020304" pitchFamily="18" charset="0"/>
              </a:rPr>
              <a:t> </a:t>
            </a:r>
            <a:r>
              <a:rPr lang="en-US" altLang="en-US" sz="1725" dirty="0" err="1">
                <a:solidFill>
                  <a:srgbClr val="000000"/>
                </a:solidFill>
                <a:latin typeface="Times New Roman" panose="02020603050405020304" pitchFamily="18" charset="0"/>
                <a:cs typeface="Times New Roman" panose="02020603050405020304" pitchFamily="18" charset="0"/>
              </a:rPr>
              <a:t>hoảng</a:t>
            </a:r>
            <a:r>
              <a:rPr lang="en-US" altLang="en-US" sz="1725" dirty="0">
                <a:solidFill>
                  <a:srgbClr val="000000"/>
                </a:solidFill>
                <a:latin typeface="Times New Roman" panose="02020603050405020304" pitchFamily="18" charset="0"/>
                <a:cs typeface="Times New Roman" panose="02020603050405020304" pitchFamily="18" charset="0"/>
              </a:rPr>
              <a:t> </a:t>
            </a:r>
            <a:r>
              <a:rPr lang="vi-VN" altLang="en-US" sz="1725" dirty="0">
                <a:solidFill>
                  <a:srgbClr val="00000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685800" eaLnBrk="0" fontAlgn="base" hangingPunct="0">
              <a:spcBef>
                <a:spcPct val="0"/>
              </a:spcBef>
              <a:spcAft>
                <a:spcPct val="0"/>
              </a:spcAft>
            </a:pPr>
            <a:r>
              <a:rPr lang="en-US" altLang="en-US" sz="1725" b="1" dirty="0">
                <a:solidFill>
                  <a:srgbClr val="000000"/>
                </a:solidFill>
                <a:latin typeface="Times New Roman" panose="02020603050405020304" pitchFamily="18" charset="0"/>
                <a:cs typeface="Times New Roman" panose="02020603050405020304" pitchFamily="18" charset="0"/>
              </a:rPr>
              <a:t>     </a:t>
            </a:r>
            <a:r>
              <a:rPr lang="vi-VN" altLang="en-US" sz="1725" b="1" dirty="0">
                <a:solidFill>
                  <a:srgbClr val="000000"/>
                </a:solidFill>
                <a:latin typeface="Times New Roman" panose="02020603050405020304" pitchFamily="18" charset="0"/>
                <a:cs typeface="Times New Roman" panose="02020603050405020304" pitchFamily="18" charset="0"/>
              </a:rPr>
              <a:t>3.</a:t>
            </a:r>
            <a:r>
              <a:rPr lang="vi-VN" altLang="en-US" sz="1725" dirty="0">
                <a:solidFill>
                  <a:srgbClr val="000000"/>
                </a:solidFill>
                <a:latin typeface="Times New Roman" panose="02020603050405020304" pitchFamily="18" charset="0"/>
                <a:cs typeface="Times New Roman" panose="02020603050405020304" pitchFamily="18" charset="0"/>
              </a:rPr>
              <a:t> C</a:t>
            </a:r>
            <a:r>
              <a:rPr lang="en-US" altLang="en-US" sz="1725" dirty="0" err="1">
                <a:solidFill>
                  <a:srgbClr val="000000"/>
                </a:solidFill>
                <a:latin typeface="Times New Roman" panose="02020603050405020304" pitchFamily="18" charset="0"/>
                <a:cs typeface="Times New Roman" panose="02020603050405020304" pitchFamily="18" charset="0"/>
              </a:rPr>
              <a:t>ậu</a:t>
            </a:r>
            <a:r>
              <a:rPr lang="vi-VN" altLang="en-US" sz="1725" dirty="0">
                <a:solidFill>
                  <a:srgbClr val="00000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1725" dirty="0">
                <a:solidFill>
                  <a:srgbClr val="000000"/>
                </a:solidFill>
                <a:latin typeface="Times New Roman" panose="02020603050405020304" pitchFamily="18" charset="0"/>
                <a:cs typeface="Times New Roman" panose="02020603050405020304" pitchFamily="18" charset="0"/>
              </a:rPr>
              <a:t> </a:t>
            </a:r>
            <a:r>
              <a:rPr lang="en-US" altLang="en-US" sz="1725" dirty="0" err="1">
                <a:solidFill>
                  <a:srgbClr val="000000"/>
                </a:solidFill>
                <a:latin typeface="Times New Roman" panose="02020603050405020304" pitchFamily="18" charset="0"/>
                <a:cs typeface="Times New Roman" panose="02020603050405020304" pitchFamily="18" charset="0"/>
              </a:rPr>
              <a:t>nên</a:t>
            </a:r>
            <a:r>
              <a:rPr lang="en-US" altLang="en-US" sz="1725" dirty="0">
                <a:solidFill>
                  <a:srgbClr val="000000"/>
                </a:solidFill>
                <a:latin typeface="Times New Roman" panose="02020603050405020304" pitchFamily="18" charset="0"/>
                <a:cs typeface="Times New Roman" panose="02020603050405020304" pitchFamily="18" charset="0"/>
              </a:rPr>
              <a:t> </a:t>
            </a:r>
            <a:r>
              <a:rPr lang="en-US" altLang="en-US" sz="1725" dirty="0" err="1">
                <a:solidFill>
                  <a:srgbClr val="000000"/>
                </a:solidFill>
                <a:latin typeface="Times New Roman" panose="02020603050405020304" pitchFamily="18" charset="0"/>
                <a:cs typeface="Times New Roman" panose="02020603050405020304" pitchFamily="18" charset="0"/>
              </a:rPr>
              <a:t>không</a:t>
            </a:r>
            <a:r>
              <a:rPr lang="en-US" altLang="en-US" sz="1725" dirty="0">
                <a:solidFill>
                  <a:srgbClr val="000000"/>
                </a:solidFill>
                <a:latin typeface="Times New Roman" panose="02020603050405020304" pitchFamily="18" charset="0"/>
                <a:cs typeface="Times New Roman" panose="02020603050405020304" pitchFamily="18" charset="0"/>
              </a:rPr>
              <a:t> </a:t>
            </a:r>
            <a:r>
              <a:rPr lang="en-US" altLang="en-US" sz="1725" dirty="0" err="1">
                <a:solidFill>
                  <a:srgbClr val="000000"/>
                </a:solidFill>
                <a:latin typeface="Times New Roman" panose="02020603050405020304" pitchFamily="18" charset="0"/>
                <a:cs typeface="Times New Roman" panose="02020603050405020304" pitchFamily="18" charset="0"/>
              </a:rPr>
              <a:t>biết</a:t>
            </a:r>
            <a:r>
              <a:rPr lang="en-US" altLang="en-US" sz="1725" dirty="0">
                <a:solidFill>
                  <a:srgbClr val="000000"/>
                </a:solidFill>
                <a:latin typeface="Times New Roman" panose="02020603050405020304" pitchFamily="18" charset="0"/>
                <a:cs typeface="Times New Roman" panose="02020603050405020304" pitchFamily="18" charset="0"/>
              </a:rPr>
              <a:t> </a:t>
            </a:r>
            <a:r>
              <a:rPr lang="en-US" altLang="en-US" sz="1725" dirty="0" err="1">
                <a:solidFill>
                  <a:srgbClr val="000000"/>
                </a:solidFill>
                <a:latin typeface="Times New Roman" panose="02020603050405020304" pitchFamily="18" charset="0"/>
                <a:cs typeface="Times New Roman" panose="02020603050405020304" pitchFamily="18" charset="0"/>
              </a:rPr>
              <a:t>gì</a:t>
            </a:r>
            <a:r>
              <a:rPr lang="vi-VN" altLang="en-US" sz="1725" dirty="0">
                <a:solidFill>
                  <a:srgbClr val="00000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1725" dirty="0" err="1">
                <a:solidFill>
                  <a:srgbClr val="000000"/>
                </a:solidFill>
                <a:latin typeface="Times New Roman" panose="02020603050405020304" pitchFamily="18" charset="0"/>
                <a:cs typeface="Times New Roman" panose="02020603050405020304" pitchFamily="18" charset="0"/>
              </a:rPr>
              <a:t>hồ</a:t>
            </a:r>
            <a:r>
              <a:rPr lang="vi-VN" altLang="en-US" sz="1725" dirty="0">
                <a:solidFill>
                  <a:srgbClr val="00000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0000"/>
                </a:solidFill>
                <a:latin typeface="Times New Roman" panose="02020603050405020304" pitchFamily="18" charset="0"/>
                <a:cs typeface="Times New Roman" panose="02020603050405020304" pitchFamily="18" charset="0"/>
              </a:rPr>
              <a:t>Nước trong leo lẻo cá đớp cá</a:t>
            </a:r>
            <a:endParaRPr lang="vi-VN" altLang="en-US" sz="1725"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725" dirty="0">
                <a:solidFill>
                  <a:srgbClr val="00000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0000"/>
                </a:solidFill>
                <a:latin typeface="Times New Roman" panose="02020603050405020304" pitchFamily="18" charset="0"/>
                <a:cs typeface="Times New Roman" panose="02020603050405020304" pitchFamily="18" charset="0"/>
              </a:rPr>
              <a:t>Trời nắng chang chang người trói người</a:t>
            </a:r>
            <a:endParaRPr lang="vi-VN" altLang="en-US" sz="1725"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0000"/>
                </a:solidFill>
                <a:latin typeface="Times New Roman" panose="02020603050405020304" pitchFamily="18" charset="0"/>
                <a:cs typeface="Times New Roman" panose="02020603050405020304" pitchFamily="18" charset="0"/>
              </a:rPr>
              <a:t>     </a:t>
            </a:r>
            <a:r>
              <a:rPr lang="vi-VN" altLang="en-US" sz="1725" b="1" dirty="0">
                <a:solidFill>
                  <a:srgbClr val="000000"/>
                </a:solidFill>
                <a:latin typeface="Times New Roman" panose="02020603050405020304" pitchFamily="18" charset="0"/>
                <a:cs typeface="Times New Roman" panose="02020603050405020304" pitchFamily="18" charset="0"/>
              </a:rPr>
              <a:t>4.</a:t>
            </a:r>
            <a:r>
              <a:rPr lang="vi-VN" altLang="en-US" sz="1725" dirty="0">
                <a:solidFill>
                  <a:srgbClr val="000000"/>
                </a:solidFill>
                <a:latin typeface="Times New Roman" panose="02020603050405020304" pitchFamily="18" charset="0"/>
                <a:cs typeface="Times New Roman" panose="02020603050405020304" pitchFamily="18" charset="0"/>
              </a:rPr>
              <a:t> Vế đối vừa cứng cỏi, vừa rất chỉnh, biểu lộ sự nhanh trí, thông minh. Vua nguôi giận, truyền lệnh cởi trói, tha cho cậu bé.</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0000"/>
                </a:solidFill>
                <a:latin typeface="Times New Roman" panose="02020603050405020304" pitchFamily="18" charset="0"/>
                <a:cs typeface="Times New Roman" panose="02020603050405020304" pitchFamily="18" charset="0"/>
              </a:rPr>
              <a:t>Theo</a:t>
            </a:r>
            <a:r>
              <a:rPr lang="vi-VN" altLang="en-US" sz="1725" dirty="0">
                <a:solidFill>
                  <a:srgbClr val="00000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id="{651AE9BA-5E80-4DCB-9520-FEBB0304F97B}"/>
              </a:ext>
            </a:extLst>
          </p:cNvPr>
          <p:cNvSpPr/>
          <p:nvPr/>
        </p:nvSpPr>
        <p:spPr>
          <a:xfrm>
            <a:off x="3074475" y="95250"/>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0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F3AF468-2A5C-444E-87D7-9B719BEE7EB7}"/>
              </a:ext>
            </a:extLst>
          </p:cNvPr>
          <p:cNvGrpSpPr>
            <a:grpSpLocks/>
          </p:cNvGrpSpPr>
          <p:nvPr/>
        </p:nvGrpSpPr>
        <p:grpSpPr bwMode="auto">
          <a:xfrm>
            <a:off x="2469682" y="2118717"/>
            <a:ext cx="1622824" cy="883445"/>
            <a:chOff x="230" y="1246"/>
            <a:chExt cx="1363" cy="742"/>
          </a:xfrm>
        </p:grpSpPr>
        <p:sp>
          <p:nvSpPr>
            <p:cNvPr id="3" name="Text Box 6">
              <a:extLst>
                <a:ext uri="{FF2B5EF4-FFF2-40B4-BE49-F238E27FC236}">
                  <a16:creationId xmlns:a16="http://schemas.microsoft.com/office/drawing/2014/main" id="{33E8E62B-01E5-4B96-A820-B7E63D8ECC0E}"/>
                </a:ext>
              </a:extLst>
            </p:cNvPr>
            <p:cNvSpPr txBox="1">
              <a:spLocks noChangeArrowheads="1"/>
            </p:cNvSpPr>
            <p:nvPr/>
          </p:nvSpPr>
          <p:spPr bwMode="auto">
            <a:xfrm>
              <a:off x="240" y="1600"/>
              <a:ext cx="91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la </a:t>
              </a:r>
              <a:r>
                <a:rPr lang="en-US" altLang="en-US" sz="2400" b="1" dirty="0" err="1">
                  <a:solidFill>
                    <a:prstClr val="black"/>
                  </a:solidFill>
                  <a:latin typeface="Times New Roman" panose="02020603050405020304" pitchFamily="18" charset="0"/>
                  <a:cs typeface="Times New Roman" panose="02020603050405020304" pitchFamily="18" charset="0"/>
                </a:rPr>
                <a:t>hét</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DE358732-F5B8-48C4-BA9F-8AC5AA68583E}"/>
                </a:ext>
              </a:extLst>
            </p:cNvPr>
            <p:cNvSpPr txBox="1">
              <a:spLocks noChangeArrowheads="1"/>
            </p:cNvSpPr>
            <p:nvPr/>
          </p:nvSpPr>
          <p:spPr bwMode="auto">
            <a:xfrm>
              <a:off x="230" y="1246"/>
              <a:ext cx="13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quân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lính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 name="Group 8">
            <a:extLst>
              <a:ext uri="{FF2B5EF4-FFF2-40B4-BE49-F238E27FC236}">
                <a16:creationId xmlns:a16="http://schemas.microsoft.com/office/drawing/2014/main" id="{013587BA-DBCC-4EEC-B259-CB2B9C292AED}"/>
              </a:ext>
            </a:extLst>
          </p:cNvPr>
          <p:cNvGrpSpPr>
            <a:grpSpLocks/>
          </p:cNvGrpSpPr>
          <p:nvPr/>
        </p:nvGrpSpPr>
        <p:grpSpPr bwMode="auto">
          <a:xfrm>
            <a:off x="2470224" y="2953387"/>
            <a:ext cx="1895475" cy="900113"/>
            <a:chOff x="217" y="1936"/>
            <a:chExt cx="1592" cy="756"/>
          </a:xfrm>
        </p:grpSpPr>
        <p:sp>
          <p:nvSpPr>
            <p:cNvPr id="6" name="Text Box 9">
              <a:extLst>
                <a:ext uri="{FF2B5EF4-FFF2-40B4-BE49-F238E27FC236}">
                  <a16:creationId xmlns:a16="http://schemas.microsoft.com/office/drawing/2014/main" id="{880A1489-8D48-4DDC-89FC-071D8C720BB7}"/>
                </a:ext>
              </a:extLst>
            </p:cNvPr>
            <p:cNvSpPr txBox="1">
              <a:spLocks noChangeArrowheads="1"/>
            </p:cNvSpPr>
            <p:nvPr/>
          </p:nvSpPr>
          <p:spPr bwMode="auto">
            <a:xfrm>
              <a:off x="232" y="1936"/>
              <a:ext cx="157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truyền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lệnh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 Box 10">
              <a:extLst>
                <a:ext uri="{FF2B5EF4-FFF2-40B4-BE49-F238E27FC236}">
                  <a16:creationId xmlns:a16="http://schemas.microsoft.com/office/drawing/2014/main" id="{49B02FC1-29ED-4583-90C7-D866B0D5FBE3}"/>
                </a:ext>
              </a:extLst>
            </p:cNvPr>
            <p:cNvSpPr txBox="1">
              <a:spLocks noChangeArrowheads="1"/>
            </p:cNvSpPr>
            <p:nvPr/>
          </p:nvSpPr>
          <p:spPr bwMode="auto">
            <a:xfrm>
              <a:off x="217" y="2304"/>
              <a:ext cx="13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náo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động</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sp>
        <p:nvSpPr>
          <p:cNvPr id="8" name="Text Box 13">
            <a:extLst>
              <a:ext uri="{FF2B5EF4-FFF2-40B4-BE49-F238E27FC236}">
                <a16:creationId xmlns:a16="http://schemas.microsoft.com/office/drawing/2014/main" id="{1936A8AE-5EC3-470C-820E-0A156B783E2C}"/>
              </a:ext>
            </a:extLst>
          </p:cNvPr>
          <p:cNvSpPr txBox="1">
            <a:spLocks noChangeArrowheads="1"/>
          </p:cNvSpPr>
          <p:nvPr/>
        </p:nvSpPr>
        <p:spPr bwMode="auto">
          <a:xfrm>
            <a:off x="2408314" y="3829688"/>
            <a:ext cx="1268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 </a:t>
            </a:r>
            <a:r>
              <a:rPr lang="en-US" altLang="en-US" sz="2400" b="1" dirty="0" err="1">
                <a:solidFill>
                  <a:prstClr val="black"/>
                </a:solidFill>
                <a:latin typeface="Times New Roman" panose="02020603050405020304" pitchFamily="18" charset="0"/>
                <a:cs typeface="Times New Roman" panose="02020603050405020304" pitchFamily="18" charset="0"/>
              </a:rPr>
              <a:t>leo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lẻo</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id="{15D13A9C-2B0D-46F1-8D62-D4E964CA15F2}"/>
              </a:ext>
            </a:extLst>
          </p:cNvPr>
          <p:cNvSpPr txBox="1">
            <a:spLocks noChangeArrowheads="1"/>
          </p:cNvSpPr>
          <p:nvPr/>
        </p:nvSpPr>
        <p:spPr bwMode="auto">
          <a:xfrm>
            <a:off x="1986952" y="1320384"/>
            <a:ext cx="3492968" cy="400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fontAlgn="base">
              <a:spcBef>
                <a:spcPct val="2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Luyện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từ</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khó</a:t>
            </a:r>
            <a:r>
              <a:rPr lang="en-US" altLang="en-US" sz="3000" b="1" dirty="0">
                <a:solidFill>
                  <a:srgbClr val="FF000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651AE9BA-5E80-4DCB-9520-FEBB0304F97B}"/>
              </a:ext>
            </a:extLst>
          </p:cNvPr>
          <p:cNvSpPr/>
          <p:nvPr/>
        </p:nvSpPr>
        <p:spPr>
          <a:xfrm>
            <a:off x="2495508" y="231743"/>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991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67744" y="1995686"/>
            <a:ext cx="4464496" cy="830997"/>
          </a:xfrm>
          <a:prstGeom prst="rect">
            <a:avLst/>
          </a:prstGeom>
          <a:noFill/>
        </p:spPr>
        <p:txBody>
          <a:bodyPr wrap="square" rtlCol="0">
            <a:spAutoFit/>
          </a:bodyPr>
          <a:lstStyle/>
          <a:p>
            <a:r>
              <a:rPr lang="en-US" sz="4800" smtClean="0"/>
              <a:t>GIẢI NGHĨA TỪ</a:t>
            </a:r>
            <a:endParaRPr lang="en-US" sz="4800"/>
          </a:p>
        </p:txBody>
      </p:sp>
    </p:spTree>
    <p:extLst>
      <p:ext uri="{BB962C8B-B14F-4D97-AF65-F5344CB8AC3E}">
        <p14:creationId xmlns:p14="http://schemas.microsoft.com/office/powerpoint/2010/main" val="697797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lang-minh-m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478"/>
            <a:ext cx="3975348"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attac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5" y="123478"/>
            <a:ext cx="4097291"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2830" y="4403893"/>
            <a:ext cx="3948517" cy="523220"/>
          </a:xfrm>
          <a:prstGeom prst="rect">
            <a:avLst/>
          </a:prstGeom>
        </p:spPr>
        <p:txBody>
          <a:bodyPr wrap="none">
            <a:spAutoFit/>
          </a:bodyPr>
          <a:lstStyle/>
          <a:p>
            <a:r>
              <a:rPr lang="en-US" altLang="en-US" sz="2800" b="1" dirty="0">
                <a:solidFill>
                  <a:srgbClr val="000099"/>
                </a:solidFill>
                <a:latin typeface="Times New Roman" panose="02020603050405020304" pitchFamily="18" charset="0"/>
              </a:rPr>
              <a:t>Minh </a:t>
            </a:r>
            <a:r>
              <a:rPr lang="en-US" altLang="en-US" sz="2800" b="1" dirty="0" err="1">
                <a:solidFill>
                  <a:srgbClr val="000099"/>
                </a:solidFill>
                <a:latin typeface="Times New Roman" panose="02020603050405020304" pitchFamily="18" charset="0"/>
              </a:rPr>
              <a:t>Mạng</a:t>
            </a:r>
            <a:r>
              <a:rPr lang="en-US" altLang="en-US" sz="2800" b="1" dirty="0">
                <a:solidFill>
                  <a:srgbClr val="000099"/>
                </a:solidFill>
                <a:latin typeface="Times New Roman" panose="02020603050405020304" pitchFamily="18" charset="0"/>
              </a:rPr>
              <a:t> (1791- 1840)</a:t>
            </a:r>
          </a:p>
        </p:txBody>
      </p:sp>
      <p:sp>
        <p:nvSpPr>
          <p:cNvPr id="3" name="Rectangle 2"/>
          <p:cNvSpPr/>
          <p:nvPr/>
        </p:nvSpPr>
        <p:spPr>
          <a:xfrm>
            <a:off x="5148064" y="4356832"/>
            <a:ext cx="2898550" cy="523220"/>
          </a:xfrm>
          <a:prstGeom prst="rect">
            <a:avLst/>
          </a:prstGeom>
        </p:spPr>
        <p:txBody>
          <a:bodyPr wrap="none">
            <a:spAutoFit/>
          </a:bodyPr>
          <a:lstStyle/>
          <a:p>
            <a:r>
              <a:rPr lang="en-US" altLang="en-US" sz="2800" b="1" dirty="0" err="1">
                <a:solidFill>
                  <a:srgbClr val="000099"/>
                </a:solidFill>
                <a:latin typeface="Times New Roman" panose="02020603050405020304" pitchFamily="18" charset="0"/>
              </a:rPr>
              <a:t>Lăng</a:t>
            </a:r>
            <a:r>
              <a:rPr lang="en-US" altLang="en-US" sz="2800" b="1" dirty="0">
                <a:solidFill>
                  <a:srgbClr val="000099"/>
                </a:solidFill>
                <a:latin typeface="Times New Roman" panose="02020603050405020304" pitchFamily="18" charset="0"/>
              </a:rPr>
              <a:t> Minh </a:t>
            </a:r>
            <a:r>
              <a:rPr lang="en-US" altLang="en-US" sz="2800" b="1" dirty="0" err="1">
                <a:solidFill>
                  <a:srgbClr val="000099"/>
                </a:solidFill>
                <a:latin typeface="Times New Roman" panose="02020603050405020304" pitchFamily="18" charset="0"/>
              </a:rPr>
              <a:t>Mạng</a:t>
            </a:r>
            <a:endParaRPr lang="en-US" altLang="en-US" sz="2800" b="1" dirty="0">
              <a:solidFill>
                <a:srgbClr val="000099"/>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
            <a:ext cx="4788024" cy="5142334"/>
          </a:xfrm>
          <a:prstGeom prst="rect">
            <a:avLst/>
          </a:prstGeom>
        </p:spPr>
      </p:pic>
      <p:sp>
        <p:nvSpPr>
          <p:cNvPr id="4" name="TextBox 3"/>
          <p:cNvSpPr txBox="1"/>
          <p:nvPr/>
        </p:nvSpPr>
        <p:spPr>
          <a:xfrm>
            <a:off x="4932040" y="627534"/>
            <a:ext cx="3996444" cy="3754874"/>
          </a:xfrm>
          <a:prstGeom prst="rect">
            <a:avLst/>
          </a:prstGeom>
          <a:noFill/>
        </p:spPr>
        <p:txBody>
          <a:bodyPr wrap="square" rtlCol="0">
            <a:spAutoFit/>
          </a:bodyPr>
          <a:lstStyle/>
          <a:p>
            <a:pPr algn="just"/>
            <a:r>
              <a:rPr lang="vi-VN" sz="3400" b="1" dirty="0">
                <a:latin typeface="+mj-lt"/>
              </a:rPr>
              <a:t>    Cao Bá Quát (1809 – 1855) là người ở tỉnh Bắc Ninh. Ông là người nổi tiếng văn hay, chữ tốt, có tài đối đáp. </a:t>
            </a:r>
            <a:endParaRPr lang="en-US"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07604" y="441314"/>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Ngự</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143498" y="2344111"/>
            <a:ext cx="144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Xa</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78" y="0"/>
            <a:ext cx="51720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9177" y="996284"/>
            <a:ext cx="3832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tx2">
                    <a:lumMod val="50000"/>
                  </a:schemeClr>
                </a:solidFill>
                <a:latin typeface="Times New Roman" panose="02020603050405020304" pitchFamily="18" charset="0"/>
              </a:rPr>
              <a:t>  </a:t>
            </a:r>
            <a:r>
              <a:rPr lang="vi-VN" altLang="vi-VN" b="1" dirty="0">
                <a:solidFill>
                  <a:schemeClr val="tx2">
                    <a:lumMod val="50000"/>
                  </a:schemeClr>
                </a:solidFill>
                <a:latin typeface="Times New Roman" panose="02020603050405020304" pitchFamily="18" charset="0"/>
              </a:rPr>
              <a:t>(</a:t>
            </a:r>
            <a:r>
              <a:rPr lang="en-US" altLang="vi-VN" b="1" dirty="0" err="1">
                <a:solidFill>
                  <a:schemeClr val="tx2">
                    <a:lumMod val="50000"/>
                  </a:schemeClr>
                </a:solidFill>
                <a:latin typeface="Times New Roman" panose="02020603050405020304" pitchFamily="18" charset="0"/>
              </a:rPr>
              <a:t>Vua</a:t>
            </a:r>
            <a:r>
              <a:rPr lang="vi-VN" altLang="vi-VN" b="1" dirty="0">
                <a:solidFill>
                  <a:schemeClr val="tx2">
                    <a:lumMod val="50000"/>
                  </a:schemeClr>
                </a:solidFill>
                <a:latin typeface="Times New Roman" panose="02020603050405020304" pitchFamily="18" charset="0"/>
              </a:rPr>
              <a:t>)</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ngồi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trên</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xe</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hoặc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kiệu</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để</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các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nơi</a:t>
            </a:r>
            <a:r>
              <a:rPr lang="en-US" altLang="vi-VN"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729161" y="2928886"/>
            <a:ext cx="21366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b="1" dirty="0" err="1">
                <a:latin typeface="Times New Roman" panose="02020603050405020304" pitchFamily="18" charset="0"/>
              </a:rPr>
              <a:t>Xe</a:t>
            </a:r>
            <a:r>
              <a:rPr lang="en-US" altLang="vi-VN" b="1" dirty="0">
                <a:latin typeface="Times New Roman" panose="02020603050405020304" pitchFamily="18" charset="0"/>
              </a:rPr>
              <a:t> </a:t>
            </a:r>
            <a:r>
              <a:rPr lang="en-US" altLang="vi-VN" b="1" dirty="0" err="1">
                <a:latin typeface="Times New Roman" panose="02020603050405020304" pitchFamily="18" charset="0"/>
              </a:rPr>
              <a:t>của</a:t>
            </a:r>
            <a:r>
              <a:rPr lang="en-US" altLang="vi-VN" b="1" dirty="0">
                <a:latin typeface="Times New Roman" panose="02020603050405020304" pitchFamily="18" charset="0"/>
              </a:rPr>
              <a:t> </a:t>
            </a:r>
            <a:r>
              <a:rPr lang="en-US" altLang="vi-VN" b="1" dirty="0" err="1">
                <a:latin typeface="Times New Roman" panose="02020603050405020304" pitchFamily="18" charset="0"/>
              </a:rPr>
              <a:t>vua</a:t>
            </a:r>
            <a:endParaRPr lang="en-US" altLang="vi-VN"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1427</Words>
  <Application>Microsoft Office PowerPoint</Application>
  <PresentationFormat>On-screen Show (16:9)</PresentationFormat>
  <Paragraphs>132</Paragraphs>
  <Slides>36</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.VnTime</vt:lpstr>
      <vt:lpstr>Arial</vt:lpstr>
      <vt:lpstr>Calibri</vt:lpstr>
      <vt:lpstr>Calibri Light</vt:lpstr>
      <vt:lpstr>Times New Roman</vt:lpstr>
      <vt:lpstr>UTM Avo</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Admin</cp:lastModifiedBy>
  <cp:revision>190</cp:revision>
  <dcterms:created xsi:type="dcterms:W3CDTF">2020-03-27T01:42:00Z</dcterms:created>
  <dcterms:modified xsi:type="dcterms:W3CDTF">2022-02-24T06:50:51Z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6041A6FF5F0143DF91136011A56CFB1C</vt:lpwstr>
  </property>
  <property fmtid="{D5CDD505-2E9C-101B-9397-08002B2CF9AE}" pid="3" name="KSOProductBuildVer">
    <vt:lpwstr>1033-11.2.0.10382</vt:lpwstr>
  </property>
</Properties>
</file>