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4" r:id="rId2"/>
    <p:sldId id="259" r:id="rId3"/>
    <p:sldId id="286" r:id="rId4"/>
    <p:sldId id="262" r:id="rId5"/>
    <p:sldId id="290" r:id="rId6"/>
    <p:sldId id="265" r:id="rId7"/>
    <p:sldId id="291" r:id="rId8"/>
    <p:sldId id="270" r:id="rId9"/>
    <p:sldId id="271" r:id="rId10"/>
    <p:sldId id="273" r:id="rId11"/>
    <p:sldId id="274" r:id="rId12"/>
    <p:sldId id="275" r:id="rId13"/>
    <p:sldId id="277" r:id="rId14"/>
    <p:sldId id="278" r:id="rId15"/>
    <p:sldId id="281" r:id="rId16"/>
    <p:sldId id="279" r:id="rId17"/>
    <p:sldId id="263" r:id="rId18"/>
    <p:sldId id="266" r:id="rId19"/>
    <p:sldId id="267" r:id="rId20"/>
    <p:sldId id="268" r:id="rId21"/>
    <p:sldId id="289"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38" autoAdjust="0"/>
  </p:normalViewPr>
  <p:slideViewPr>
    <p:cSldViewPr snapToGrid="0">
      <p:cViewPr varScale="1">
        <p:scale>
          <a:sx n="80" d="100"/>
          <a:sy n="80" d="100"/>
        </p:scale>
        <p:origin x="1478"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1B2D1-B709-46F5-980C-AD12962ED25B}" type="datetimeFigureOut">
              <a:rPr lang="en-US" smtClean="0"/>
              <a:t>2/26/2022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738D6-D16F-4FED-8E2F-22724FCEC4F8}" type="slidenum">
              <a:rPr lang="en-US" smtClean="0"/>
              <a:t>‹#›</a:t>
            </a:fld>
            <a:endParaRPr lang="en-US"/>
          </a:p>
        </p:txBody>
      </p:sp>
    </p:spTree>
    <p:extLst>
      <p:ext uri="{BB962C8B-B14F-4D97-AF65-F5344CB8AC3E}">
        <p14:creationId xmlns:p14="http://schemas.microsoft.com/office/powerpoint/2010/main" val="1760800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a:t>Bvmt</a:t>
            </a:r>
            <a:r>
              <a:rPr lang="en-US" dirty="0"/>
              <a:t> : k </a:t>
            </a:r>
            <a:r>
              <a:rPr lang="en-US" dirty="0" err="1"/>
              <a:t>xả</a:t>
            </a:r>
            <a:r>
              <a:rPr lang="en-US" dirty="0"/>
              <a:t> </a:t>
            </a:r>
            <a:r>
              <a:rPr lang="en-US" dirty="0" err="1"/>
              <a:t>rác</a:t>
            </a:r>
            <a:endParaRPr lang="en-US" dirty="0"/>
          </a:p>
        </p:txBody>
      </p:sp>
      <p:sp>
        <p:nvSpPr>
          <p:cNvPr id="4" name="Slide Number Placeholder 3"/>
          <p:cNvSpPr>
            <a:spLocks noGrp="1"/>
          </p:cNvSpPr>
          <p:nvPr>
            <p:ph type="sldNum" sz="quarter" idx="5"/>
          </p:nvPr>
        </p:nvSpPr>
        <p:spPr/>
        <p:txBody>
          <a:bodyPr/>
          <a:lstStyle/>
          <a:p>
            <a:fld id="{52C738D6-D16F-4FED-8E2F-22724FCEC4F8}" type="slidenum">
              <a:rPr lang="en-US" smtClean="0"/>
              <a:t>13</a:t>
            </a:fld>
            <a:endParaRPr lang="en-US"/>
          </a:p>
        </p:txBody>
      </p:sp>
    </p:spTree>
    <p:extLst>
      <p:ext uri="{BB962C8B-B14F-4D97-AF65-F5344CB8AC3E}">
        <p14:creationId xmlns:p14="http://schemas.microsoft.com/office/powerpoint/2010/main" val="9096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FBB3E7-7923-44DC-BBA8-9707294906BC}"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229060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FBB3E7-7923-44DC-BBA8-9707294906BC}"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280589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FBB3E7-7923-44DC-BBA8-9707294906BC}"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232897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FBB3E7-7923-44DC-BBA8-9707294906BC}"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311564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FBB3E7-7923-44DC-BBA8-9707294906BC}"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331953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FBB3E7-7923-44DC-BBA8-9707294906BC}"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27007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FBB3E7-7923-44DC-BBA8-9707294906BC}" type="datetimeFigureOut">
              <a:rPr lang="en-US" smtClean="0"/>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338459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FBB3E7-7923-44DC-BBA8-9707294906BC}" type="datetimeFigureOut">
              <a:rPr lang="en-US" smtClean="0"/>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05F3E8-1DEB-46A3-B9FC-A99778A161A6}" type="slidenum">
              <a:rPr lang="en-US" smtClean="0"/>
              <a:t>‹#›</a:t>
            </a:fld>
            <a:endParaRPr lang="en-US"/>
          </a:p>
        </p:txBody>
      </p:sp>
      <p:sp>
        <p:nvSpPr>
          <p:cNvPr id="6" name="Rectangle 5">
            <a:extLst>
              <a:ext uri="{FF2B5EF4-FFF2-40B4-BE49-F238E27FC236}">
                <a16:creationId xmlns:a16="http://schemas.microsoft.com/office/drawing/2014/main" id="{BD188F21-3814-4A01-854E-F6177EB51082}"/>
              </a:ext>
            </a:extLst>
          </p:cNvPr>
          <p:cNvSpPr/>
          <p:nvPr userDrawn="1"/>
        </p:nvSpPr>
        <p:spPr>
          <a:xfrm>
            <a:off x="2286000" y="0"/>
            <a:ext cx="4572000" cy="707886"/>
          </a:xfrm>
          <a:prstGeom prst="rect">
            <a:avLst/>
          </a:prstGeom>
        </p:spPr>
        <p:txBody>
          <a:bodyPr>
            <a:spAutoFit/>
          </a:bodyPr>
          <a:lstStyle/>
          <a:p>
            <a:pPr algn="ct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20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4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2020</a:t>
            </a:r>
          </a:p>
          <a:p>
            <a:pPr algn="ctr"/>
            <a:r>
              <a:rPr lang="en-US" sz="2000" u="sng" dirty="0" err="1">
                <a:latin typeface="Times New Roman" panose="02020603050405020304" pitchFamily="18" charset="0"/>
                <a:cs typeface="Times New Roman" panose="02020603050405020304" pitchFamily="18" charset="0"/>
              </a:rPr>
              <a:t>Tập</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đọc</a:t>
            </a:r>
            <a:endParaRPr lang="en-US" sz="20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32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BB3E7-7923-44DC-BBA8-9707294906BC}" type="datetimeFigureOut">
              <a:rPr lang="en-US" smtClean="0"/>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05F3E8-1DEB-46A3-B9FC-A99778A161A6}" type="slidenum">
              <a:rPr lang="en-US" smtClean="0"/>
              <a:t>‹#›</a:t>
            </a:fld>
            <a:endParaRPr lang="en-US"/>
          </a:p>
        </p:txBody>
      </p:sp>
      <p:sp>
        <p:nvSpPr>
          <p:cNvPr id="5" name="TextBox 4">
            <a:extLst>
              <a:ext uri="{FF2B5EF4-FFF2-40B4-BE49-F238E27FC236}">
                <a16:creationId xmlns:a16="http://schemas.microsoft.com/office/drawing/2014/main" id="{9D06A0CB-F0A0-4B81-AA0F-1A86AF874136}"/>
              </a:ext>
            </a:extLst>
          </p:cNvPr>
          <p:cNvSpPr txBox="1"/>
          <p:nvPr userDrawn="1"/>
        </p:nvSpPr>
        <p:spPr>
          <a:xfrm>
            <a:off x="2540189" y="0"/>
            <a:ext cx="4063622" cy="1046440"/>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20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4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2020</a:t>
            </a:r>
          </a:p>
          <a:p>
            <a:pPr algn="ctr"/>
            <a:r>
              <a:rPr lang="en-US" sz="2000" u="sng" dirty="0" err="1">
                <a:latin typeface="Times New Roman" panose="02020603050405020304" pitchFamily="18" charset="0"/>
                <a:cs typeface="Times New Roman" panose="02020603050405020304" pitchFamily="18" charset="0"/>
              </a:rPr>
              <a:t>Tập</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đọc</a:t>
            </a:r>
            <a:endParaRPr lang="en-US" sz="2000" u="sng" dirty="0">
              <a:latin typeface="Times New Roman" panose="02020603050405020304" pitchFamily="18" charset="0"/>
              <a:cs typeface="Times New Roman" panose="02020603050405020304" pitchFamily="18" charset="0"/>
            </a:endParaRPr>
          </a:p>
          <a:p>
            <a:pPr algn="ctr"/>
            <a:r>
              <a:rPr lang="en-US" sz="2200" b="1" dirty="0" err="1">
                <a:solidFill>
                  <a:srgbClr val="FF0000"/>
                </a:solidFill>
                <a:latin typeface="Times New Roman" panose="02020603050405020304" pitchFamily="18" charset="0"/>
                <a:cs typeface="Times New Roman" panose="02020603050405020304" pitchFamily="18" charset="0"/>
              </a:rPr>
              <a:t>Đối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đáp</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với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vua</a:t>
            </a:r>
            <a:endParaRPr 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63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FBB3E7-7923-44DC-BBA8-9707294906BC}"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170379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FBB3E7-7923-44DC-BBA8-9707294906BC}"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202235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BB3E7-7923-44DC-BBA8-9707294906BC}" type="datetimeFigureOut">
              <a:rPr lang="en-US" smtClean="0"/>
              <a:t>2/26/2022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5F3E8-1DEB-46A3-B9FC-A99778A161A6}" type="slidenum">
              <a:rPr lang="en-US" smtClean="0"/>
              <a:t>‹#›</a:t>
            </a:fld>
            <a:endParaRPr lang="en-US"/>
          </a:p>
        </p:txBody>
      </p:sp>
    </p:spTree>
    <p:extLst>
      <p:ext uri="{BB962C8B-B14F-4D97-AF65-F5344CB8AC3E}">
        <p14:creationId xmlns:p14="http://schemas.microsoft.com/office/powerpoint/2010/main" val="49116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EB304DA7-21B2-416B-9E14-958E222A58AF}"/>
              </a:ext>
            </a:extLst>
          </p:cNvPr>
          <p:cNvPicPr>
            <a:picLocks noChangeAspect="1"/>
          </p:cNvPicPr>
          <p:nvPr/>
        </p:nvPicPr>
        <p:blipFill>
          <a:blip r:embed="rId3"/>
          <a:stretch>
            <a:fillRect/>
          </a:stretch>
        </p:blipFill>
        <p:spPr>
          <a:xfrm>
            <a:off x="0" y="2220685"/>
            <a:ext cx="9144000" cy="4490949"/>
          </a:xfrm>
          <a:prstGeom prst="rect">
            <a:avLst/>
          </a:prstGeom>
        </p:spPr>
      </p:pic>
      <p:sp>
        <p:nvSpPr>
          <p:cNvPr id="4" name="Rectangle 3">
            <a:extLst>
              <a:ext uri="{FF2B5EF4-FFF2-40B4-BE49-F238E27FC236}">
                <a16:creationId xmlns:a16="http://schemas.microsoft.com/office/drawing/2014/main" id="{651AE9BA-5E80-4DCB-9520-FEBB0304F97B}"/>
              </a:ext>
            </a:extLst>
          </p:cNvPr>
          <p:cNvSpPr/>
          <p:nvPr/>
        </p:nvSpPr>
        <p:spPr>
          <a:xfrm>
            <a:off x="2970576" y="1160635"/>
            <a:ext cx="2829621" cy="584775"/>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bodyPr>
          <a:lstStyle/>
          <a:p>
            <a:pPr algn="ctr"/>
            <a:r>
              <a:rPr lang="en-US" sz="3200" dirty="0" err="1">
                <a:solidFill>
                  <a:srgbClr val="FFFF00"/>
                </a:solidFill>
                <a:latin typeface="Times New Roman" panose="02020603050405020304" pitchFamily="18" charset="0"/>
                <a:cs typeface="Times New Roman" panose="02020603050405020304" pitchFamily="18" charset="0"/>
              </a:rPr>
              <a:t>Đối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đáp</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với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vua</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BD7B083-00AC-451D-82A5-6955B9EB58E0}"/>
              </a:ext>
            </a:extLst>
          </p:cNvPr>
          <p:cNvSpPr txBox="1"/>
          <p:nvPr/>
        </p:nvSpPr>
        <p:spPr>
          <a:xfrm>
            <a:off x="6720791" y="1745410"/>
            <a:ext cx="270163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788634" y="103264"/>
            <a:ext cx="3193502" cy="523220"/>
          </a:xfrm>
          <a:prstGeom prst="rect">
            <a:avLst/>
          </a:prstGeom>
          <a:noFill/>
        </p:spPr>
        <p:txBody>
          <a:bodyPr wrap="none" rtlCol="0">
            <a:spAutoFit/>
          </a:bodyPr>
          <a:lstStyle/>
          <a:p>
            <a:pPr algn="ctr"/>
            <a:r>
              <a:rPr lang="en-US" sz="2800">
                <a:solidFill>
                  <a:srgbClr val="FF0000"/>
                </a:solidFill>
                <a:latin typeface="Times New Roman" panose="02020603050405020304" pitchFamily="18" charset="0"/>
                <a:cs typeface="Times New Roman" panose="02020603050405020304" pitchFamily="18" charset="0"/>
              </a:rPr>
              <a:t>Tập đọc - Kể chuyện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773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hought Bubble: Cloud 1">
            <a:extLst>
              <a:ext uri="{FF2B5EF4-FFF2-40B4-BE49-F238E27FC236}">
                <a16:creationId xmlns:a16="http://schemas.microsoft.com/office/drawing/2014/main" id="{64825859-93AD-405B-991E-9DF50937A600}"/>
              </a:ext>
            </a:extLst>
          </p:cNvPr>
          <p:cNvSpPr/>
          <p:nvPr/>
        </p:nvSpPr>
        <p:spPr>
          <a:xfrm>
            <a:off x="176182" y="895989"/>
            <a:ext cx="5571029" cy="1872208"/>
          </a:xfrm>
          <a:prstGeom prst="cloudCallout">
            <a:avLst>
              <a:gd name="adj1" fmla="val 62631"/>
              <a:gd name="adj2" fmla="val 41597"/>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94C7AAB-CD33-4B41-B893-71B0EC5D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744" y="929621"/>
            <a:ext cx="1992917" cy="1656184"/>
          </a:xfrm>
          <a:prstGeom prst="rect">
            <a:avLst/>
          </a:prstGeom>
        </p:spPr>
      </p:pic>
      <p:sp>
        <p:nvSpPr>
          <p:cNvPr id="5" name="TextBox 4">
            <a:extLst>
              <a:ext uri="{FF2B5EF4-FFF2-40B4-BE49-F238E27FC236}">
                <a16:creationId xmlns:a16="http://schemas.microsoft.com/office/drawing/2014/main" id="{7C75159E-A029-4A92-95B2-F732FD24FCE9}"/>
              </a:ext>
            </a:extLst>
          </p:cNvPr>
          <p:cNvSpPr txBox="1"/>
          <p:nvPr/>
        </p:nvSpPr>
        <p:spPr>
          <a:xfrm>
            <a:off x="888011" y="1139595"/>
            <a:ext cx="4147369" cy="1384995"/>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Theo em, cậu bé có thực hiện được mong muốn không?</a:t>
            </a:r>
          </a:p>
        </p:txBody>
      </p:sp>
      <p:sp>
        <p:nvSpPr>
          <p:cNvPr id="6" name="TextBox 5">
            <a:extLst>
              <a:ext uri="{FF2B5EF4-FFF2-40B4-BE49-F238E27FC236}">
                <a16:creationId xmlns:a16="http://schemas.microsoft.com/office/drawing/2014/main" id="{725373A4-A73D-43A0-AE21-6A7CCAC61895}"/>
              </a:ext>
            </a:extLst>
          </p:cNvPr>
          <p:cNvSpPr txBox="1"/>
          <p:nvPr/>
        </p:nvSpPr>
        <p:spPr>
          <a:xfrm>
            <a:off x="569167" y="3664186"/>
            <a:ext cx="7843370" cy="1569660"/>
          </a:xfrm>
          <a:prstGeom prst="rect">
            <a:avLst/>
          </a:prstGeom>
          <a:noFill/>
        </p:spPr>
        <p:txBody>
          <a:bodyPr wrap="square" rtlCol="0">
            <a:spAutoFit/>
          </a:bodyPr>
          <a:lstStyle/>
          <a:p>
            <a:pPr algn="just"/>
            <a:r>
              <a:rPr lang="vi-VN" sz="3200" i="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i="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i="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Cậu bé đã thực hiện được mong muốn của mình và </a:t>
            </a:r>
            <a:r>
              <a:rPr lang="vi-VN" sz="3200" i="1" dirty="0">
                <a:solidFill>
                  <a:srgbClr val="0000FF"/>
                </a:solidFill>
                <a:latin typeface="Times New Roman" panose="02020603050405020304" pitchFamily="18" charset="0"/>
                <a:cs typeface="Times New Roman" panose="02020603050405020304" pitchFamily="18" charset="0"/>
              </a:rPr>
              <a:t>vua Minh Mạng truyền lệnh dẫn cậu tới hỏi.</a:t>
            </a:r>
          </a:p>
        </p:txBody>
      </p:sp>
      <p:sp>
        <p:nvSpPr>
          <p:cNvPr id="9" name="Text Placeholder 6">
            <a:extLst>
              <a:ext uri="{FF2B5EF4-FFF2-40B4-BE49-F238E27FC236}">
                <a16:creationId xmlns:a16="http://schemas.microsoft.com/office/drawing/2014/main" id="{0AEA686D-1B82-45BE-A3AD-94F6BAD59670}"/>
              </a:ext>
            </a:extLst>
          </p:cNvPr>
          <p:cNvSpPr txBox="1">
            <a:spLocks/>
          </p:cNvSpPr>
          <p:nvPr/>
        </p:nvSpPr>
        <p:spPr bwMode="auto">
          <a:xfrm>
            <a:off x="176182" y="161844"/>
            <a:ext cx="2450473" cy="504730"/>
          </a:xfrm>
          <a:prstGeom prst="rect">
            <a:avLst/>
          </a:prstGeo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Tìm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hiểu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464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AutoShape 8">
            <a:extLst>
              <a:ext uri="{FF2B5EF4-FFF2-40B4-BE49-F238E27FC236}">
                <a16:creationId xmlns:a16="http://schemas.microsoft.com/office/drawing/2014/main" id="{6FC2B77E-E4B0-4777-A24B-9C03F67ED185}"/>
              </a:ext>
            </a:extLst>
          </p:cNvPr>
          <p:cNvSpPr>
            <a:spLocks noChangeArrowheads="1"/>
          </p:cNvSpPr>
          <p:nvPr/>
        </p:nvSpPr>
        <p:spPr bwMode="auto">
          <a:xfrm>
            <a:off x="1436410" y="2864892"/>
            <a:ext cx="6705600" cy="1836760"/>
          </a:xfrm>
          <a:prstGeom prst="cloudCallout">
            <a:avLst>
              <a:gd name="adj1" fmla="val -40934"/>
              <a:gd name="adj2" fmla="val -62457"/>
            </a:avLst>
          </a:prstGeom>
          <a:solidFill>
            <a:srgbClr val="FFCC99"/>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D3ED7F0-0B97-4F4B-8607-CCBEE86C29CC}"/>
              </a:ext>
            </a:extLst>
          </p:cNvPr>
          <p:cNvSpPr/>
          <p:nvPr/>
        </p:nvSpPr>
        <p:spPr>
          <a:xfrm>
            <a:off x="2521439" y="3159331"/>
            <a:ext cx="4803092" cy="1384995"/>
          </a:xfrm>
          <a:prstGeom prst="rect">
            <a:avLst/>
          </a:prstGeom>
        </p:spPr>
        <p:txBody>
          <a:bodyPr wrap="square">
            <a:spAutoFit/>
          </a:bodyPr>
          <a:lstStyle/>
          <a:p>
            <a:pPr>
              <a:defRPr/>
            </a:pPr>
            <a:r>
              <a:rPr lang="vi-VN" sz="2800" i="1" kern="0" dirty="0">
                <a:solidFill>
                  <a:srgbClr val="0000FF"/>
                </a:solidFill>
                <a:latin typeface="Times New Roman" panose="02020603050405020304" pitchFamily="18" charset="0"/>
                <a:cs typeface="Times New Roman" panose="02020603050405020304" pitchFamily="18" charset="0"/>
              </a:rPr>
              <a:t>Thấy nói là học trò, vua ra lệnh cho cậu phải đối được một vế đối thì mới tha.</a:t>
            </a:r>
            <a:endParaRPr lang="en-US" sz="2800" i="1" kern="0" dirty="0">
              <a:solidFill>
                <a:srgbClr val="0000FF"/>
              </a:solidFill>
            </a:endParaRPr>
          </a:p>
        </p:txBody>
      </p:sp>
      <p:sp>
        <p:nvSpPr>
          <p:cNvPr id="13" name="AutoShape 8">
            <a:extLst>
              <a:ext uri="{FF2B5EF4-FFF2-40B4-BE49-F238E27FC236}">
                <a16:creationId xmlns:a16="http://schemas.microsoft.com/office/drawing/2014/main" id="{6FC2B77E-E4B0-4777-A24B-9C03F67ED185}"/>
              </a:ext>
            </a:extLst>
          </p:cNvPr>
          <p:cNvSpPr>
            <a:spLocks noChangeArrowheads="1"/>
          </p:cNvSpPr>
          <p:nvPr/>
        </p:nvSpPr>
        <p:spPr bwMode="auto">
          <a:xfrm>
            <a:off x="2210324" y="2775146"/>
            <a:ext cx="6705600" cy="1836760"/>
          </a:xfrm>
          <a:prstGeom prst="cloudCallout">
            <a:avLst>
              <a:gd name="adj1" fmla="val -40934"/>
              <a:gd name="adj2" fmla="val -62457"/>
            </a:avLst>
          </a:prstGeom>
          <a:ln>
            <a:headEnd/>
            <a:tailEnd/>
          </a:ln>
        </p:spPr>
        <p:style>
          <a:lnRef idx="1">
            <a:schemeClr val="accent2"/>
          </a:lnRef>
          <a:fillRef idx="2">
            <a:schemeClr val="accent2"/>
          </a:fillRef>
          <a:effectRef idx="1">
            <a:schemeClr val="accent2"/>
          </a:effectRef>
          <a:fontRef idx="minor">
            <a:schemeClr val="dk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1038516-F0FF-44D6-88F3-E7F82AEC359C}"/>
              </a:ext>
            </a:extLst>
          </p:cNvPr>
          <p:cNvSpPr txBox="1"/>
          <p:nvPr/>
        </p:nvSpPr>
        <p:spPr>
          <a:xfrm>
            <a:off x="3358195" y="3001028"/>
            <a:ext cx="4679810" cy="1384995"/>
          </a:xfrm>
          <a:prstGeom prst="rect">
            <a:avLst/>
          </a:prstGeom>
          <a:noFill/>
        </p:spPr>
        <p:txBody>
          <a:bodyPr wrap="square" rtlCol="0">
            <a:spAutoFit/>
          </a:bodyPr>
          <a:lstStyle/>
          <a:p>
            <a:pPr algn="just"/>
            <a:r>
              <a:rPr lang="vi-VN" sz="2800" i="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Cậu bé tự tin và tự xưng là học trò mới ở quê lên nên không biết gì.</a:t>
            </a:r>
            <a:endParaRPr lang="vi-VN" sz="2800" i="1" dirty="0">
              <a:solidFill>
                <a:srgbClr val="0000FF"/>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AC17DBD-19DA-458F-9244-58CA48498C8B}"/>
              </a:ext>
            </a:extLst>
          </p:cNvPr>
          <p:cNvSpPr txBox="1"/>
          <p:nvPr/>
        </p:nvSpPr>
        <p:spPr>
          <a:xfrm>
            <a:off x="690465" y="1468313"/>
            <a:ext cx="7347540" cy="954107"/>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Khi bị dẫn đến trước mặt nhà vua thái độ của cậu bé như thế nào?</a:t>
            </a:r>
          </a:p>
        </p:txBody>
      </p:sp>
      <p:sp>
        <p:nvSpPr>
          <p:cNvPr id="6" name="Rectangle 5">
            <a:extLst>
              <a:ext uri="{FF2B5EF4-FFF2-40B4-BE49-F238E27FC236}">
                <a16:creationId xmlns:a16="http://schemas.microsoft.com/office/drawing/2014/main" id="{C10533E0-4686-4C4D-BF49-EE01674677EC}"/>
              </a:ext>
            </a:extLst>
          </p:cNvPr>
          <p:cNvSpPr/>
          <p:nvPr/>
        </p:nvSpPr>
        <p:spPr>
          <a:xfrm>
            <a:off x="542781" y="1456927"/>
            <a:ext cx="8181910" cy="954107"/>
          </a:xfrm>
          <a:prstGeom prst="rect">
            <a:avLst/>
          </a:prstGeom>
        </p:spPr>
        <p:txBody>
          <a:bodyPr wrap="square">
            <a:spAutoFit/>
          </a:bodyPr>
          <a:lstStyle/>
          <a:p>
            <a:pPr>
              <a:defRPr/>
            </a:pPr>
            <a:r>
              <a:rPr lang="vi-VN" sz="2800" b="1" kern="0" dirty="0">
                <a:solidFill>
                  <a:srgbClr val="FF0000"/>
                </a:solidFill>
                <a:latin typeface="Times New Roman" panose="02020603050405020304" pitchFamily="18" charset="0"/>
                <a:cs typeface="Times New Roman" panose="02020603050405020304" pitchFamily="18" charset="0"/>
              </a:rPr>
              <a:t> </a:t>
            </a:r>
            <a:r>
              <a:rPr lang="en-US" sz="2800" b="1" kern="0" dirty="0">
                <a:solidFill>
                  <a:srgbClr val="FF0000"/>
                </a:solidFill>
                <a:latin typeface="Times New Roman" panose="02020603050405020304" pitchFamily="18" charset="0"/>
                <a:cs typeface="Times New Roman" panose="02020603050405020304" pitchFamily="18" charset="0"/>
              </a:rPr>
              <a:t>- </a:t>
            </a:r>
            <a:r>
              <a:rPr lang="vi-VN" sz="2800" b="1" kern="0" dirty="0">
                <a:solidFill>
                  <a:srgbClr val="FF0000"/>
                </a:solidFill>
                <a:latin typeface="Times New Roman" panose="02020603050405020304" pitchFamily="18" charset="0"/>
                <a:cs typeface="Times New Roman" panose="02020603050405020304" pitchFamily="18" charset="0"/>
              </a:rPr>
              <a:t>Nhà vua đã làm gì khi nghe cậu bé xưng là học trò? </a:t>
            </a:r>
            <a:endParaRPr lang="en-US" sz="2800" kern="0" dirty="0">
              <a:solidFill>
                <a:sysClr val="windowText" lastClr="000000"/>
              </a:solidFill>
            </a:endParaRPr>
          </a:p>
        </p:txBody>
      </p:sp>
      <p:sp>
        <p:nvSpPr>
          <p:cNvPr id="12" name="Text Placeholder 6">
            <a:extLst>
              <a:ext uri="{FF2B5EF4-FFF2-40B4-BE49-F238E27FC236}">
                <a16:creationId xmlns:a16="http://schemas.microsoft.com/office/drawing/2014/main" id="{0AEA686D-1B82-45BE-A3AD-94F6BAD59670}"/>
              </a:ext>
            </a:extLst>
          </p:cNvPr>
          <p:cNvSpPr txBox="1">
            <a:spLocks/>
          </p:cNvSpPr>
          <p:nvPr/>
        </p:nvSpPr>
        <p:spPr bwMode="auto">
          <a:xfrm>
            <a:off x="250827" y="503396"/>
            <a:ext cx="2450473" cy="504730"/>
          </a:xfrm>
          <a:prstGeom prst="rect">
            <a:avLst/>
          </a:prstGeo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Tìm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hiểu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198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1" nodeType="clickEffect">
                                  <p:stCondLst>
                                    <p:cond delay="0"/>
                                  </p:stCondLst>
                                  <p:childTnLst>
                                    <p:animEffect transition="out" filter="barn(inVertical)">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6" presetClass="exit" presetSubtype="21" fill="hold" grpId="1" nodeType="withEffect">
                                  <p:stCondLst>
                                    <p:cond delay="0"/>
                                  </p:stCondLst>
                                  <p:childTnLst>
                                    <p:animEffect transition="out" filter="barn(inVertical)">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6" presetClass="exit" presetSubtype="21" fill="hold" grpId="1" nodeType="withEffect">
                                  <p:stCondLst>
                                    <p:cond delay="0"/>
                                  </p:stCondLst>
                                  <p:childTnLst>
                                    <p:animEffect transition="out" filter="barn(inVertical)">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13" grpId="0" animBg="1"/>
      <p:bldP spid="13" grpId="1" animBg="1"/>
      <p:bldP spid="2" grpId="0"/>
      <p:bldP spid="2" grpId="1"/>
      <p:bldP spid="3" grpId="0"/>
      <p:bldP spid="3" grpId="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5F1AFD31-BD6A-4017-9A31-7F8D167ABF38}"/>
              </a:ext>
            </a:extLst>
          </p:cNvPr>
          <p:cNvSpPr/>
          <p:nvPr/>
        </p:nvSpPr>
        <p:spPr>
          <a:xfrm>
            <a:off x="659253" y="513687"/>
            <a:ext cx="5557868" cy="523220"/>
          </a:xfrm>
          <a:prstGeom prst="rect">
            <a:avLst/>
          </a:prstGeom>
        </p:spPr>
        <p:txBody>
          <a:bodyPr wrap="none">
            <a:spAutoFit/>
          </a:bodyPr>
          <a:lstStyle/>
          <a:p>
            <a:pPr lvl="0"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sao vua bắt Cao Bá Quát đối?</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748B9B0-8D8D-49E2-AE7A-8D2647783EBB}"/>
              </a:ext>
            </a:extLst>
          </p:cNvPr>
          <p:cNvSpPr/>
          <p:nvPr/>
        </p:nvSpPr>
        <p:spPr>
          <a:xfrm>
            <a:off x="475459" y="1164887"/>
            <a:ext cx="8509919" cy="954107"/>
          </a:xfrm>
          <a:prstGeom prst="rect">
            <a:avLst/>
          </a:prstGeom>
        </p:spPr>
        <p:txBody>
          <a:bodyPr wrap="square">
            <a:spAutoFit/>
          </a:bodyPr>
          <a:lstStyle/>
          <a:p>
            <a:pPr>
              <a:defRPr/>
            </a:pPr>
            <a:r>
              <a:rPr lang="en-US" sz="2800" i="1" kern="0" dirty="0" err="1">
                <a:solidFill>
                  <a:srgbClr val="0000FF"/>
                </a:solidFill>
                <a:latin typeface="Times New Roman" panose="02020603050405020304" pitchFamily="18" charset="0"/>
              </a:rPr>
              <a:t>Vì</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vua</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thấy</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cậu</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bé</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tự</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xưng</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là</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học</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trò</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nên</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muốn</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thử</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tài</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cậu</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cho</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cậu</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có</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cơ</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hội</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để</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chuộc</a:t>
            </a:r>
            <a:r>
              <a:rPr lang="en-US" sz="2800" i="1" kern="0" dirty="0">
                <a:solidFill>
                  <a:srgbClr val="0000FF"/>
                </a:solidFill>
                <a:latin typeface="Times New Roman" panose="02020603050405020304" pitchFamily="18" charset="0"/>
              </a:rPr>
              <a:t> </a:t>
            </a:r>
            <a:r>
              <a:rPr lang="en-US" sz="2800" i="1" kern="0" dirty="0" err="1">
                <a:solidFill>
                  <a:srgbClr val="0000FF"/>
                </a:solidFill>
                <a:latin typeface="Times New Roman" panose="02020603050405020304" pitchFamily="18" charset="0"/>
              </a:rPr>
              <a:t>tội</a:t>
            </a:r>
            <a:r>
              <a:rPr lang="en-US" sz="2800" i="1" kern="0" dirty="0">
                <a:solidFill>
                  <a:srgbClr val="0000FF"/>
                </a:solidFill>
                <a:latin typeface="Times New Roman" panose="02020603050405020304" pitchFamily="18" charset="0"/>
              </a:rPr>
              <a:t>.</a:t>
            </a:r>
            <a:endParaRPr lang="en-US" sz="2800" i="1" kern="0" dirty="0">
              <a:solidFill>
                <a:srgbClr val="0000FF"/>
              </a:solidFill>
            </a:endParaRPr>
          </a:p>
        </p:txBody>
      </p:sp>
      <p:pic>
        <p:nvPicPr>
          <p:cNvPr id="6" name="Picture 5">
            <a:extLst>
              <a:ext uri="{FF2B5EF4-FFF2-40B4-BE49-F238E27FC236}">
                <a16:creationId xmlns:a16="http://schemas.microsoft.com/office/drawing/2014/main" id="{02676D96-5765-4CDA-ABED-D1D4EFBD7D7F}"/>
              </a:ext>
            </a:extLst>
          </p:cNvPr>
          <p:cNvPicPr>
            <a:picLocks noChangeAspect="1"/>
          </p:cNvPicPr>
          <p:nvPr/>
        </p:nvPicPr>
        <p:blipFill>
          <a:blip r:embed="rId3"/>
          <a:stretch>
            <a:fillRect/>
          </a:stretch>
        </p:blipFill>
        <p:spPr>
          <a:xfrm>
            <a:off x="708097" y="2584322"/>
            <a:ext cx="7812942" cy="3917981"/>
          </a:xfrm>
          <a:prstGeom prst="rect">
            <a:avLst/>
          </a:prstGeom>
        </p:spPr>
      </p:pic>
      <p:sp>
        <p:nvSpPr>
          <p:cNvPr id="8" name="Rectangle 7">
            <a:extLst>
              <a:ext uri="{FF2B5EF4-FFF2-40B4-BE49-F238E27FC236}">
                <a16:creationId xmlns:a16="http://schemas.microsoft.com/office/drawing/2014/main" id="{C00A3135-234C-47C5-A687-28BDDF3B58CC}"/>
              </a:ext>
            </a:extLst>
          </p:cNvPr>
          <p:cNvSpPr/>
          <p:nvPr/>
        </p:nvSpPr>
        <p:spPr>
          <a:xfrm>
            <a:off x="768634" y="1164887"/>
            <a:ext cx="8611785" cy="954107"/>
          </a:xfrm>
          <a:prstGeom prst="rect">
            <a:avLst/>
          </a:prstGeom>
        </p:spPr>
        <p:txBody>
          <a:bodyPr wrap="square">
            <a:spAutoFit/>
          </a:bodyPr>
          <a:lstStyle/>
          <a:p>
            <a:r>
              <a:rPr lang="nl-NL" sz="2800" dirty="0">
                <a:solidFill>
                  <a:srgbClr val="0000FF"/>
                </a:solidFill>
                <a:latin typeface="Times New Roman" panose="02020603050405020304" pitchFamily="18" charset="0"/>
                <a:ea typeface="Times New Roman" panose="02020603050405020304" pitchFamily="18" charset="0"/>
              </a:rPr>
              <a:t>Vua ra vế đối</a:t>
            </a:r>
            <a:r>
              <a:rPr lang="vi-VN" sz="2800" dirty="0">
                <a:solidFill>
                  <a:srgbClr val="0000FF"/>
                </a:solidFill>
                <a:latin typeface="Times New Roman" panose="02020603050405020304" pitchFamily="18" charset="0"/>
                <a:ea typeface="Times New Roman" panose="02020603050405020304" pitchFamily="18" charset="0"/>
              </a:rPr>
              <a:t>:</a:t>
            </a:r>
          </a:p>
          <a:p>
            <a:r>
              <a:rPr lang="nl-NL" sz="2800" dirty="0">
                <a:solidFill>
                  <a:srgbClr val="0000FF"/>
                </a:solidFill>
                <a:latin typeface="Times New Roman" panose="02020603050405020304" pitchFamily="18" charset="0"/>
                <a:ea typeface="Times New Roman" panose="02020603050405020304" pitchFamily="18" charset="0"/>
              </a:rPr>
              <a:t> </a:t>
            </a:r>
            <a:r>
              <a:rPr lang="vi-VN" sz="2800" dirty="0">
                <a:solidFill>
                  <a:srgbClr val="0000FF"/>
                </a:solidFill>
                <a:latin typeface="Times New Roman" panose="02020603050405020304" pitchFamily="18" charset="0"/>
                <a:ea typeface="Times New Roman" panose="02020603050405020304" pitchFamily="18" charset="0"/>
              </a:rPr>
              <a:t>  </a:t>
            </a:r>
            <a:r>
              <a:rPr lang="en-US" sz="2800" dirty="0">
                <a:solidFill>
                  <a:srgbClr val="0000FF"/>
                </a:solidFill>
                <a:latin typeface="Times New Roman" panose="02020603050405020304" pitchFamily="18" charset="0"/>
                <a:ea typeface="Times New Roman" panose="02020603050405020304" pitchFamily="18" charset="0"/>
              </a:rPr>
              <a:t>    </a:t>
            </a:r>
            <a:r>
              <a:rPr lang="nl-NL" sz="2800" b="1" i="1" dirty="0">
                <a:solidFill>
                  <a:srgbClr val="0000FF"/>
                </a:solidFill>
                <a:latin typeface="Times New Roman" panose="02020603050405020304" pitchFamily="18" charset="0"/>
                <a:ea typeface="Times New Roman" panose="02020603050405020304" pitchFamily="18" charset="0"/>
              </a:rPr>
              <a:t>Nước trong leo lẻo cá đớp cá.</a:t>
            </a:r>
            <a:endParaRPr lang="vi-VN" sz="2800" b="1" dirty="0">
              <a:solidFill>
                <a:srgbClr val="0000FF"/>
              </a:solidFill>
            </a:endParaRPr>
          </a:p>
        </p:txBody>
      </p:sp>
      <p:sp>
        <p:nvSpPr>
          <p:cNvPr id="9" name="Rectangle 8">
            <a:extLst>
              <a:ext uri="{FF2B5EF4-FFF2-40B4-BE49-F238E27FC236}">
                <a16:creationId xmlns:a16="http://schemas.microsoft.com/office/drawing/2014/main" id="{1C1A39EB-6131-4252-ACF4-0575BDC9F213}"/>
              </a:ext>
            </a:extLst>
          </p:cNvPr>
          <p:cNvSpPr/>
          <p:nvPr/>
        </p:nvSpPr>
        <p:spPr>
          <a:xfrm>
            <a:off x="659253" y="487747"/>
            <a:ext cx="3817712" cy="523220"/>
          </a:xfrm>
          <a:prstGeom prst="rect">
            <a:avLst/>
          </a:prstGeom>
        </p:spPr>
        <p:txBody>
          <a:bodyPr wrap="none">
            <a:spAutoFit/>
          </a:bodyPr>
          <a:lstStyle/>
          <a:p>
            <a:pPr algn="just"/>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Vua ra vế đối thế nào?</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E609A2C-ADBA-4A75-8C7E-1C8AEFED7BD9}"/>
              </a:ext>
            </a:extLst>
          </p:cNvPr>
          <p:cNvSpPr txBox="1"/>
          <p:nvPr/>
        </p:nvSpPr>
        <p:spPr>
          <a:xfrm>
            <a:off x="316837" y="465328"/>
            <a:ext cx="8500636" cy="954107"/>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Vì sao nhà vua đưa ra vế đối: “</a:t>
            </a:r>
            <a:r>
              <a:rPr lang="nl-NL"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 trong leo lẻo cá đớp cá</a:t>
            </a:r>
            <a:r>
              <a:rPr lang="vi-VN"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6711402-05FA-4E33-BBD2-B26EA1DFFFE5}"/>
              </a:ext>
            </a:extLst>
          </p:cNvPr>
          <p:cNvSpPr/>
          <p:nvPr/>
        </p:nvSpPr>
        <p:spPr>
          <a:xfrm>
            <a:off x="438336" y="1502235"/>
            <a:ext cx="8584163" cy="954107"/>
          </a:xfrm>
          <a:prstGeom prst="rect">
            <a:avLst/>
          </a:prstGeom>
        </p:spPr>
        <p:txBody>
          <a:bodyPr wrap="square">
            <a:spAutoFit/>
          </a:bodyPr>
          <a:lstStyle/>
          <a:p>
            <a:pPr algn="just"/>
            <a:r>
              <a:rPr lang="vi-VN"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Vì </a:t>
            </a:r>
            <a:r>
              <a:rPr lang="vi-VN" sz="2800" i="1" dirty="0">
                <a:solidFill>
                  <a:srgbClr val="0000FF"/>
                </a:solidFill>
                <a:latin typeface="Times New Roman" panose="02020603050405020304" pitchFamily="18" charset="0"/>
                <a:cs typeface="Times New Roman" panose="02020603050405020304" pitchFamily="18" charset="0"/>
              </a:rPr>
              <a:t>nhìn thấy trên mặt hồ lúc đó có đàn cá đang đuổi nhau, vua tức cảnh đọc vế đối.</a:t>
            </a:r>
          </a:p>
        </p:txBody>
      </p:sp>
      <p:sp>
        <p:nvSpPr>
          <p:cNvPr id="12" name="Rectangle 11">
            <a:extLst>
              <a:ext uri="{FF2B5EF4-FFF2-40B4-BE49-F238E27FC236}">
                <a16:creationId xmlns:a16="http://schemas.microsoft.com/office/drawing/2014/main" id="{2A3DB4B6-0922-479E-962C-B18D035D3610}"/>
              </a:ext>
            </a:extLst>
          </p:cNvPr>
          <p:cNvSpPr/>
          <p:nvPr/>
        </p:nvSpPr>
        <p:spPr>
          <a:xfrm flipH="1">
            <a:off x="316837" y="465327"/>
            <a:ext cx="8866909" cy="954107"/>
          </a:xfrm>
          <a:prstGeom prst="rect">
            <a:avLst/>
          </a:prstGeom>
        </p:spPr>
        <p:txBody>
          <a:bodyPr wrap="square">
            <a:spAutoFit/>
          </a:bodyPr>
          <a:lstStyle/>
          <a:p>
            <a:pPr lvl="0"/>
            <a:r>
              <a:rPr lang="en-US" sz="2800" b="1" dirty="0">
                <a:solidFill>
                  <a:srgbClr val="FF0000"/>
                </a:solidFill>
                <a:latin typeface="Times New Roman" panose="02020603050405020304" pitchFamily="18" charset="0"/>
              </a:rPr>
              <a:t>- </a:t>
            </a:r>
            <a:r>
              <a:rPr lang="vi-VN" sz="2800" b="1" dirty="0">
                <a:solidFill>
                  <a:srgbClr val="FF0000"/>
                </a:solidFill>
                <a:latin typeface="Times New Roman" panose="02020603050405020304" pitchFamily="18" charset="0"/>
              </a:rPr>
              <a:t>Theo em khi nghe xong vế đối của Vua,  cậu bé có gặp khó khăn gì không?</a:t>
            </a:r>
          </a:p>
        </p:txBody>
      </p:sp>
      <p:sp>
        <p:nvSpPr>
          <p:cNvPr id="13" name="Rectangle 12">
            <a:extLst>
              <a:ext uri="{FF2B5EF4-FFF2-40B4-BE49-F238E27FC236}">
                <a16:creationId xmlns:a16="http://schemas.microsoft.com/office/drawing/2014/main" id="{C5AE2333-FF16-4F72-B429-B0B9C7A9B26C}"/>
              </a:ext>
            </a:extLst>
          </p:cNvPr>
          <p:cNvSpPr/>
          <p:nvPr/>
        </p:nvSpPr>
        <p:spPr>
          <a:xfrm>
            <a:off x="475459" y="1467793"/>
            <a:ext cx="8866909" cy="954107"/>
          </a:xfrm>
          <a:prstGeom prst="rect">
            <a:avLst/>
          </a:prstGeom>
        </p:spPr>
        <p:txBody>
          <a:bodyPr wrap="square">
            <a:spAutoFit/>
          </a:bodyPr>
          <a:lstStyle/>
          <a:p>
            <a:pPr>
              <a:defRPr/>
            </a:pPr>
            <a:r>
              <a:rPr lang="en-US" sz="2800" i="1" kern="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kern="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 Cậu bé không cần nghĩ ngợi lâu la gì liền đối lại luôn.</a:t>
            </a:r>
            <a:endParaRPr lang="en-US" sz="2800" i="1" kern="0" dirty="0">
              <a:solidFill>
                <a:srgbClr val="0000FF"/>
              </a:solidFill>
            </a:endParaRPr>
          </a:p>
        </p:txBody>
      </p:sp>
    </p:spTree>
    <p:extLst>
      <p:ext uri="{BB962C8B-B14F-4D97-AF65-F5344CB8AC3E}">
        <p14:creationId xmlns:p14="http://schemas.microsoft.com/office/powerpoint/2010/main" val="216972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6" presetClass="exit" presetSubtype="21" fill="hold" grpId="1" nodeType="withEffect">
                                  <p:stCondLst>
                                    <p:cond delay="0"/>
                                  </p:stCondLst>
                                  <p:childTnLst>
                                    <p:animEffect transition="out" filter="barn(inVertic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childTnLst>
                                    <p:animEffect transition="out" filter="barn(inVertical)">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16" presetClass="exit" presetSubtype="21" fill="hold" grpId="1" nodeType="withEffect">
                                  <p:stCondLst>
                                    <p:cond delay="0"/>
                                  </p:stCondLst>
                                  <p:childTnLst>
                                    <p:animEffect transition="out" filter="barn(inVertical)">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xit" presetSubtype="21" fill="hold" grpId="1" nodeType="clickEffect">
                                  <p:stCondLst>
                                    <p:cond delay="0"/>
                                  </p:stCondLst>
                                  <p:childTnLst>
                                    <p:animEffect transition="out" filter="barn(inVertical)">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16" presetClass="exit" presetSubtype="21" fill="hold" grpId="1" nodeType="withEffect">
                                  <p:stCondLst>
                                    <p:cond delay="0"/>
                                  </p:stCondLst>
                                  <p:childTnLst>
                                    <p:animEffect transition="out" filter="barn(inVertical)">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barn(inVertical)">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8" grpId="0"/>
      <p:bldP spid="8" grpId="1"/>
      <p:bldP spid="9" grpId="0"/>
      <p:bldP spid="9" grpId="1"/>
      <p:bldP spid="10" grpId="0"/>
      <p:bldP spid="10" grpId="1"/>
      <p:bldP spid="11" grpId="0"/>
      <p:bldP spid="11" grpId="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4" name="Picture 3">
            <a:extLst>
              <a:ext uri="{FF2B5EF4-FFF2-40B4-BE49-F238E27FC236}">
                <a16:creationId xmlns:a16="http://schemas.microsoft.com/office/drawing/2014/main" id="{59B6D3DE-620B-445B-875C-D6F41396E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236097" cy="4703972"/>
          </a:xfrm>
          <a:prstGeom prst="rect">
            <a:avLst/>
          </a:prstGeom>
        </p:spPr>
      </p:pic>
      <p:sp>
        <p:nvSpPr>
          <p:cNvPr id="5" name="Rectangle 4">
            <a:extLst>
              <a:ext uri="{FF2B5EF4-FFF2-40B4-BE49-F238E27FC236}">
                <a16:creationId xmlns:a16="http://schemas.microsoft.com/office/drawing/2014/main" id="{400F5317-6BAE-4460-84E5-A819EC4885DF}"/>
              </a:ext>
            </a:extLst>
          </p:cNvPr>
          <p:cNvSpPr/>
          <p:nvPr/>
        </p:nvSpPr>
        <p:spPr>
          <a:xfrm>
            <a:off x="1987798" y="5196211"/>
            <a:ext cx="5168403" cy="584775"/>
          </a:xfrm>
          <a:prstGeom prst="rect">
            <a:avLst/>
          </a:prstGeom>
        </p:spPr>
        <p:txBody>
          <a:bodyPr wrap="none">
            <a:spAutoFit/>
          </a:bodyPr>
          <a:lstStyle/>
          <a:p>
            <a:r>
              <a:rPr lang="nl-NL" sz="3200" b="1" i="1" dirty="0">
                <a:solidFill>
                  <a:srgbClr val="FF0000"/>
                </a:solidFill>
                <a:latin typeface="Times New Roman" panose="02020603050405020304" pitchFamily="18" charset="0"/>
                <a:ea typeface="Times New Roman" panose="02020603050405020304" pitchFamily="18" charset="0"/>
              </a:rPr>
              <a:t>Nước trong leo lẻo cá đớp cá.</a:t>
            </a:r>
            <a:endParaRPr lang="vi-VN" sz="3200" b="1" dirty="0">
              <a:solidFill>
                <a:srgbClr val="FF0000"/>
              </a:solidFill>
            </a:endParaRPr>
          </a:p>
        </p:txBody>
      </p:sp>
      <p:pic>
        <p:nvPicPr>
          <p:cNvPr id="6" name="Picture 5">
            <a:extLst>
              <a:ext uri="{FF2B5EF4-FFF2-40B4-BE49-F238E27FC236}">
                <a16:creationId xmlns:a16="http://schemas.microsoft.com/office/drawing/2014/main" id="{FAE1A49A-0D2F-450B-B892-D6800E03A7AD}"/>
              </a:ext>
            </a:extLst>
          </p:cNvPr>
          <p:cNvPicPr>
            <a:picLocks noChangeAspect="1"/>
          </p:cNvPicPr>
          <p:nvPr/>
        </p:nvPicPr>
        <p:blipFill>
          <a:blip r:embed="rId5"/>
          <a:stretch>
            <a:fillRect/>
          </a:stretch>
        </p:blipFill>
        <p:spPr>
          <a:xfrm>
            <a:off x="4236097" y="0"/>
            <a:ext cx="4907903" cy="4703972"/>
          </a:xfrm>
          <a:prstGeom prst="rect">
            <a:avLst/>
          </a:prstGeom>
        </p:spPr>
      </p:pic>
    </p:spTree>
    <p:extLst>
      <p:ext uri="{BB962C8B-B14F-4D97-AF65-F5344CB8AC3E}">
        <p14:creationId xmlns:p14="http://schemas.microsoft.com/office/powerpoint/2010/main" val="379974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202"/>
            <a:ext cx="9144000" cy="6858000"/>
          </a:xfrm>
          <a:prstGeom prst="rect">
            <a:avLst/>
          </a:prstGeom>
        </p:spPr>
      </p:pic>
      <p:pic>
        <p:nvPicPr>
          <p:cNvPr id="7170" name="Picture 2" descr="Thinking in a Foreign Language Made Easy | FluentU Language Learning">
            <a:extLst>
              <a:ext uri="{FF2B5EF4-FFF2-40B4-BE49-F238E27FC236}">
                <a16:creationId xmlns:a16="http://schemas.microsoft.com/office/drawing/2014/main" id="{40C6EB3C-9AC7-4EF9-968C-8FFA4241E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83673" y="3565973"/>
            <a:ext cx="3797877" cy="31718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969FA33-CA2E-4D00-82C8-D7CA536FDE0C}"/>
              </a:ext>
            </a:extLst>
          </p:cNvPr>
          <p:cNvSpPr/>
          <p:nvPr/>
        </p:nvSpPr>
        <p:spPr>
          <a:xfrm>
            <a:off x="503355" y="219852"/>
            <a:ext cx="5679760" cy="523220"/>
          </a:xfrm>
          <a:prstGeom prst="rect">
            <a:avLst/>
          </a:prstGeom>
        </p:spPr>
        <p:txBody>
          <a:bodyPr wrap="none">
            <a:spAutoFit/>
          </a:bodyPr>
          <a:lstStyle/>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 lại như </a:t>
            </a: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 nào?</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872F08C-C7F8-4A0E-B1B0-9135D156776D}"/>
              </a:ext>
            </a:extLst>
          </p:cNvPr>
          <p:cNvSpPr/>
          <p:nvPr/>
        </p:nvSpPr>
        <p:spPr>
          <a:xfrm>
            <a:off x="772997" y="1083126"/>
            <a:ext cx="6786923" cy="954107"/>
          </a:xfrm>
          <a:prstGeom prst="rect">
            <a:avLst/>
          </a:prstGeom>
        </p:spPr>
        <p:txBody>
          <a:bodyPr wrap="none">
            <a:spAutoFit/>
          </a:bodyPr>
          <a:lstStyle/>
          <a:p>
            <a:pPr algn="just"/>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đối lại:</a:t>
            </a:r>
          </a:p>
          <a:p>
            <a:pPr algn="just"/>
            <a:r>
              <a:rPr lang="vi-VN" sz="2800" i="1" dirty="0">
                <a:solidFill>
                  <a:srgbClr val="0000FF"/>
                </a:solidFill>
                <a:latin typeface="Times New Roman" panose="02020603050405020304" pitchFamily="18" charset="0"/>
                <a:cs typeface="Times New Roman" panose="02020603050405020304" pitchFamily="18" charset="0"/>
              </a:rPr>
              <a:t>    </a:t>
            </a:r>
            <a:r>
              <a:rPr lang="vi-VN" sz="2800" b="1" i="1" dirty="0">
                <a:solidFill>
                  <a:srgbClr val="0000FF"/>
                </a:solidFill>
                <a:latin typeface="Times New Roman" panose="02020603050405020304" pitchFamily="18" charset="0"/>
                <a:cs typeface="Times New Roman" panose="02020603050405020304" pitchFamily="18" charset="0"/>
              </a:rPr>
              <a:t>Trời nắng chang chang người trói người.</a:t>
            </a:r>
            <a:r>
              <a:rPr 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1E1FBC6-D509-4D99-A2DC-97DB8ED02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89887"/>
            <a:ext cx="9144000" cy="3777983"/>
          </a:xfrm>
          <a:prstGeom prst="rect">
            <a:avLst/>
          </a:prstGeom>
        </p:spPr>
      </p:pic>
      <p:sp>
        <p:nvSpPr>
          <p:cNvPr id="11" name="Rectangle 10">
            <a:extLst>
              <a:ext uri="{FF2B5EF4-FFF2-40B4-BE49-F238E27FC236}">
                <a16:creationId xmlns:a16="http://schemas.microsoft.com/office/drawing/2014/main" id="{DFB9896D-1CD2-4ECC-A23B-AD04E6F0F992}"/>
              </a:ext>
            </a:extLst>
          </p:cNvPr>
          <p:cNvSpPr/>
          <p:nvPr/>
        </p:nvSpPr>
        <p:spPr>
          <a:xfrm>
            <a:off x="143508" y="5967869"/>
            <a:ext cx="8695692" cy="584775"/>
          </a:xfrm>
          <a:prstGeom prst="rect">
            <a:avLst/>
          </a:prstGeom>
        </p:spPr>
        <p:txBody>
          <a:bodyPr wrap="square">
            <a:spAutoFit/>
          </a:bodyPr>
          <a:lstStyle/>
          <a:p>
            <a:pPr algn="ctr"/>
            <a:r>
              <a:rPr lang="vi-VN" sz="3200" b="1" i="1" dirty="0">
                <a:solidFill>
                  <a:srgbClr val="FF0000"/>
                </a:solidFill>
                <a:latin typeface="Times New Roman" panose="02020603050405020304" pitchFamily="18" charset="0"/>
                <a:cs typeface="Times New Roman" panose="02020603050405020304" pitchFamily="18" charset="0"/>
              </a:rPr>
              <a:t>Trời nắng chang chang người trói người.</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154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hought Bubble: Cloud 3">
            <a:extLst>
              <a:ext uri="{FF2B5EF4-FFF2-40B4-BE49-F238E27FC236}">
                <a16:creationId xmlns:a16="http://schemas.microsoft.com/office/drawing/2014/main" id="{B49B4D44-D4C7-43B6-B060-AD2FC2DC52DD}"/>
              </a:ext>
            </a:extLst>
          </p:cNvPr>
          <p:cNvSpPr/>
          <p:nvPr/>
        </p:nvSpPr>
        <p:spPr>
          <a:xfrm>
            <a:off x="1622616" y="303033"/>
            <a:ext cx="6864929" cy="1411158"/>
          </a:xfrm>
          <a:prstGeom prst="cloudCallout">
            <a:avLst>
              <a:gd name="adj1" fmla="val -29406"/>
              <a:gd name="adj2" fmla="val 75755"/>
            </a:avLst>
          </a:prstGeom>
          <a:solidFill>
            <a:sysClr val="window" lastClr="FFFFFF"/>
          </a:solidFill>
          <a:ln w="25400" cap="flat" cmpd="sng" algn="ctr">
            <a:solidFill>
              <a:srgbClr val="8064A2"/>
            </a:solidFill>
            <a:prstDash val="solid"/>
          </a:ln>
          <a:effectLst/>
        </p:spPr>
        <p:txBody>
          <a:bodyPr rtlCol="0" anchor="ctr"/>
          <a:lstStyle/>
          <a:p>
            <a:pPr>
              <a:defRPr/>
            </a:pPr>
            <a:r>
              <a:rPr lang="en-US" sz="3200" b="1" kern="0" dirty="0">
                <a:solidFill>
                  <a:srgbClr val="FF0000"/>
                </a:solidFill>
                <a:latin typeface="Times New Roman" panose="02020603050405020304" pitchFamily="18" charset="0"/>
                <a:ea typeface="Times New Roman" panose="02020603050405020304" pitchFamily="18" charset="0"/>
              </a:rPr>
              <a:t>* </a:t>
            </a:r>
            <a:r>
              <a:rPr lang="vi-VN" sz="3200" b="1" kern="0" dirty="0">
                <a:solidFill>
                  <a:srgbClr val="FF0000"/>
                </a:solidFill>
                <a:latin typeface="Times New Roman" panose="02020603050405020304" pitchFamily="18" charset="0"/>
                <a:ea typeface="Times New Roman" panose="02020603050405020304" pitchFamily="18" charset="0"/>
              </a:rPr>
              <a:t>Khi cậu bé đối lại thì nhà vua đã làm gì?</a:t>
            </a:r>
            <a:endParaRPr lang="vi-VN" sz="3200" b="1" kern="0" dirty="0">
              <a:solidFill>
                <a:srgbClr val="FF0000"/>
              </a:solidFill>
              <a:latin typeface="Arial" panose="020B0604020202020204" pitchFamily="34" charset="0"/>
            </a:endParaRPr>
          </a:p>
        </p:txBody>
      </p:sp>
      <p:sp>
        <p:nvSpPr>
          <p:cNvPr id="5" name="TextBox 4">
            <a:extLst>
              <a:ext uri="{FF2B5EF4-FFF2-40B4-BE49-F238E27FC236}">
                <a16:creationId xmlns:a16="http://schemas.microsoft.com/office/drawing/2014/main" id="{47ADED0E-FF3C-4B78-950F-0A3832BDA4C8}"/>
              </a:ext>
            </a:extLst>
          </p:cNvPr>
          <p:cNvSpPr txBox="1"/>
          <p:nvPr/>
        </p:nvSpPr>
        <p:spPr>
          <a:xfrm>
            <a:off x="110198" y="2137178"/>
            <a:ext cx="4592432" cy="1569660"/>
          </a:xfrm>
          <a:prstGeom prst="rect">
            <a:avLst/>
          </a:prstGeom>
          <a:noFill/>
        </p:spPr>
        <p:txBody>
          <a:bodyPr wrap="square" rtlCol="0">
            <a:spAutoFit/>
          </a:bodyPr>
          <a:lstStyle/>
          <a:p>
            <a:pPr algn="just">
              <a:defRPr/>
            </a:pPr>
            <a:r>
              <a:rPr lang="en-US" sz="3200" i="1" kern="0" dirty="0">
                <a:solidFill>
                  <a:srgbClr val="0000FF"/>
                </a:solidFill>
                <a:latin typeface="Times New Roman" panose="02020603050405020304" pitchFamily="18" charset="0"/>
                <a:ea typeface="Times New Roman" panose="02020603050405020304" pitchFamily="18" charset="0"/>
                <a:sym typeface="Wingdings" panose="05000000000000000000" pitchFamily="2" charset="2"/>
              </a:rPr>
              <a:t>-</a:t>
            </a:r>
            <a:r>
              <a:rPr lang="vi-VN" sz="3200" i="1" kern="0" dirty="0">
                <a:solidFill>
                  <a:srgbClr val="0000FF"/>
                </a:solidFill>
                <a:latin typeface="Times New Roman" panose="02020603050405020304" pitchFamily="18" charset="0"/>
                <a:ea typeface="Times New Roman" panose="02020603050405020304" pitchFamily="18" charset="0"/>
                <a:sym typeface="Wingdings" panose="05000000000000000000" pitchFamily="2" charset="2"/>
              </a:rPr>
              <a:t> </a:t>
            </a:r>
            <a:r>
              <a:rPr lang="vi-VN" sz="3200" i="1" kern="0" dirty="0">
                <a:solidFill>
                  <a:srgbClr val="0000FF"/>
                </a:solidFill>
                <a:latin typeface="Times New Roman" panose="02020603050405020304" pitchFamily="18" charset="0"/>
                <a:ea typeface="Times New Roman" panose="02020603050405020304" pitchFamily="18" charset="0"/>
              </a:rPr>
              <a:t>Nhà vua nguôi giận, truyền lệnh cởi trói, tha cho cậu bé.</a:t>
            </a:r>
            <a:endParaRPr lang="vi-VN" sz="3200" i="1" kern="0" dirty="0">
              <a:solidFill>
                <a:srgbClr val="0000FF"/>
              </a:solidFill>
            </a:endParaRPr>
          </a:p>
        </p:txBody>
      </p:sp>
      <p:pic>
        <p:nvPicPr>
          <p:cNvPr id="6" name="Picture 5">
            <a:extLst>
              <a:ext uri="{FF2B5EF4-FFF2-40B4-BE49-F238E27FC236}">
                <a16:creationId xmlns:a16="http://schemas.microsoft.com/office/drawing/2014/main" id="{C0DADFA9-D8A3-4327-885A-A401F351EDB6}"/>
              </a:ext>
            </a:extLst>
          </p:cNvPr>
          <p:cNvPicPr>
            <a:picLocks noChangeAspect="1"/>
          </p:cNvPicPr>
          <p:nvPr/>
        </p:nvPicPr>
        <p:blipFill>
          <a:blip r:embed="rId3"/>
          <a:stretch>
            <a:fillRect/>
          </a:stretch>
        </p:blipFill>
        <p:spPr>
          <a:xfrm>
            <a:off x="5087890" y="2390825"/>
            <a:ext cx="4056110" cy="4770208"/>
          </a:xfrm>
          <a:prstGeom prst="rect">
            <a:avLst/>
          </a:prstGeom>
        </p:spPr>
      </p:pic>
    </p:spTree>
    <p:extLst>
      <p:ext uri="{BB962C8B-B14F-4D97-AF65-F5344CB8AC3E}">
        <p14:creationId xmlns:p14="http://schemas.microsoft.com/office/powerpoint/2010/main" val="427217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EF719BB8-7F7C-4351-8F18-C3C8AC56FAD9}"/>
              </a:ext>
            </a:extLst>
          </p:cNvPr>
          <p:cNvSpPr/>
          <p:nvPr/>
        </p:nvSpPr>
        <p:spPr>
          <a:xfrm>
            <a:off x="326571" y="3537690"/>
            <a:ext cx="8537511" cy="1754326"/>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lvl="0" algn="just"/>
            <a:r>
              <a:rPr lang="vi-VN" sz="3600" b="1" dirty="0">
                <a:solidFill>
                  <a:srgbClr val="FFFF00"/>
                </a:solidFill>
                <a:latin typeface="Times New Roman" panose="02020603050405020304" pitchFamily="18" charset="0"/>
              </a:rPr>
              <a:t>Câu chuyện ca ngợi Cao Bá Quát đã thể hiện tư chất thông minh từ nhỏ, giỏi đối đáp.</a:t>
            </a:r>
          </a:p>
        </p:txBody>
      </p:sp>
      <p:sp>
        <p:nvSpPr>
          <p:cNvPr id="7" name="TextBox 6">
            <a:extLst>
              <a:ext uri="{FF2B5EF4-FFF2-40B4-BE49-F238E27FC236}">
                <a16:creationId xmlns:a16="http://schemas.microsoft.com/office/drawing/2014/main" id="{A1C41301-DB1A-467E-A5D0-BDA9EB6539B7}"/>
              </a:ext>
            </a:extLst>
          </p:cNvPr>
          <p:cNvSpPr txBox="1"/>
          <p:nvPr/>
        </p:nvSpPr>
        <p:spPr>
          <a:xfrm>
            <a:off x="436320" y="585566"/>
            <a:ext cx="2438399" cy="646331"/>
          </a:xfrm>
          <a:prstGeom prst="rect">
            <a:avLst/>
          </a:prstGeom>
          <a:noFill/>
        </p:spPr>
        <p:txBody>
          <a:bodyPr wrap="square" rtlCol="0">
            <a:spAutoFit/>
          </a:bodyPr>
          <a:lstStyle/>
          <a:p>
            <a:r>
              <a:rPr lang="en-US" sz="3600" b="1" u="sng" dirty="0" err="1">
                <a:solidFill>
                  <a:srgbClr val="FF0000"/>
                </a:solidFill>
                <a:latin typeface="Times New Roman" panose="02020603050405020304" pitchFamily="18" charset="0"/>
                <a:cs typeface="Times New Roman" panose="02020603050405020304" pitchFamily="18" charset="0"/>
              </a:rPr>
              <a:t>Nội</a:t>
            </a:r>
            <a:r>
              <a:rPr lang="en-US" sz="3600" b="1" u="sng" dirty="0">
                <a:solidFill>
                  <a:srgbClr val="FF0000"/>
                </a:solidFill>
                <a:latin typeface="Times New Roman" panose="02020603050405020304" pitchFamily="18" charset="0"/>
                <a:cs typeface="Times New Roman" panose="02020603050405020304" pitchFamily="18" charset="0"/>
              </a:rPr>
              <a:t> dung:</a:t>
            </a:r>
          </a:p>
        </p:txBody>
      </p:sp>
      <p:pic>
        <p:nvPicPr>
          <p:cNvPr id="1026" name="Picture 2" descr="Writing clipart png 3 » Clipart Station">
            <a:extLst>
              <a:ext uri="{FF2B5EF4-FFF2-40B4-BE49-F238E27FC236}">
                <a16:creationId xmlns:a16="http://schemas.microsoft.com/office/drawing/2014/main" id="{181F22C2-4AD0-4B06-950D-D654BA812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82" y="1231897"/>
            <a:ext cx="2786593" cy="184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77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7" y="93306"/>
            <a:ext cx="9144000" cy="6858000"/>
          </a:xfrm>
          <a:prstGeom prst="rect">
            <a:avLst/>
          </a:prstGeom>
        </p:spPr>
      </p:pic>
      <p:pic>
        <p:nvPicPr>
          <p:cNvPr id="2" name="Picture 8" descr="lang-minh-mang2">
            <a:extLst>
              <a:ext uri="{FF2B5EF4-FFF2-40B4-BE49-F238E27FC236}">
                <a16:creationId xmlns:a16="http://schemas.microsoft.com/office/drawing/2014/main" id="{42465C19-3D99-4991-A789-EE7E404EF4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4675" y="46654"/>
            <a:ext cx="4262038" cy="3778898"/>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9" descr="attachment">
            <a:extLst>
              <a:ext uri="{FF2B5EF4-FFF2-40B4-BE49-F238E27FC236}">
                <a16:creationId xmlns:a16="http://schemas.microsoft.com/office/drawing/2014/main" id="{5D7B6F1D-B2A1-4F9C-83A3-4670F4AF32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066822" cy="3778899"/>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BD6A8E3-8FFA-46C3-8343-42C727C9245E}"/>
              </a:ext>
            </a:extLst>
          </p:cNvPr>
          <p:cNvSpPr/>
          <p:nvPr/>
        </p:nvSpPr>
        <p:spPr>
          <a:xfrm>
            <a:off x="22531" y="3920281"/>
            <a:ext cx="4549469" cy="523220"/>
          </a:xfrm>
          <a:prstGeom prst="rect">
            <a:avLst/>
          </a:prstGeom>
        </p:spPr>
        <p:txBody>
          <a:bodyPr wrap="square">
            <a:spAutoFit/>
          </a:bodyPr>
          <a:lstStyle/>
          <a:p>
            <a:r>
              <a:rPr lang="en-US" altLang="en-US" sz="2800" b="1" dirty="0">
                <a:solidFill>
                  <a:srgbClr val="000099"/>
                </a:solidFill>
                <a:latin typeface="Times New Roman" pitchFamily="18" charset="0"/>
              </a:rPr>
              <a:t>Minh </a:t>
            </a:r>
            <a:r>
              <a:rPr lang="en-US" altLang="en-US" sz="2800" b="1" dirty="0" err="1">
                <a:solidFill>
                  <a:srgbClr val="000099"/>
                </a:solidFill>
                <a:latin typeface="Times New Roman" pitchFamily="18" charset="0"/>
              </a:rPr>
              <a:t>Mạng</a:t>
            </a:r>
            <a:r>
              <a:rPr lang="en-US" altLang="en-US" sz="2800" b="1" dirty="0">
                <a:solidFill>
                  <a:srgbClr val="000099"/>
                </a:solidFill>
                <a:latin typeface="Times New Roman" pitchFamily="18" charset="0"/>
              </a:rPr>
              <a:t> (1791- 1840)</a:t>
            </a:r>
          </a:p>
        </p:txBody>
      </p:sp>
      <p:sp>
        <p:nvSpPr>
          <p:cNvPr id="5" name="Rectangle 4">
            <a:extLst>
              <a:ext uri="{FF2B5EF4-FFF2-40B4-BE49-F238E27FC236}">
                <a16:creationId xmlns:a16="http://schemas.microsoft.com/office/drawing/2014/main" id="{74D2D201-4ACD-42E7-9787-D09DE0E44858}"/>
              </a:ext>
            </a:extLst>
          </p:cNvPr>
          <p:cNvSpPr/>
          <p:nvPr/>
        </p:nvSpPr>
        <p:spPr>
          <a:xfrm>
            <a:off x="5384759" y="3918858"/>
            <a:ext cx="3339701" cy="523220"/>
          </a:xfrm>
          <a:prstGeom prst="rect">
            <a:avLst/>
          </a:prstGeom>
        </p:spPr>
        <p:txBody>
          <a:bodyPr wrap="square">
            <a:spAutoFit/>
          </a:bodyPr>
          <a:lstStyle/>
          <a:p>
            <a:r>
              <a:rPr lang="en-US" altLang="en-US" sz="2800" b="1" dirty="0" err="1">
                <a:solidFill>
                  <a:srgbClr val="000099"/>
                </a:solidFill>
                <a:latin typeface="Times New Roman" pitchFamily="18" charset="0"/>
              </a:rPr>
              <a:t>Lăng</a:t>
            </a:r>
            <a:r>
              <a:rPr lang="en-US" altLang="en-US" sz="2800" b="1" dirty="0">
                <a:solidFill>
                  <a:srgbClr val="000099"/>
                </a:solidFill>
                <a:latin typeface="Times New Roman" pitchFamily="18" charset="0"/>
              </a:rPr>
              <a:t> Minh </a:t>
            </a:r>
            <a:r>
              <a:rPr lang="en-US" altLang="en-US" sz="2800" b="1" dirty="0" err="1">
                <a:solidFill>
                  <a:srgbClr val="000099"/>
                </a:solidFill>
                <a:latin typeface="Times New Roman" pitchFamily="18" charset="0"/>
              </a:rPr>
              <a:t>Mạng</a:t>
            </a:r>
            <a:endParaRPr lang="en-US" altLang="en-US" sz="2800" b="1" dirty="0">
              <a:solidFill>
                <a:srgbClr val="000099"/>
              </a:solidFill>
              <a:latin typeface="Times New Roman" pitchFamily="18" charset="0"/>
            </a:endParaRPr>
          </a:p>
        </p:txBody>
      </p:sp>
      <p:sp>
        <p:nvSpPr>
          <p:cNvPr id="6" name="Rectangle 5">
            <a:extLst>
              <a:ext uri="{FF2B5EF4-FFF2-40B4-BE49-F238E27FC236}">
                <a16:creationId xmlns:a16="http://schemas.microsoft.com/office/drawing/2014/main" id="{1CB0FE99-91A9-4922-B2CF-D769C158F579}"/>
              </a:ext>
            </a:extLst>
          </p:cNvPr>
          <p:cNvSpPr/>
          <p:nvPr/>
        </p:nvSpPr>
        <p:spPr>
          <a:xfrm>
            <a:off x="0" y="4727907"/>
            <a:ext cx="9017814" cy="1938992"/>
          </a:xfrm>
          <a:prstGeom prst="rect">
            <a:avLst/>
          </a:prstGeom>
        </p:spPr>
        <p:txBody>
          <a:bodyPr wrap="square">
            <a:spAutoFit/>
          </a:bodyPr>
          <a:lstStyle/>
          <a:p>
            <a:pPr algn="just"/>
            <a:r>
              <a:rPr lang="en-US" sz="2400" b="1" dirty="0" err="1">
                <a:solidFill>
                  <a:srgbClr val="FF0000"/>
                </a:solidFill>
                <a:latin typeface="Times New Roman" panose="02020603050405020304" pitchFamily="18" charset="0"/>
                <a:cs typeface="Times New Roman" panose="02020603050405020304" pitchFamily="18" charset="0"/>
              </a:rPr>
              <a:t>Vua</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Minh Mạng </a:t>
            </a:r>
            <a:r>
              <a:rPr lang="vi-VN" sz="2400" dirty="0">
                <a:solidFill>
                  <a:srgbClr val="0000FF"/>
                </a:solidFill>
                <a:latin typeface="Times New Roman" panose="02020603050405020304" pitchFamily="18" charset="0"/>
                <a:cs typeface="Times New Roman" panose="02020603050405020304" pitchFamily="18" charset="0"/>
              </a:rPr>
              <a:t>hay Minh Mệnh, là vị hoàng đế thứ hai 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Hoàng</a:t>
            </a:r>
            <a:r>
              <a:rPr lang="vi-VN" sz="2400" dirty="0">
                <a:solidFill>
                  <a:srgbClr val="0000FF"/>
                </a:solidFill>
                <a:latin typeface="Times New Roman" panose="02020603050405020304" pitchFamily="18" charset="0"/>
                <a:cs typeface="Times New Roman" panose="02020603050405020304" pitchFamily="18" charset="0"/>
              </a:rPr>
              <a:t> triều Nguyễn nước Đại Nam. Ông trị vì từ năm 1820 đến khi qua đời, được truy tôn miếu hiệu là Nguyễn Thánh Tổ. Tuy có một số chính sách sai lầm hạn chế, song giới sử gia đương đại vẫn đánh giá Minh Mạng là vị vua kiệt xuất nhất của Hoàng triều Nhà Nguyễn.</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8" name="Action Button: Home 7">
            <a:hlinkClick r:id="rId2" action="ppaction://hlinksldjump" highlightClick="1"/>
          </p:cNvPr>
          <p:cNvSpPr/>
          <p:nvPr/>
        </p:nvSpPr>
        <p:spPr>
          <a:xfrm>
            <a:off x="8472195" y="6354147"/>
            <a:ext cx="592905" cy="59715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252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31C7ADB0-A682-46F5-A84C-E8FEA565BB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788024" cy="6858000"/>
          </a:xfrm>
          <a:prstGeom prst="rect">
            <a:avLst/>
          </a:prstGeom>
        </p:spPr>
      </p:pic>
      <p:sp>
        <p:nvSpPr>
          <p:cNvPr id="3" name="TextBox 2">
            <a:extLst>
              <a:ext uri="{FF2B5EF4-FFF2-40B4-BE49-F238E27FC236}">
                <a16:creationId xmlns:a16="http://schemas.microsoft.com/office/drawing/2014/main" id="{A3FE74E5-A143-469B-9844-6608AEFF57B9}"/>
              </a:ext>
            </a:extLst>
          </p:cNvPr>
          <p:cNvSpPr txBox="1"/>
          <p:nvPr/>
        </p:nvSpPr>
        <p:spPr>
          <a:xfrm>
            <a:off x="5081938" y="423618"/>
            <a:ext cx="3768147" cy="3754874"/>
          </a:xfrm>
          <a:prstGeom prst="rect">
            <a:avLst/>
          </a:prstGeom>
          <a:noFill/>
        </p:spPr>
        <p:txBody>
          <a:bodyPr wrap="square" rtlCol="0">
            <a:spAutoFit/>
          </a:bodyPr>
          <a:lstStyle/>
          <a:p>
            <a:pPr>
              <a:defRPr/>
            </a:pPr>
            <a:r>
              <a:rPr lang="vi-VN" sz="3400" b="1" kern="0" dirty="0">
                <a:solidFill>
                  <a:prstClr val="black"/>
                </a:solidFill>
                <a:latin typeface="Times New Roman" panose="02020603050405020304" pitchFamily="18" charset="0"/>
              </a:rPr>
              <a:t>    </a:t>
            </a:r>
            <a:r>
              <a:rPr lang="vi-VN" sz="3400" b="1" kern="0" dirty="0">
                <a:solidFill>
                  <a:srgbClr val="0000FF"/>
                </a:solidFill>
                <a:latin typeface="Times New Roman" panose="02020603050405020304" pitchFamily="18" charset="0"/>
              </a:rPr>
              <a:t>Cao Bá Quát (1809 – 1855) </a:t>
            </a:r>
            <a:r>
              <a:rPr lang="vi-VN" sz="3400" b="1" kern="0" dirty="0">
                <a:solidFill>
                  <a:prstClr val="black"/>
                </a:solidFill>
                <a:latin typeface="Times New Roman" panose="02020603050405020304" pitchFamily="18" charset="0"/>
              </a:rPr>
              <a:t>là người ở tỉnh Bắc Ninh. Ông là người nổi tiếng văn hay, chữ tốt, có tài đối đáp. </a:t>
            </a:r>
            <a:endParaRPr lang="en-US" sz="3400" b="1" kern="0" dirty="0">
              <a:solidFill>
                <a:prstClr val="black"/>
              </a:solidFill>
            </a:endParaRPr>
          </a:p>
        </p:txBody>
      </p:sp>
      <p:sp>
        <p:nvSpPr>
          <p:cNvPr id="5" name="Action Button: Home 4">
            <a:hlinkClick r:id="rId2" action="ppaction://hlinksldjump" highlightClick="1"/>
          </p:cNvPr>
          <p:cNvSpPr/>
          <p:nvPr/>
        </p:nvSpPr>
        <p:spPr>
          <a:xfrm>
            <a:off x="8630816" y="6279502"/>
            <a:ext cx="513184" cy="57849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646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hue">
            <a:extLst>
              <a:ext uri="{FF2B5EF4-FFF2-40B4-BE49-F238E27FC236}">
                <a16:creationId xmlns:a16="http://schemas.microsoft.com/office/drawing/2014/main" id="{4F6ECFA2-01EC-480A-8CFE-DA2BC8628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307" y="0"/>
            <a:ext cx="591269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a:extLst>
              <a:ext uri="{FF2B5EF4-FFF2-40B4-BE49-F238E27FC236}">
                <a16:creationId xmlns:a16="http://schemas.microsoft.com/office/drawing/2014/main" id="{58ABDAA0-A0D6-46A6-A205-0C81185F878E}"/>
              </a:ext>
            </a:extLst>
          </p:cNvPr>
          <p:cNvSpPr txBox="1">
            <a:spLocks noChangeArrowheads="1"/>
          </p:cNvSpPr>
          <p:nvPr/>
        </p:nvSpPr>
        <p:spPr bwMode="auto">
          <a:xfrm>
            <a:off x="-125402" y="568033"/>
            <a:ext cx="18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err="1">
                <a:solidFill>
                  <a:srgbClr val="FF0000"/>
                </a:solidFill>
                <a:latin typeface="Times New Roman" pitchFamily="18" charset="0"/>
              </a:rPr>
              <a:t>Ngự</a:t>
            </a:r>
            <a:r>
              <a:rPr lang="en-US" altLang="vi-VN" b="1" dirty="0">
                <a:solidFill>
                  <a:srgbClr val="FF0000"/>
                </a:solidFill>
                <a:latin typeface="Times New Roman" pitchFamily="18" charset="0"/>
              </a:rPr>
              <a:t> </a:t>
            </a:r>
            <a:r>
              <a:rPr lang="en-US" altLang="vi-VN" b="1" dirty="0" err="1">
                <a:solidFill>
                  <a:srgbClr val="FF0000"/>
                </a:solidFill>
                <a:latin typeface="Times New Roman" pitchFamily="18" charset="0"/>
              </a:rPr>
              <a:t>giá</a:t>
            </a:r>
            <a:r>
              <a:rPr lang="en-US" altLang="vi-VN" b="1" dirty="0">
                <a:solidFill>
                  <a:srgbClr val="FF0000"/>
                </a:solidFill>
                <a:latin typeface="Times New Roman" pitchFamily="18" charset="0"/>
              </a:rPr>
              <a:t>:</a:t>
            </a:r>
          </a:p>
        </p:txBody>
      </p:sp>
      <p:sp>
        <p:nvSpPr>
          <p:cNvPr id="3" name="Text Box 4">
            <a:extLst>
              <a:ext uri="{FF2B5EF4-FFF2-40B4-BE49-F238E27FC236}">
                <a16:creationId xmlns:a16="http://schemas.microsoft.com/office/drawing/2014/main" id="{5FC6C9AC-CB79-4A85-9006-93265F98D3A3}"/>
              </a:ext>
            </a:extLst>
          </p:cNvPr>
          <p:cNvSpPr txBox="1">
            <a:spLocks noChangeArrowheads="1"/>
          </p:cNvSpPr>
          <p:nvPr/>
        </p:nvSpPr>
        <p:spPr bwMode="auto">
          <a:xfrm>
            <a:off x="0" y="2928186"/>
            <a:ext cx="144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err="1">
                <a:solidFill>
                  <a:srgbClr val="FF0000"/>
                </a:solidFill>
                <a:latin typeface="Times New Roman" pitchFamily="18" charset="0"/>
              </a:rPr>
              <a:t>Xa</a:t>
            </a:r>
            <a:r>
              <a:rPr lang="en-US" altLang="vi-VN" b="1" dirty="0">
                <a:solidFill>
                  <a:srgbClr val="FF0000"/>
                </a:solidFill>
                <a:latin typeface="Times New Roman" pitchFamily="18" charset="0"/>
              </a:rPr>
              <a:t> </a:t>
            </a:r>
            <a:r>
              <a:rPr lang="en-US" altLang="vi-VN" b="1" dirty="0" err="1">
                <a:solidFill>
                  <a:srgbClr val="FF0000"/>
                </a:solidFill>
                <a:latin typeface="Times New Roman" pitchFamily="18" charset="0"/>
              </a:rPr>
              <a:t>giá</a:t>
            </a:r>
            <a:r>
              <a:rPr lang="en-US" altLang="vi-VN" b="1" dirty="0">
                <a:solidFill>
                  <a:srgbClr val="FF0000"/>
                </a:solidFill>
                <a:latin typeface="Times New Roman" pitchFamily="18" charset="0"/>
              </a:rPr>
              <a:t>:</a:t>
            </a:r>
          </a:p>
        </p:txBody>
      </p:sp>
      <p:sp>
        <p:nvSpPr>
          <p:cNvPr id="5" name="Text Box 6">
            <a:extLst>
              <a:ext uri="{FF2B5EF4-FFF2-40B4-BE49-F238E27FC236}">
                <a16:creationId xmlns:a16="http://schemas.microsoft.com/office/drawing/2014/main" id="{DBF3FA7F-B11C-4FED-AD61-292B06EED7FE}"/>
              </a:ext>
            </a:extLst>
          </p:cNvPr>
          <p:cNvSpPr txBox="1">
            <a:spLocks noChangeArrowheads="1"/>
          </p:cNvSpPr>
          <p:nvPr/>
        </p:nvSpPr>
        <p:spPr bwMode="auto">
          <a:xfrm>
            <a:off x="-83460" y="1152808"/>
            <a:ext cx="33398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a:solidFill>
                  <a:srgbClr val="1F497D">
                    <a:lumMod val="50000"/>
                  </a:srgbClr>
                </a:solidFill>
                <a:latin typeface="Times New Roman" pitchFamily="18" charset="0"/>
              </a:rPr>
              <a:t>  </a:t>
            </a:r>
            <a:r>
              <a:rPr lang="vi-VN" altLang="vi-VN" b="1" dirty="0">
                <a:solidFill>
                  <a:srgbClr val="1F497D">
                    <a:lumMod val="50000"/>
                  </a:srgbClr>
                </a:solidFill>
                <a:latin typeface="Times New Roman" pitchFamily="18" charset="0"/>
              </a:rPr>
              <a:t>(</a:t>
            </a:r>
            <a:r>
              <a:rPr lang="en-US" altLang="vi-VN" b="1" dirty="0" err="1">
                <a:solidFill>
                  <a:srgbClr val="1F497D">
                    <a:lumMod val="50000"/>
                  </a:srgbClr>
                </a:solidFill>
                <a:latin typeface="Times New Roman" pitchFamily="18" charset="0"/>
              </a:rPr>
              <a:t>Vua</a:t>
            </a:r>
            <a:r>
              <a:rPr lang="vi-VN" altLang="vi-VN" b="1" dirty="0">
                <a:solidFill>
                  <a:srgbClr val="1F497D">
                    <a:lumMod val="50000"/>
                  </a:srgbClr>
                </a:solidFill>
                <a:latin typeface="Times New Roman" pitchFamily="18" charset="0"/>
              </a:rPr>
              <a:t>)</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ngồi</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trên</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xe</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hoặc</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kiệu</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để</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đi</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các</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nơi</a:t>
            </a:r>
            <a:r>
              <a:rPr lang="en-US" altLang="vi-VN" b="1" dirty="0">
                <a:solidFill>
                  <a:srgbClr val="1F497D">
                    <a:lumMod val="50000"/>
                  </a:srgbClr>
                </a:solidFill>
                <a:latin typeface="Times New Roman" pitchFamily="18" charset="0"/>
              </a:rPr>
              <a:t>.</a:t>
            </a:r>
          </a:p>
        </p:txBody>
      </p:sp>
      <p:sp>
        <p:nvSpPr>
          <p:cNvPr id="6" name="Text Box 7">
            <a:extLst>
              <a:ext uri="{FF2B5EF4-FFF2-40B4-BE49-F238E27FC236}">
                <a16:creationId xmlns:a16="http://schemas.microsoft.com/office/drawing/2014/main" id="{127B59E8-E047-48C3-A148-054312EB6AE1}"/>
              </a:ext>
            </a:extLst>
          </p:cNvPr>
          <p:cNvSpPr txBox="1">
            <a:spLocks noChangeArrowheads="1"/>
          </p:cNvSpPr>
          <p:nvPr/>
        </p:nvSpPr>
        <p:spPr bwMode="auto">
          <a:xfrm>
            <a:off x="245382" y="3582888"/>
            <a:ext cx="2740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vi-VN" b="1" dirty="0" err="1">
                <a:solidFill>
                  <a:prstClr val="black"/>
                </a:solidFill>
                <a:latin typeface="Times New Roman" pitchFamily="18" charset="0"/>
              </a:rPr>
              <a:t>Xe</a:t>
            </a:r>
            <a:r>
              <a:rPr lang="en-US" altLang="vi-VN" b="1" dirty="0">
                <a:solidFill>
                  <a:prstClr val="black"/>
                </a:solidFill>
                <a:latin typeface="Times New Roman" pitchFamily="18" charset="0"/>
              </a:rPr>
              <a:t> </a:t>
            </a:r>
            <a:r>
              <a:rPr lang="en-US" altLang="vi-VN" b="1" dirty="0" err="1">
                <a:solidFill>
                  <a:prstClr val="black"/>
                </a:solidFill>
                <a:latin typeface="Times New Roman" pitchFamily="18" charset="0"/>
              </a:rPr>
              <a:t>của</a:t>
            </a:r>
            <a:r>
              <a:rPr lang="en-US" altLang="vi-VN" b="1" dirty="0">
                <a:solidFill>
                  <a:prstClr val="black"/>
                </a:solidFill>
                <a:latin typeface="Times New Roman" pitchFamily="18" charset="0"/>
              </a:rPr>
              <a:t> </a:t>
            </a:r>
            <a:r>
              <a:rPr lang="en-US" altLang="vi-VN" b="1" dirty="0" err="1">
                <a:solidFill>
                  <a:prstClr val="black"/>
                </a:solidFill>
                <a:latin typeface="Times New Roman" pitchFamily="18" charset="0"/>
              </a:rPr>
              <a:t>vua</a:t>
            </a:r>
            <a:r>
              <a:rPr lang="en-US" altLang="vi-VN" b="1" dirty="0">
                <a:solidFill>
                  <a:prstClr val="black"/>
                </a:solidFill>
                <a:latin typeface="Times New Roman" pitchFamily="18" charset="0"/>
              </a:rPr>
              <a:t>.</a:t>
            </a:r>
          </a:p>
        </p:txBody>
      </p:sp>
      <p:sp>
        <p:nvSpPr>
          <p:cNvPr id="9" name="Action Button: Home 8">
            <a:hlinkClick r:id="rId2" action="ppaction://hlinksldjump" highlightClick="1"/>
          </p:cNvPr>
          <p:cNvSpPr/>
          <p:nvPr/>
        </p:nvSpPr>
        <p:spPr>
          <a:xfrm>
            <a:off x="0" y="6316824"/>
            <a:ext cx="513184" cy="5411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88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298"/>
            <a:ext cx="9144000" cy="6858000"/>
          </a:xfrm>
          <a:prstGeom prst="rect">
            <a:avLst/>
          </a:prstGeom>
        </p:spPr>
      </p:pic>
      <p:sp>
        <p:nvSpPr>
          <p:cNvPr id="4" name="Rectangle 4">
            <a:extLst>
              <a:ext uri="{FF2B5EF4-FFF2-40B4-BE49-F238E27FC236}">
                <a16:creationId xmlns:a16="http://schemas.microsoft.com/office/drawing/2014/main" id="{9C224100-2E7E-43CE-A95A-638661D4819A}"/>
              </a:ext>
            </a:extLst>
          </p:cNvPr>
          <p:cNvSpPr>
            <a:spLocks noChangeArrowheads="1"/>
          </p:cNvSpPr>
          <p:nvPr/>
        </p:nvSpPr>
        <p:spPr bwMode="auto">
          <a:xfrm>
            <a:off x="0" y="9331"/>
            <a:ext cx="9144000" cy="681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300" b="1" dirty="0">
                <a:latin typeface="Times New Roman" panose="02020603050405020304" pitchFamily="18" charset="0"/>
                <a:cs typeface="Times New Roman" panose="02020603050405020304" pitchFamily="18" charset="0"/>
              </a:rPr>
              <a:t>     </a:t>
            </a:r>
            <a:r>
              <a:rPr lang="vi-VN" altLang="en-US" sz="2300" b="1" dirty="0">
                <a:latin typeface="Times New Roman" panose="02020603050405020304" pitchFamily="18" charset="0"/>
                <a:cs typeface="Times New Roman" panose="02020603050405020304" pitchFamily="18" charset="0"/>
              </a:rPr>
              <a:t>1.</a:t>
            </a:r>
            <a:r>
              <a:rPr lang="vi-VN" altLang="en-US" sz="2300" dirty="0">
                <a:latin typeface="Times New Roman" panose="02020603050405020304" pitchFamily="18" charset="0"/>
                <a:cs typeface="Times New Roman" panose="02020603050405020304" pitchFamily="18" charset="0"/>
              </a:rPr>
              <a:t> Một lần, vua Minh Mạng từ kinh đô Huế ngự giá ra Thăng Long (Hà Nội). Vua cho xa giá đến Hồ Tây ngắm cảnh. Xa giá đi đến đâu quân lính cũng thét đuổi tất cả mọi người, không cho ai đến gần.</a:t>
            </a:r>
            <a:endParaRPr lang="en-US" altLang="en-US" sz="23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300" b="1" dirty="0">
                <a:solidFill>
                  <a:srgbClr val="000000"/>
                </a:solidFill>
                <a:latin typeface="Times New Roman" panose="02020603050405020304" pitchFamily="18" charset="0"/>
                <a:cs typeface="Times New Roman" panose="02020603050405020304" pitchFamily="18" charset="0"/>
              </a:rPr>
              <a:t>     </a:t>
            </a:r>
            <a:r>
              <a:rPr lang="vi-VN" altLang="en-US" sz="2300" b="1" dirty="0">
                <a:solidFill>
                  <a:srgbClr val="000000"/>
                </a:solidFill>
                <a:latin typeface="Times New Roman" panose="02020603050405020304" pitchFamily="18" charset="0"/>
                <a:cs typeface="Times New Roman" panose="02020603050405020304" pitchFamily="18" charset="0"/>
              </a:rPr>
              <a:t>2</a:t>
            </a:r>
            <a:r>
              <a:rPr lang="vi-VN" altLang="en-US" sz="2300" dirty="0">
                <a:solidFill>
                  <a:srgbClr val="000000"/>
                </a:solidFill>
                <a:latin typeface="Times New Roman" panose="02020603050405020304" pitchFamily="18" charset="0"/>
                <a:cs typeface="Times New Roman" panose="02020603050405020304" pitchFamily="18" charset="0"/>
              </a:rPr>
              <a:t>. Cao Bá Quát, khi ấy còn là một cậu bé, muốn nhìn rõ mặt vua. Cậu nảy ra một ý, liền cởi hết quần áo, nhảy xuống hồ tắm. Quân lính nhìn thấy, xúm vào bắt trói đứa trẻ táo tợn. Cậu bé không chịu, la hét, vùng vẫy, gây nên cảnh náo động ở hồ. Thấy thế, vua Minh Mạng truyền lệnh dẫn cậu tới hỏi.</a:t>
            </a:r>
          </a:p>
          <a:p>
            <a:pPr lvl="0" eaLnBrk="0" fontAlgn="base" hangingPunct="0">
              <a:spcBef>
                <a:spcPct val="0"/>
              </a:spcBef>
              <a:spcAft>
                <a:spcPct val="0"/>
              </a:spcAft>
            </a:pPr>
            <a:r>
              <a:rPr lang="en-US" altLang="en-US" sz="2300" b="1" dirty="0">
                <a:solidFill>
                  <a:srgbClr val="000000"/>
                </a:solidFill>
                <a:latin typeface="Times New Roman" panose="02020603050405020304" pitchFamily="18" charset="0"/>
                <a:cs typeface="Times New Roman" panose="02020603050405020304" pitchFamily="18" charset="0"/>
              </a:rPr>
              <a:t>     </a:t>
            </a:r>
            <a:r>
              <a:rPr lang="vi-VN" altLang="en-US" sz="2300" b="1" dirty="0">
                <a:solidFill>
                  <a:srgbClr val="000000"/>
                </a:solidFill>
                <a:latin typeface="Times New Roman" panose="02020603050405020304" pitchFamily="18" charset="0"/>
                <a:cs typeface="Times New Roman" panose="02020603050405020304" pitchFamily="18" charset="0"/>
              </a:rPr>
              <a:t>3.</a:t>
            </a:r>
            <a:r>
              <a:rPr lang="vi-VN" altLang="en-US" sz="2300" dirty="0">
                <a:solidFill>
                  <a:srgbClr val="000000"/>
                </a:solidFill>
                <a:latin typeface="Times New Roman" panose="02020603050405020304" pitchFamily="18" charset="0"/>
                <a:cs typeface="Times New Roman" panose="02020603050405020304" pitchFamily="18" charset="0"/>
              </a:rPr>
              <a:t> C</a:t>
            </a:r>
            <a:r>
              <a:rPr lang="en-US" altLang="en-US" sz="2300" dirty="0" err="1">
                <a:solidFill>
                  <a:srgbClr val="000000"/>
                </a:solidFill>
                <a:latin typeface="Times New Roman" panose="02020603050405020304" pitchFamily="18" charset="0"/>
                <a:cs typeface="Times New Roman" panose="02020603050405020304" pitchFamily="18" charset="0"/>
              </a:rPr>
              <a:t>ậu</a:t>
            </a:r>
            <a:r>
              <a:rPr lang="vi-VN" altLang="en-US" sz="2300" dirty="0">
                <a:solidFill>
                  <a:srgbClr val="000000"/>
                </a:solidFill>
                <a:latin typeface="Times New Roman" panose="02020603050405020304" pitchFamily="18" charset="0"/>
                <a:cs typeface="Times New Roman" panose="02020603050405020304" pitchFamily="18" charset="0"/>
              </a:rPr>
              <a:t> bé bị dẫn tới trước mặt nhà vua. Cậu từ xưng là học trò mới ở quê ra chơi. Thấy nói là học trò, vua ra lệnh cho cậu phải đối được một vế đối thì mới tha. Nhìn thấy trên mặt nước lúc đó có đàn cá đang đuổi nhau, vua tức cảnh đọc vế đối như sau :</a:t>
            </a:r>
          </a:p>
          <a:p>
            <a:pPr lvl="0" eaLnBrk="0" fontAlgn="base" hangingPunct="0">
              <a:spcBef>
                <a:spcPct val="0"/>
              </a:spcBef>
              <a:spcAft>
                <a:spcPct val="0"/>
              </a:spcAft>
            </a:pPr>
            <a:r>
              <a:rPr lang="en-US" altLang="en-US" sz="2300" i="1" dirty="0">
                <a:solidFill>
                  <a:srgbClr val="000000"/>
                </a:solidFill>
                <a:latin typeface="Times New Roman" panose="02020603050405020304" pitchFamily="18" charset="0"/>
                <a:cs typeface="Times New Roman" panose="02020603050405020304" pitchFamily="18" charset="0"/>
              </a:rPr>
              <a:t>                           </a:t>
            </a:r>
            <a:r>
              <a:rPr lang="vi-VN" altLang="en-US" sz="2300" i="1" dirty="0">
                <a:solidFill>
                  <a:srgbClr val="000000"/>
                </a:solidFill>
                <a:latin typeface="Times New Roman" panose="02020603050405020304" pitchFamily="18" charset="0"/>
                <a:cs typeface="Times New Roman" panose="02020603050405020304" pitchFamily="18" charset="0"/>
              </a:rPr>
              <a:t>Nước trong leo lẻo cá đớp cá</a:t>
            </a:r>
            <a:endParaRPr lang="vi-VN" altLang="en-US" sz="2300" dirty="0">
              <a:solidFill>
                <a:srgbClr val="000000"/>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vi-VN" altLang="en-US" sz="2300" dirty="0">
                <a:solidFill>
                  <a:srgbClr val="000000"/>
                </a:solidFill>
                <a:latin typeface="Times New Roman" panose="02020603050405020304" pitchFamily="18" charset="0"/>
                <a:cs typeface="Times New Roman" panose="02020603050405020304" pitchFamily="18" charset="0"/>
              </a:rPr>
              <a:t>Chẳng cần nghĩ ngợi lâu la gì, Cao Bá Quát lấy cảnh mình đang bị trói, đối lại luôn :</a:t>
            </a:r>
          </a:p>
          <a:p>
            <a:pPr lvl="0" eaLnBrk="0" fontAlgn="base" hangingPunct="0">
              <a:spcBef>
                <a:spcPct val="0"/>
              </a:spcBef>
              <a:spcAft>
                <a:spcPct val="0"/>
              </a:spcAft>
            </a:pPr>
            <a:r>
              <a:rPr lang="en-US" altLang="en-US" sz="2300" i="1" dirty="0">
                <a:solidFill>
                  <a:srgbClr val="000000"/>
                </a:solidFill>
                <a:latin typeface="Times New Roman" panose="02020603050405020304" pitchFamily="18" charset="0"/>
                <a:cs typeface="Times New Roman" panose="02020603050405020304" pitchFamily="18" charset="0"/>
              </a:rPr>
              <a:t>                       </a:t>
            </a:r>
            <a:r>
              <a:rPr lang="vi-VN" altLang="en-US" sz="2300" i="1" dirty="0">
                <a:solidFill>
                  <a:srgbClr val="000000"/>
                </a:solidFill>
                <a:latin typeface="Times New Roman" panose="02020603050405020304" pitchFamily="18" charset="0"/>
                <a:cs typeface="Times New Roman" panose="02020603050405020304" pitchFamily="18" charset="0"/>
              </a:rPr>
              <a:t>Trời nắng chang chang người trói người</a:t>
            </a:r>
            <a:endParaRPr lang="vi-VN" altLang="en-US" sz="2300" dirty="0">
              <a:solidFill>
                <a:srgbClr val="000000"/>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300" b="1" dirty="0">
                <a:solidFill>
                  <a:srgbClr val="000000"/>
                </a:solidFill>
                <a:latin typeface="Times New Roman" panose="02020603050405020304" pitchFamily="18" charset="0"/>
                <a:cs typeface="Times New Roman" panose="02020603050405020304" pitchFamily="18" charset="0"/>
              </a:rPr>
              <a:t>     </a:t>
            </a:r>
            <a:r>
              <a:rPr lang="vi-VN" altLang="en-US" sz="2300" b="1" dirty="0">
                <a:solidFill>
                  <a:srgbClr val="000000"/>
                </a:solidFill>
                <a:latin typeface="Times New Roman" panose="02020603050405020304" pitchFamily="18" charset="0"/>
                <a:cs typeface="Times New Roman" panose="02020603050405020304" pitchFamily="18" charset="0"/>
              </a:rPr>
              <a:t>4.</a:t>
            </a:r>
            <a:r>
              <a:rPr lang="vi-VN" altLang="en-US" sz="2300" dirty="0">
                <a:solidFill>
                  <a:srgbClr val="000000"/>
                </a:solidFill>
                <a:latin typeface="Times New Roman" panose="02020603050405020304" pitchFamily="18" charset="0"/>
                <a:cs typeface="Times New Roman" panose="02020603050405020304" pitchFamily="18" charset="0"/>
              </a:rPr>
              <a:t> Vế đối vừa cứng cỏi, vừa rất chỉnh, biểu lộ sự nhanh trí, thông minh. Vua nguôi giận, truyền lệnh cởi trói, tha cho cậu bé.</a:t>
            </a:r>
          </a:p>
          <a:p>
            <a:pPr lvl="0" eaLnBrk="0" fontAlgn="base" hangingPunct="0">
              <a:spcBef>
                <a:spcPct val="0"/>
              </a:spcBef>
              <a:spcAft>
                <a:spcPct val="0"/>
              </a:spcAft>
            </a:pPr>
            <a:r>
              <a:rPr lang="en-US" altLang="en-US" sz="2300" i="1" dirty="0">
                <a:solidFill>
                  <a:srgbClr val="000000"/>
                </a:solidFill>
                <a:latin typeface="Times New Roman" panose="02020603050405020304" pitchFamily="18" charset="0"/>
                <a:cs typeface="Times New Roman" panose="02020603050405020304" pitchFamily="18" charset="0"/>
              </a:rPr>
              <a:t>                                                   			</a:t>
            </a:r>
            <a:r>
              <a:rPr lang="vi-VN" altLang="en-US" sz="2300" i="1" dirty="0">
                <a:solidFill>
                  <a:srgbClr val="000000"/>
                </a:solidFill>
                <a:latin typeface="Times New Roman" panose="02020603050405020304" pitchFamily="18" charset="0"/>
                <a:cs typeface="Times New Roman" panose="02020603050405020304" pitchFamily="18" charset="0"/>
              </a:rPr>
              <a:t>Theo</a:t>
            </a:r>
            <a:r>
              <a:rPr lang="vi-VN" altLang="en-US" sz="2300" dirty="0">
                <a:solidFill>
                  <a:srgbClr val="000000"/>
                </a:solidFill>
                <a:latin typeface="Times New Roman" panose="02020603050405020304" pitchFamily="18" charset="0"/>
                <a:cs typeface="Times New Roman" panose="02020603050405020304" pitchFamily="18" charset="0"/>
              </a:rPr>
              <a:t> QUỐC CHẤN</a:t>
            </a:r>
          </a:p>
        </p:txBody>
      </p:sp>
    </p:spTree>
    <p:extLst>
      <p:ext uri="{BB962C8B-B14F-4D97-AF65-F5344CB8AC3E}">
        <p14:creationId xmlns:p14="http://schemas.microsoft.com/office/powerpoint/2010/main" val="372401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CD732E76-C23C-4373-9CD1-3E25CB632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248" y="0"/>
            <a:ext cx="4273752" cy="3921728"/>
          </a:xfrm>
          <a:prstGeom prst="rect">
            <a:avLst/>
          </a:prstGeom>
        </p:spPr>
      </p:pic>
      <p:sp>
        <p:nvSpPr>
          <p:cNvPr id="5" name="Rectangle 4">
            <a:extLst>
              <a:ext uri="{FF2B5EF4-FFF2-40B4-BE49-F238E27FC236}">
                <a16:creationId xmlns:a16="http://schemas.microsoft.com/office/drawing/2014/main" id="{DA171DBB-CC7A-4254-8D94-21AE7C5D2BF5}"/>
              </a:ext>
            </a:extLst>
          </p:cNvPr>
          <p:cNvSpPr/>
          <p:nvPr/>
        </p:nvSpPr>
        <p:spPr>
          <a:xfrm>
            <a:off x="3435823" y="4027100"/>
            <a:ext cx="1948306" cy="646331"/>
          </a:xfrm>
          <a:prstGeom prst="rect">
            <a:avLst/>
          </a:prstGeom>
        </p:spPr>
        <p:txBody>
          <a:bodyPr wrap="square">
            <a:spAutoFit/>
          </a:bodyPr>
          <a:lstStyle/>
          <a:p>
            <a:pPr algn="just">
              <a:spcBef>
                <a:spcPct val="0"/>
              </a:spcBef>
              <a:buFontTx/>
              <a:buNone/>
            </a:pPr>
            <a:r>
              <a:rPr lang="vi-VN" altLang="vi-VN" sz="3600" b="1" dirty="0">
                <a:solidFill>
                  <a:srgbClr val="FF0000"/>
                </a:solidFill>
                <a:latin typeface="Times New Roman" pitchFamily="18" charset="0"/>
              </a:rPr>
              <a:t>Câu đối</a:t>
            </a:r>
            <a:endParaRPr lang="en-US" altLang="vi-VN" sz="3600" b="1" dirty="0">
              <a:solidFill>
                <a:srgbClr val="FF0000"/>
              </a:solidFill>
              <a:latin typeface="Times New Roman" pitchFamily="18" charset="0"/>
            </a:endParaRPr>
          </a:p>
        </p:txBody>
      </p:sp>
      <p:sp>
        <p:nvSpPr>
          <p:cNvPr id="6" name="Text Box 6">
            <a:extLst>
              <a:ext uri="{FF2B5EF4-FFF2-40B4-BE49-F238E27FC236}">
                <a16:creationId xmlns:a16="http://schemas.microsoft.com/office/drawing/2014/main" id="{3DE36F3C-62E0-449E-BC6E-768DAC02F988}"/>
              </a:ext>
            </a:extLst>
          </p:cNvPr>
          <p:cNvSpPr txBox="1">
            <a:spLocks noChangeArrowheads="1"/>
          </p:cNvSpPr>
          <p:nvPr/>
        </p:nvSpPr>
        <p:spPr bwMode="auto">
          <a:xfrm>
            <a:off x="1034284" y="5148135"/>
            <a:ext cx="81097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2800" b="1" dirty="0">
                <a:solidFill>
                  <a:srgbClr val="1F497D">
                    <a:lumMod val="50000"/>
                  </a:srgbClr>
                </a:solidFill>
                <a:latin typeface="Times New Roman" pitchFamily="18" charset="0"/>
              </a:rPr>
              <a:t> </a:t>
            </a:r>
            <a:r>
              <a:rPr lang="vi-VN" altLang="vi-VN" sz="2800" b="1" dirty="0">
                <a:solidFill>
                  <a:srgbClr val="1F497D">
                    <a:lumMod val="50000"/>
                  </a:srgbClr>
                </a:solidFill>
                <a:latin typeface="Times New Roman" pitchFamily="18" charset="0"/>
              </a:rPr>
              <a:t>+ Thể văn cũ gồm hai vế (hai câu) có số tiếng bằng nhau, đối chọi nhau về ý và lời.</a:t>
            </a:r>
            <a:endParaRPr lang="en-US" altLang="vi-VN" sz="2800" b="1" dirty="0">
              <a:solidFill>
                <a:srgbClr val="1F497D">
                  <a:lumMod val="50000"/>
                </a:srgbClr>
              </a:solidFill>
              <a:latin typeface="Times New Roman" pitchFamily="18" charset="0"/>
            </a:endParaRPr>
          </a:p>
        </p:txBody>
      </p:sp>
      <p:sp>
        <p:nvSpPr>
          <p:cNvPr id="7" name="Text Box 6">
            <a:extLst>
              <a:ext uri="{FF2B5EF4-FFF2-40B4-BE49-F238E27FC236}">
                <a16:creationId xmlns:a16="http://schemas.microsoft.com/office/drawing/2014/main" id="{48747682-0B7B-4736-A592-8D6B5CE90E83}"/>
              </a:ext>
            </a:extLst>
          </p:cNvPr>
          <p:cNvSpPr txBox="1">
            <a:spLocks noChangeArrowheads="1"/>
          </p:cNvSpPr>
          <p:nvPr/>
        </p:nvSpPr>
        <p:spPr bwMode="auto">
          <a:xfrm>
            <a:off x="1034284" y="6168511"/>
            <a:ext cx="39786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2800" b="1" dirty="0">
                <a:solidFill>
                  <a:srgbClr val="1F497D">
                    <a:lumMod val="50000"/>
                  </a:srgbClr>
                </a:solidFill>
                <a:latin typeface="Times New Roman" pitchFamily="18" charset="0"/>
              </a:rPr>
              <a:t> </a:t>
            </a:r>
            <a:r>
              <a:rPr lang="vi-VN" altLang="vi-VN" sz="2800" b="1" dirty="0">
                <a:solidFill>
                  <a:srgbClr val="1F497D">
                    <a:lumMod val="50000"/>
                  </a:srgbClr>
                </a:solidFill>
                <a:latin typeface="Times New Roman" pitchFamily="18" charset="0"/>
              </a:rPr>
              <a:t>+ </a:t>
            </a:r>
            <a:r>
              <a:rPr lang="en-US" altLang="vi-VN" sz="2800" b="1" dirty="0">
                <a:solidFill>
                  <a:srgbClr val="1F497D">
                    <a:lumMod val="50000"/>
                  </a:srgbClr>
                </a:solidFill>
                <a:latin typeface="Times New Roman" pitchFamily="18" charset="0"/>
              </a:rPr>
              <a:t>L</a:t>
            </a:r>
            <a:r>
              <a:rPr lang="vi-VN" altLang="vi-VN" sz="2800" b="1" dirty="0">
                <a:solidFill>
                  <a:srgbClr val="1F497D">
                    <a:lumMod val="50000"/>
                  </a:srgbClr>
                </a:solidFill>
                <a:latin typeface="Times New Roman" pitchFamily="18" charset="0"/>
              </a:rPr>
              <a:t>àm vế đối lại.</a:t>
            </a:r>
            <a:endParaRPr lang="en-US" altLang="vi-VN" sz="2800" b="1" dirty="0">
              <a:solidFill>
                <a:srgbClr val="1F497D">
                  <a:lumMod val="50000"/>
                </a:srgbClr>
              </a:solidFill>
              <a:latin typeface="Times New Roman" pitchFamily="18" charset="0"/>
            </a:endParaRPr>
          </a:p>
        </p:txBody>
      </p:sp>
      <p:pic>
        <p:nvPicPr>
          <p:cNvPr id="8" name="Picture 7">
            <a:extLst>
              <a:ext uri="{FF2B5EF4-FFF2-40B4-BE49-F238E27FC236}">
                <a16:creationId xmlns:a16="http://schemas.microsoft.com/office/drawing/2014/main" id="{BFD045E4-E783-4C17-8E3A-BC3F796CEBD6}"/>
              </a:ext>
            </a:extLst>
          </p:cNvPr>
          <p:cNvPicPr>
            <a:picLocks noChangeAspect="1"/>
          </p:cNvPicPr>
          <p:nvPr/>
        </p:nvPicPr>
        <p:blipFill>
          <a:blip r:embed="rId5"/>
          <a:stretch>
            <a:fillRect/>
          </a:stretch>
        </p:blipFill>
        <p:spPr>
          <a:xfrm>
            <a:off x="0" y="9568"/>
            <a:ext cx="3921729" cy="3921729"/>
          </a:xfrm>
          <a:prstGeom prst="rect">
            <a:avLst/>
          </a:prstGeom>
        </p:spPr>
      </p:pic>
      <p:sp>
        <p:nvSpPr>
          <p:cNvPr id="9" name="Rectangle 8">
            <a:extLst>
              <a:ext uri="{FF2B5EF4-FFF2-40B4-BE49-F238E27FC236}">
                <a16:creationId xmlns:a16="http://schemas.microsoft.com/office/drawing/2014/main" id="{41238C38-A27A-4EC5-BD7E-31FAB17108A1}"/>
              </a:ext>
            </a:extLst>
          </p:cNvPr>
          <p:cNvSpPr/>
          <p:nvPr/>
        </p:nvSpPr>
        <p:spPr>
          <a:xfrm>
            <a:off x="45240" y="5076859"/>
            <a:ext cx="1424260" cy="584775"/>
          </a:xfrm>
          <a:prstGeom prst="rect">
            <a:avLst/>
          </a:prstGeom>
        </p:spPr>
        <p:txBody>
          <a:bodyPr wrap="square">
            <a:spAutoFit/>
          </a:bodyPr>
          <a:lstStyle/>
          <a:p>
            <a:pPr algn="just">
              <a:spcBef>
                <a:spcPct val="0"/>
              </a:spcBef>
              <a:buFontTx/>
              <a:buNone/>
            </a:pPr>
            <a:r>
              <a:rPr lang="en-US" altLang="vi-VN" sz="3200" b="1" dirty="0" err="1">
                <a:solidFill>
                  <a:srgbClr val="FF0000"/>
                </a:solidFill>
                <a:latin typeface="Times New Roman" pitchFamily="18" charset="0"/>
              </a:rPr>
              <a:t>Đối</a:t>
            </a:r>
            <a:r>
              <a:rPr lang="en-US" altLang="vi-VN" sz="3200" b="1" dirty="0">
                <a:solidFill>
                  <a:srgbClr val="FF0000"/>
                </a:solidFill>
                <a:latin typeface="Times New Roman" pitchFamily="18" charset="0"/>
              </a:rPr>
              <a:t>:</a:t>
            </a:r>
          </a:p>
        </p:txBody>
      </p:sp>
      <p:sp>
        <p:nvSpPr>
          <p:cNvPr id="2" name="Action Button: Home 1">
            <a:hlinkClick r:id="rId2" action="ppaction://hlinksldjump" highlightClick="1"/>
          </p:cNvPr>
          <p:cNvSpPr/>
          <p:nvPr/>
        </p:nvSpPr>
        <p:spPr>
          <a:xfrm>
            <a:off x="8565502" y="6430121"/>
            <a:ext cx="578498" cy="42787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822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505200" y="533400"/>
            <a:ext cx="1676400" cy="523875"/>
          </a:xfrm>
          <a:prstGeom prst="rect">
            <a:avLst/>
          </a:prstGeom>
          <a:noFill/>
          <a:ln w="9525">
            <a:noFill/>
            <a:miter lim="800000"/>
            <a:headEnd/>
            <a:tailEnd/>
          </a:ln>
        </p:spPr>
        <p:txBody>
          <a:bodyPr>
            <a:spAutoFit/>
          </a:bodyPr>
          <a:lstStyle/>
          <a:p>
            <a:pPr>
              <a:spcBef>
                <a:spcPct val="50000"/>
              </a:spcBef>
            </a:pPr>
            <a:r>
              <a:rPr lang="en-US" sz="2800" b="1" i="1" u="sng">
                <a:solidFill>
                  <a:srgbClr val="006600"/>
                </a:solidFill>
              </a:rPr>
              <a:t>Tập đọc</a:t>
            </a:r>
            <a:endParaRPr lang="en-US" sz="2800" b="1" i="1">
              <a:solidFill>
                <a:srgbClr val="006600"/>
              </a:solidFill>
            </a:endParaRPr>
          </a:p>
        </p:txBody>
      </p:sp>
      <p:sp>
        <p:nvSpPr>
          <p:cNvPr id="12291" name="Text Box 4"/>
          <p:cNvSpPr txBox="1">
            <a:spLocks noChangeArrowheads="1"/>
          </p:cNvSpPr>
          <p:nvPr/>
        </p:nvSpPr>
        <p:spPr bwMode="auto">
          <a:xfrm>
            <a:off x="5257800" y="1295400"/>
            <a:ext cx="2819400" cy="461963"/>
          </a:xfrm>
          <a:prstGeom prst="rect">
            <a:avLst/>
          </a:prstGeom>
          <a:noFill/>
          <a:ln w="9525">
            <a:noFill/>
            <a:miter lim="800000"/>
            <a:headEnd/>
            <a:tailEnd/>
          </a:ln>
        </p:spPr>
        <p:txBody>
          <a:bodyPr>
            <a:spAutoFit/>
          </a:bodyPr>
          <a:lstStyle/>
          <a:p>
            <a:r>
              <a:rPr lang="en-US" sz="2400" b="1" i="1">
                <a:solidFill>
                  <a:srgbClr val="000099"/>
                </a:solidFill>
              </a:rPr>
              <a:t>Theo Quốc Chấn</a:t>
            </a:r>
          </a:p>
        </p:txBody>
      </p:sp>
      <p:sp>
        <p:nvSpPr>
          <p:cNvPr id="12292" name="Text Box 5"/>
          <p:cNvSpPr txBox="1">
            <a:spLocks noChangeArrowheads="1"/>
          </p:cNvSpPr>
          <p:nvPr/>
        </p:nvSpPr>
        <p:spPr bwMode="auto">
          <a:xfrm>
            <a:off x="2667000" y="990600"/>
            <a:ext cx="3124200" cy="523875"/>
          </a:xfrm>
          <a:prstGeom prst="rect">
            <a:avLst/>
          </a:prstGeom>
          <a:noFill/>
          <a:ln w="9525">
            <a:noFill/>
            <a:miter lim="800000"/>
            <a:headEnd/>
            <a:tailEnd/>
          </a:ln>
        </p:spPr>
        <p:txBody>
          <a:bodyPr>
            <a:spAutoFit/>
          </a:bodyPr>
          <a:lstStyle/>
          <a:p>
            <a:pPr>
              <a:spcBef>
                <a:spcPct val="50000"/>
              </a:spcBef>
            </a:pPr>
            <a:r>
              <a:rPr lang="en-US" sz="2800" b="1" i="1">
                <a:solidFill>
                  <a:srgbClr val="990000"/>
                </a:solidFill>
              </a:rPr>
              <a:t>Đối đáp với vua</a:t>
            </a:r>
          </a:p>
        </p:txBody>
      </p:sp>
      <p:sp>
        <p:nvSpPr>
          <p:cNvPr id="12293" name="WordArt 6"/>
          <p:cNvSpPr>
            <a:spLocks noChangeArrowheads="1" noChangeShapeType="1" noTextEdit="1"/>
          </p:cNvSpPr>
          <p:nvPr/>
        </p:nvSpPr>
        <p:spPr bwMode="auto">
          <a:xfrm>
            <a:off x="304800" y="1524000"/>
            <a:ext cx="3276600" cy="685800"/>
          </a:xfrm>
          <a:prstGeom prst="rect">
            <a:avLst/>
          </a:prstGeom>
        </p:spPr>
        <p:txBody>
          <a:bodyPr wrap="none" fromWordArt="1">
            <a:prstTxWarp prst="textPlain">
              <a:avLst>
                <a:gd name="adj" fmla="val 50000"/>
              </a:avLst>
            </a:prstTxWarp>
          </a:bodyPr>
          <a:lstStyle/>
          <a:p>
            <a:pPr algn="ctr"/>
            <a:r>
              <a:rPr lang="en-US" sz="3200" b="1" i="1" kern="10">
                <a:ln w="9525">
                  <a:solidFill>
                    <a:schemeClr val="bg1"/>
                  </a:solidFill>
                  <a:round/>
                  <a:headEnd/>
                  <a:tailEnd/>
                </a:ln>
                <a:solidFill>
                  <a:srgbClr val="FF0000">
                    <a:alpha val="87057"/>
                  </a:srgbClr>
                </a:solidFill>
                <a:effectLst>
                  <a:outerShdw dist="35921" dir="2700000" algn="ctr" rotWithShape="0">
                    <a:srgbClr val="C0C0C0">
                      <a:alpha val="79999"/>
                    </a:srgbClr>
                  </a:outerShdw>
                </a:effectLst>
                <a:latin typeface="Arial"/>
                <a:cs typeface="Arial"/>
              </a:rPr>
              <a:t>Kể chuyện</a:t>
            </a:r>
          </a:p>
        </p:txBody>
      </p:sp>
      <p:sp>
        <p:nvSpPr>
          <p:cNvPr id="12294" name="Text Box 7"/>
          <p:cNvSpPr txBox="1">
            <a:spLocks noChangeArrowheads="1"/>
          </p:cNvSpPr>
          <p:nvPr/>
        </p:nvSpPr>
        <p:spPr bwMode="auto">
          <a:xfrm>
            <a:off x="457200" y="2209800"/>
            <a:ext cx="8458200" cy="830263"/>
          </a:xfrm>
          <a:prstGeom prst="rect">
            <a:avLst/>
          </a:prstGeom>
          <a:noFill/>
          <a:ln w="9525">
            <a:noFill/>
            <a:miter lim="800000"/>
            <a:headEnd/>
            <a:tailEnd/>
          </a:ln>
        </p:spPr>
        <p:txBody>
          <a:bodyPr>
            <a:spAutoFit/>
          </a:bodyPr>
          <a:lstStyle/>
          <a:p>
            <a:pPr>
              <a:spcBef>
                <a:spcPct val="50000"/>
              </a:spcBef>
            </a:pPr>
            <a:r>
              <a:rPr lang="en-US" sz="2400" b="1" i="1">
                <a:solidFill>
                  <a:srgbClr val="000099"/>
                </a:solidFill>
              </a:rPr>
              <a:t>     1)Sắp xếp lại các tranh theo đúng thứ tự trong câu chuyện</a:t>
            </a:r>
            <a:r>
              <a:rPr lang="en-US" sz="2400" b="1" i="1">
                <a:solidFill>
                  <a:srgbClr val="990000"/>
                </a:solidFill>
              </a:rPr>
              <a:t> Đối đáp với vua:</a:t>
            </a:r>
          </a:p>
        </p:txBody>
      </p:sp>
      <p:grpSp>
        <p:nvGrpSpPr>
          <p:cNvPr id="2" name="Group 64"/>
          <p:cNvGrpSpPr>
            <a:grpSpLocks/>
          </p:cNvGrpSpPr>
          <p:nvPr/>
        </p:nvGrpSpPr>
        <p:grpSpPr bwMode="auto">
          <a:xfrm>
            <a:off x="76200" y="3171825"/>
            <a:ext cx="2590800" cy="3457575"/>
            <a:chOff x="48" y="1998"/>
            <a:chExt cx="1632" cy="2178"/>
          </a:xfrm>
        </p:grpSpPr>
        <p:pic>
          <p:nvPicPr>
            <p:cNvPr id="12374" name="Picture 8" descr="TV3"/>
            <p:cNvPicPr>
              <a:picLocks noChangeAspect="1" noChangeArrowheads="1"/>
            </p:cNvPicPr>
            <p:nvPr/>
          </p:nvPicPr>
          <p:blipFill>
            <a:blip r:embed="rId2"/>
            <a:srcRect r="53328" b="53125"/>
            <a:stretch>
              <a:fillRect/>
            </a:stretch>
          </p:blipFill>
          <p:spPr bwMode="auto">
            <a:xfrm>
              <a:off x="48" y="2016"/>
              <a:ext cx="1632" cy="2160"/>
            </a:xfrm>
            <a:prstGeom prst="rect">
              <a:avLst/>
            </a:prstGeom>
            <a:noFill/>
            <a:ln w="19050">
              <a:solidFill>
                <a:srgbClr val="990000"/>
              </a:solidFill>
              <a:miter lim="800000"/>
              <a:headEnd/>
              <a:tailEnd/>
            </a:ln>
          </p:spPr>
        </p:pic>
        <p:grpSp>
          <p:nvGrpSpPr>
            <p:cNvPr id="12375" name="Group 39"/>
            <p:cNvGrpSpPr>
              <a:grpSpLocks/>
            </p:cNvGrpSpPr>
            <p:nvPr/>
          </p:nvGrpSpPr>
          <p:grpSpPr bwMode="auto">
            <a:xfrm>
              <a:off x="54" y="1998"/>
              <a:ext cx="336" cy="302"/>
              <a:chOff x="384" y="581"/>
              <a:chExt cx="336" cy="302"/>
            </a:xfrm>
          </p:grpSpPr>
          <p:grpSp>
            <p:nvGrpSpPr>
              <p:cNvPr id="12376" name="Group 15"/>
              <p:cNvGrpSpPr>
                <a:grpSpLocks/>
              </p:cNvGrpSpPr>
              <p:nvPr/>
            </p:nvGrpSpPr>
            <p:grpSpPr bwMode="auto">
              <a:xfrm>
                <a:off x="384" y="581"/>
                <a:ext cx="336" cy="302"/>
                <a:chOff x="1289" y="541"/>
                <a:chExt cx="668" cy="693"/>
              </a:xfrm>
            </p:grpSpPr>
            <p:sp>
              <p:nvSpPr>
                <p:cNvPr id="12378" name="Oval 16"/>
                <p:cNvSpPr>
                  <a:spLocks noChangeArrowheads="1"/>
                </p:cNvSpPr>
                <p:nvPr/>
              </p:nvSpPr>
              <p:spPr bwMode="gray">
                <a:xfrm>
                  <a:off x="1289" y="541"/>
                  <a:ext cx="668" cy="689"/>
                </a:xfrm>
                <a:prstGeom prst="ellipse">
                  <a:avLst/>
                </a:prstGeom>
                <a:solidFill>
                  <a:srgbClr val="333333"/>
                </a:solidFill>
                <a:ln w="38100" algn="ctr">
                  <a:noFill/>
                  <a:round/>
                  <a:headEnd/>
                  <a:tailEnd/>
                </a:ln>
              </p:spPr>
              <p:txBody>
                <a:bodyPr anchor="ctr">
                  <a:spAutoFit/>
                </a:bodyPr>
                <a:lstStyle/>
                <a:p>
                  <a:endParaRPr lang="en-US" sz="1600"/>
                </a:p>
              </p:txBody>
            </p:sp>
            <p:sp>
              <p:nvSpPr>
                <p:cNvPr id="12379" name="Oval 17"/>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2380" name="Oval 18"/>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2381" name="Oval 19"/>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2382" name="Oval 20"/>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2377" name="Text Box 21"/>
              <p:cNvSpPr txBox="1">
                <a:spLocks noChangeArrowheads="1"/>
              </p:cNvSpPr>
              <p:nvPr/>
            </p:nvSpPr>
            <p:spPr bwMode="gray">
              <a:xfrm>
                <a:off x="438" y="603"/>
                <a:ext cx="206" cy="252"/>
              </a:xfrm>
              <a:prstGeom prst="rect">
                <a:avLst/>
              </a:prstGeom>
              <a:noFill/>
              <a:ln w="9525" algn="ctr">
                <a:noFill/>
                <a:miter lim="800000"/>
                <a:headEnd/>
                <a:tailEnd/>
              </a:ln>
            </p:spPr>
            <p:txBody>
              <a:bodyPr wrap="none">
                <a:spAutoFit/>
              </a:bodyPr>
              <a:lstStyle/>
              <a:p>
                <a:pPr algn="ctr"/>
                <a:r>
                  <a:rPr lang="en-US" sz="2000" b="1">
                    <a:solidFill>
                      <a:srgbClr val="CC0000"/>
                    </a:solidFill>
                  </a:rPr>
                  <a:t>1</a:t>
                </a:r>
              </a:p>
            </p:txBody>
          </p:sp>
        </p:grpSp>
      </p:grpSp>
      <p:grpSp>
        <p:nvGrpSpPr>
          <p:cNvPr id="12296" name="Group 31"/>
          <p:cNvGrpSpPr>
            <a:grpSpLocks/>
          </p:cNvGrpSpPr>
          <p:nvPr/>
        </p:nvGrpSpPr>
        <p:grpSpPr bwMode="auto">
          <a:xfrm>
            <a:off x="1828800" y="762000"/>
            <a:ext cx="609600" cy="584200"/>
            <a:chOff x="1056" y="514"/>
            <a:chExt cx="384" cy="368"/>
          </a:xfrm>
        </p:grpSpPr>
        <p:grpSp>
          <p:nvGrpSpPr>
            <p:cNvPr id="12367" name="Group 32"/>
            <p:cNvGrpSpPr>
              <a:grpSpLocks/>
            </p:cNvGrpSpPr>
            <p:nvPr/>
          </p:nvGrpSpPr>
          <p:grpSpPr bwMode="auto">
            <a:xfrm>
              <a:off x="1056" y="531"/>
              <a:ext cx="384" cy="351"/>
              <a:chOff x="1289" y="587"/>
              <a:chExt cx="668" cy="647"/>
            </a:xfrm>
          </p:grpSpPr>
          <p:sp>
            <p:nvSpPr>
              <p:cNvPr id="12369" name="Oval 33"/>
              <p:cNvSpPr>
                <a:spLocks noChangeArrowheads="1"/>
              </p:cNvSpPr>
              <p:nvPr/>
            </p:nvSpPr>
            <p:spPr bwMode="gray">
              <a:xfrm>
                <a:off x="1289" y="614"/>
                <a:ext cx="668" cy="553"/>
              </a:xfrm>
              <a:prstGeom prst="ellipse">
                <a:avLst/>
              </a:prstGeom>
              <a:solidFill>
                <a:srgbClr val="333333"/>
              </a:solidFill>
              <a:ln w="38100" algn="ctr">
                <a:noFill/>
                <a:round/>
                <a:headEnd/>
                <a:tailEnd/>
              </a:ln>
            </p:spPr>
            <p:txBody>
              <a:bodyPr anchor="ctr">
                <a:spAutoFit/>
              </a:bodyPr>
              <a:lstStyle/>
              <a:p>
                <a:endParaRPr lang="en-US" sz="1600"/>
              </a:p>
            </p:txBody>
          </p:sp>
          <p:sp>
            <p:nvSpPr>
              <p:cNvPr id="12370" name="Oval 3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2371" name="Oval 3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2372" name="Oval 3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2373" name="Oval 3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2368" name="Text Box 38"/>
            <p:cNvSpPr txBox="1">
              <a:spLocks noChangeArrowheads="1"/>
            </p:cNvSpPr>
            <p:nvPr/>
          </p:nvSpPr>
          <p:spPr bwMode="gray">
            <a:xfrm>
              <a:off x="1119" y="514"/>
              <a:ext cx="243" cy="330"/>
            </a:xfrm>
            <a:prstGeom prst="rect">
              <a:avLst/>
            </a:prstGeom>
            <a:noFill/>
            <a:ln w="9525" algn="ctr">
              <a:noFill/>
              <a:miter lim="800000"/>
              <a:headEnd/>
              <a:tailEnd/>
            </a:ln>
          </p:spPr>
          <p:txBody>
            <a:bodyPr wrap="none">
              <a:spAutoFit/>
            </a:bodyPr>
            <a:lstStyle/>
            <a:p>
              <a:pPr algn="ctr"/>
              <a:r>
                <a:rPr lang="en-US" sz="2800" b="1">
                  <a:solidFill>
                    <a:srgbClr val="CC0000"/>
                  </a:solidFill>
                </a:rPr>
                <a:t>1</a:t>
              </a:r>
            </a:p>
          </p:txBody>
        </p:sp>
      </p:grpSp>
      <p:grpSp>
        <p:nvGrpSpPr>
          <p:cNvPr id="7" name="Group 65"/>
          <p:cNvGrpSpPr>
            <a:grpSpLocks/>
          </p:cNvGrpSpPr>
          <p:nvPr/>
        </p:nvGrpSpPr>
        <p:grpSpPr bwMode="auto">
          <a:xfrm>
            <a:off x="2667000" y="3167063"/>
            <a:ext cx="2286000" cy="3462337"/>
            <a:chOff x="1680" y="1995"/>
            <a:chExt cx="1440" cy="2181"/>
          </a:xfrm>
        </p:grpSpPr>
        <p:pic>
          <p:nvPicPr>
            <p:cNvPr id="12358" name="Picture 9" descr="TV3"/>
            <p:cNvPicPr>
              <a:picLocks noChangeAspect="1" noChangeArrowheads="1"/>
            </p:cNvPicPr>
            <p:nvPr/>
          </p:nvPicPr>
          <p:blipFill>
            <a:blip r:embed="rId2"/>
            <a:srcRect l="51103" b="52777"/>
            <a:stretch>
              <a:fillRect/>
            </a:stretch>
          </p:blipFill>
          <p:spPr bwMode="auto">
            <a:xfrm>
              <a:off x="1680" y="2016"/>
              <a:ext cx="1440" cy="2160"/>
            </a:xfrm>
            <a:prstGeom prst="rect">
              <a:avLst/>
            </a:prstGeom>
            <a:noFill/>
            <a:ln w="19050">
              <a:solidFill>
                <a:srgbClr val="990000"/>
              </a:solidFill>
              <a:miter lim="800000"/>
              <a:headEnd/>
              <a:tailEnd/>
            </a:ln>
          </p:spPr>
        </p:pic>
        <p:grpSp>
          <p:nvGrpSpPr>
            <p:cNvPr id="12359" name="Group 40"/>
            <p:cNvGrpSpPr>
              <a:grpSpLocks/>
            </p:cNvGrpSpPr>
            <p:nvPr/>
          </p:nvGrpSpPr>
          <p:grpSpPr bwMode="auto">
            <a:xfrm>
              <a:off x="1695" y="1995"/>
              <a:ext cx="336" cy="302"/>
              <a:chOff x="384" y="581"/>
              <a:chExt cx="336" cy="302"/>
            </a:xfrm>
          </p:grpSpPr>
          <p:grpSp>
            <p:nvGrpSpPr>
              <p:cNvPr id="12360" name="Group 41"/>
              <p:cNvGrpSpPr>
                <a:grpSpLocks/>
              </p:cNvGrpSpPr>
              <p:nvPr/>
            </p:nvGrpSpPr>
            <p:grpSpPr bwMode="auto">
              <a:xfrm>
                <a:off x="384" y="581"/>
                <a:ext cx="336" cy="302"/>
                <a:chOff x="1289" y="541"/>
                <a:chExt cx="668" cy="693"/>
              </a:xfrm>
            </p:grpSpPr>
            <p:sp>
              <p:nvSpPr>
                <p:cNvPr id="12362" name="Oval 42"/>
                <p:cNvSpPr>
                  <a:spLocks noChangeArrowheads="1"/>
                </p:cNvSpPr>
                <p:nvPr/>
              </p:nvSpPr>
              <p:spPr bwMode="gray">
                <a:xfrm>
                  <a:off x="1289" y="541"/>
                  <a:ext cx="668" cy="689"/>
                </a:xfrm>
                <a:prstGeom prst="ellipse">
                  <a:avLst/>
                </a:prstGeom>
                <a:solidFill>
                  <a:srgbClr val="333333"/>
                </a:solidFill>
                <a:ln w="38100" algn="ctr">
                  <a:noFill/>
                  <a:round/>
                  <a:headEnd/>
                  <a:tailEnd/>
                </a:ln>
              </p:spPr>
              <p:txBody>
                <a:bodyPr anchor="ctr">
                  <a:spAutoFit/>
                </a:bodyPr>
                <a:lstStyle/>
                <a:p>
                  <a:endParaRPr lang="en-US" sz="1600"/>
                </a:p>
              </p:txBody>
            </p:sp>
            <p:sp>
              <p:nvSpPr>
                <p:cNvPr id="12363" name="Oval 4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2364" name="Oval 4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2365" name="Oval 4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2366" name="Oval 4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2361" name="Text Box 47"/>
              <p:cNvSpPr txBox="1">
                <a:spLocks noChangeArrowheads="1"/>
              </p:cNvSpPr>
              <p:nvPr/>
            </p:nvSpPr>
            <p:spPr bwMode="gray">
              <a:xfrm>
                <a:off x="438" y="603"/>
                <a:ext cx="206" cy="252"/>
              </a:xfrm>
              <a:prstGeom prst="rect">
                <a:avLst/>
              </a:prstGeom>
              <a:noFill/>
              <a:ln w="9525" algn="ctr">
                <a:noFill/>
                <a:miter lim="800000"/>
                <a:headEnd/>
                <a:tailEnd/>
              </a:ln>
            </p:spPr>
            <p:txBody>
              <a:bodyPr wrap="none">
                <a:spAutoFit/>
              </a:bodyPr>
              <a:lstStyle/>
              <a:p>
                <a:pPr algn="ctr"/>
                <a:r>
                  <a:rPr lang="en-US" sz="2000" b="1">
                    <a:solidFill>
                      <a:srgbClr val="CC0000"/>
                    </a:solidFill>
                  </a:rPr>
                  <a:t>2</a:t>
                </a:r>
              </a:p>
            </p:txBody>
          </p:sp>
        </p:grpSp>
      </p:grpSp>
      <p:grpSp>
        <p:nvGrpSpPr>
          <p:cNvPr id="10" name="Group 66"/>
          <p:cNvGrpSpPr>
            <a:grpSpLocks/>
          </p:cNvGrpSpPr>
          <p:nvPr/>
        </p:nvGrpSpPr>
        <p:grpSpPr bwMode="auto">
          <a:xfrm>
            <a:off x="5029200" y="3171825"/>
            <a:ext cx="1905000" cy="3457575"/>
            <a:chOff x="3168" y="1998"/>
            <a:chExt cx="1200" cy="2178"/>
          </a:xfrm>
        </p:grpSpPr>
        <p:pic>
          <p:nvPicPr>
            <p:cNvPr id="12349" name="Picture 10" descr="TV3"/>
            <p:cNvPicPr>
              <a:picLocks noChangeAspect="1" noChangeArrowheads="1"/>
            </p:cNvPicPr>
            <p:nvPr/>
          </p:nvPicPr>
          <p:blipFill>
            <a:blip r:embed="rId2"/>
            <a:srcRect t="52777" r="53877" b="1050"/>
            <a:stretch>
              <a:fillRect/>
            </a:stretch>
          </p:blipFill>
          <p:spPr bwMode="auto">
            <a:xfrm>
              <a:off x="3168" y="2016"/>
              <a:ext cx="1200" cy="2160"/>
            </a:xfrm>
            <a:prstGeom prst="rect">
              <a:avLst/>
            </a:prstGeom>
            <a:noFill/>
            <a:ln w="9525">
              <a:solidFill>
                <a:srgbClr val="990000"/>
              </a:solidFill>
              <a:miter lim="800000"/>
              <a:headEnd/>
              <a:tailEnd/>
            </a:ln>
          </p:spPr>
        </p:pic>
        <p:grpSp>
          <p:nvGrpSpPr>
            <p:cNvPr id="12350" name="Group 48"/>
            <p:cNvGrpSpPr>
              <a:grpSpLocks/>
            </p:cNvGrpSpPr>
            <p:nvPr/>
          </p:nvGrpSpPr>
          <p:grpSpPr bwMode="auto">
            <a:xfrm>
              <a:off x="3168" y="1998"/>
              <a:ext cx="336" cy="302"/>
              <a:chOff x="384" y="581"/>
              <a:chExt cx="336" cy="302"/>
            </a:xfrm>
          </p:grpSpPr>
          <p:grpSp>
            <p:nvGrpSpPr>
              <p:cNvPr id="12351" name="Group 49"/>
              <p:cNvGrpSpPr>
                <a:grpSpLocks/>
              </p:cNvGrpSpPr>
              <p:nvPr/>
            </p:nvGrpSpPr>
            <p:grpSpPr bwMode="auto">
              <a:xfrm>
                <a:off x="384" y="581"/>
                <a:ext cx="336" cy="302"/>
                <a:chOff x="1289" y="541"/>
                <a:chExt cx="668" cy="693"/>
              </a:xfrm>
            </p:grpSpPr>
            <p:sp>
              <p:nvSpPr>
                <p:cNvPr id="12353" name="Oval 50"/>
                <p:cNvSpPr>
                  <a:spLocks noChangeArrowheads="1"/>
                </p:cNvSpPr>
                <p:nvPr/>
              </p:nvSpPr>
              <p:spPr bwMode="gray">
                <a:xfrm>
                  <a:off x="1289" y="541"/>
                  <a:ext cx="668" cy="689"/>
                </a:xfrm>
                <a:prstGeom prst="ellipse">
                  <a:avLst/>
                </a:prstGeom>
                <a:solidFill>
                  <a:srgbClr val="333333"/>
                </a:solidFill>
                <a:ln w="38100" algn="ctr">
                  <a:noFill/>
                  <a:round/>
                  <a:headEnd/>
                  <a:tailEnd/>
                </a:ln>
              </p:spPr>
              <p:txBody>
                <a:bodyPr anchor="ctr">
                  <a:spAutoFit/>
                </a:bodyPr>
                <a:lstStyle/>
                <a:p>
                  <a:endParaRPr lang="en-US" sz="1600"/>
                </a:p>
              </p:txBody>
            </p:sp>
            <p:sp>
              <p:nvSpPr>
                <p:cNvPr id="12354" name="Oval 5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2355" name="Oval 5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2356" name="Oval 5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2357" name="Oval 5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2352" name="Text Box 55"/>
              <p:cNvSpPr txBox="1">
                <a:spLocks noChangeArrowheads="1"/>
              </p:cNvSpPr>
              <p:nvPr/>
            </p:nvSpPr>
            <p:spPr bwMode="gray">
              <a:xfrm>
                <a:off x="438" y="603"/>
                <a:ext cx="206" cy="252"/>
              </a:xfrm>
              <a:prstGeom prst="rect">
                <a:avLst/>
              </a:prstGeom>
              <a:noFill/>
              <a:ln w="9525" algn="ctr">
                <a:noFill/>
                <a:miter lim="800000"/>
                <a:headEnd/>
                <a:tailEnd/>
              </a:ln>
            </p:spPr>
            <p:txBody>
              <a:bodyPr wrap="none">
                <a:spAutoFit/>
              </a:bodyPr>
              <a:lstStyle/>
              <a:p>
                <a:pPr algn="ctr"/>
                <a:r>
                  <a:rPr lang="en-US" sz="2000" b="1">
                    <a:solidFill>
                      <a:srgbClr val="CC0000"/>
                    </a:solidFill>
                  </a:rPr>
                  <a:t>3</a:t>
                </a:r>
              </a:p>
            </p:txBody>
          </p:sp>
        </p:grpSp>
      </p:grpSp>
      <p:grpSp>
        <p:nvGrpSpPr>
          <p:cNvPr id="13" name="Group 67"/>
          <p:cNvGrpSpPr>
            <a:grpSpLocks/>
          </p:cNvGrpSpPr>
          <p:nvPr/>
        </p:nvGrpSpPr>
        <p:grpSpPr bwMode="auto">
          <a:xfrm>
            <a:off x="7029450" y="3171825"/>
            <a:ext cx="2057400" cy="3457575"/>
            <a:chOff x="4428" y="1998"/>
            <a:chExt cx="1296" cy="2178"/>
          </a:xfrm>
        </p:grpSpPr>
        <p:pic>
          <p:nvPicPr>
            <p:cNvPr id="12340" name="Picture 11" descr="TV3"/>
            <p:cNvPicPr>
              <a:picLocks noChangeAspect="1" noChangeArrowheads="1"/>
            </p:cNvPicPr>
            <p:nvPr/>
          </p:nvPicPr>
          <p:blipFill>
            <a:blip r:embed="rId2"/>
            <a:srcRect l="52905" t="53999" b="2000"/>
            <a:stretch>
              <a:fillRect/>
            </a:stretch>
          </p:blipFill>
          <p:spPr bwMode="auto">
            <a:xfrm>
              <a:off x="4428" y="2016"/>
              <a:ext cx="1296" cy="2160"/>
            </a:xfrm>
            <a:prstGeom prst="rect">
              <a:avLst/>
            </a:prstGeom>
            <a:noFill/>
            <a:ln w="9525">
              <a:solidFill>
                <a:srgbClr val="990000"/>
              </a:solidFill>
              <a:miter lim="800000"/>
              <a:headEnd/>
              <a:tailEnd/>
            </a:ln>
          </p:spPr>
        </p:pic>
        <p:grpSp>
          <p:nvGrpSpPr>
            <p:cNvPr id="12341" name="Group 56"/>
            <p:cNvGrpSpPr>
              <a:grpSpLocks/>
            </p:cNvGrpSpPr>
            <p:nvPr/>
          </p:nvGrpSpPr>
          <p:grpSpPr bwMode="auto">
            <a:xfrm>
              <a:off x="4428" y="1998"/>
              <a:ext cx="336" cy="302"/>
              <a:chOff x="384" y="581"/>
              <a:chExt cx="336" cy="302"/>
            </a:xfrm>
          </p:grpSpPr>
          <p:grpSp>
            <p:nvGrpSpPr>
              <p:cNvPr id="12342" name="Group 57"/>
              <p:cNvGrpSpPr>
                <a:grpSpLocks/>
              </p:cNvGrpSpPr>
              <p:nvPr/>
            </p:nvGrpSpPr>
            <p:grpSpPr bwMode="auto">
              <a:xfrm>
                <a:off x="384" y="581"/>
                <a:ext cx="336" cy="302"/>
                <a:chOff x="1289" y="541"/>
                <a:chExt cx="668" cy="693"/>
              </a:xfrm>
            </p:grpSpPr>
            <p:sp>
              <p:nvSpPr>
                <p:cNvPr id="12344" name="Oval 58"/>
                <p:cNvSpPr>
                  <a:spLocks noChangeArrowheads="1"/>
                </p:cNvSpPr>
                <p:nvPr/>
              </p:nvSpPr>
              <p:spPr bwMode="gray">
                <a:xfrm>
                  <a:off x="1289" y="541"/>
                  <a:ext cx="668" cy="689"/>
                </a:xfrm>
                <a:prstGeom prst="ellipse">
                  <a:avLst/>
                </a:prstGeom>
                <a:solidFill>
                  <a:srgbClr val="333333"/>
                </a:solidFill>
                <a:ln w="38100" algn="ctr">
                  <a:noFill/>
                  <a:round/>
                  <a:headEnd/>
                  <a:tailEnd/>
                </a:ln>
              </p:spPr>
              <p:txBody>
                <a:bodyPr anchor="ctr">
                  <a:spAutoFit/>
                </a:bodyPr>
                <a:lstStyle/>
                <a:p>
                  <a:endParaRPr lang="en-US" sz="1600"/>
                </a:p>
              </p:txBody>
            </p:sp>
            <p:sp>
              <p:nvSpPr>
                <p:cNvPr id="12345" name="Oval 5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2346" name="Oval 6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2347" name="Oval 6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2348" name="Oval 6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2343" name="Text Box 63"/>
              <p:cNvSpPr txBox="1">
                <a:spLocks noChangeArrowheads="1"/>
              </p:cNvSpPr>
              <p:nvPr/>
            </p:nvSpPr>
            <p:spPr bwMode="gray">
              <a:xfrm>
                <a:off x="438" y="603"/>
                <a:ext cx="206" cy="252"/>
              </a:xfrm>
              <a:prstGeom prst="rect">
                <a:avLst/>
              </a:prstGeom>
              <a:noFill/>
              <a:ln w="9525" algn="ctr">
                <a:noFill/>
                <a:miter lim="800000"/>
                <a:headEnd/>
                <a:tailEnd/>
              </a:ln>
            </p:spPr>
            <p:txBody>
              <a:bodyPr wrap="none">
                <a:spAutoFit/>
              </a:bodyPr>
              <a:lstStyle/>
              <a:p>
                <a:pPr algn="ctr"/>
                <a:r>
                  <a:rPr lang="en-US" sz="2000" b="1">
                    <a:solidFill>
                      <a:srgbClr val="CC0000"/>
                    </a:solidFill>
                  </a:rPr>
                  <a:t>4</a:t>
                </a:r>
              </a:p>
            </p:txBody>
          </p:sp>
        </p:grpSp>
      </p:grpSp>
      <p:grpSp>
        <p:nvGrpSpPr>
          <p:cNvPr id="16" name="Group 68"/>
          <p:cNvGrpSpPr>
            <a:grpSpLocks/>
          </p:cNvGrpSpPr>
          <p:nvPr/>
        </p:nvGrpSpPr>
        <p:grpSpPr bwMode="auto">
          <a:xfrm>
            <a:off x="2009775" y="3157538"/>
            <a:ext cx="2590800" cy="3457575"/>
            <a:chOff x="48" y="1998"/>
            <a:chExt cx="1632" cy="2178"/>
          </a:xfrm>
        </p:grpSpPr>
        <p:pic>
          <p:nvPicPr>
            <p:cNvPr id="12331" name="Picture 69" descr="TV3"/>
            <p:cNvPicPr>
              <a:picLocks noChangeAspect="1" noChangeArrowheads="1"/>
            </p:cNvPicPr>
            <p:nvPr/>
          </p:nvPicPr>
          <p:blipFill>
            <a:blip r:embed="rId2"/>
            <a:srcRect r="53328" b="53125"/>
            <a:stretch>
              <a:fillRect/>
            </a:stretch>
          </p:blipFill>
          <p:spPr bwMode="auto">
            <a:xfrm>
              <a:off x="48" y="2016"/>
              <a:ext cx="1632" cy="2160"/>
            </a:xfrm>
            <a:prstGeom prst="rect">
              <a:avLst/>
            </a:prstGeom>
            <a:noFill/>
            <a:ln w="19050">
              <a:solidFill>
                <a:srgbClr val="990000"/>
              </a:solidFill>
              <a:miter lim="800000"/>
              <a:headEnd/>
              <a:tailEnd/>
            </a:ln>
          </p:spPr>
        </p:pic>
        <p:grpSp>
          <p:nvGrpSpPr>
            <p:cNvPr id="12332" name="Group 70"/>
            <p:cNvGrpSpPr>
              <a:grpSpLocks/>
            </p:cNvGrpSpPr>
            <p:nvPr/>
          </p:nvGrpSpPr>
          <p:grpSpPr bwMode="auto">
            <a:xfrm>
              <a:off x="54" y="1998"/>
              <a:ext cx="336" cy="302"/>
              <a:chOff x="384" y="581"/>
              <a:chExt cx="336" cy="302"/>
            </a:xfrm>
          </p:grpSpPr>
          <p:grpSp>
            <p:nvGrpSpPr>
              <p:cNvPr id="12333" name="Group 71"/>
              <p:cNvGrpSpPr>
                <a:grpSpLocks/>
              </p:cNvGrpSpPr>
              <p:nvPr/>
            </p:nvGrpSpPr>
            <p:grpSpPr bwMode="auto">
              <a:xfrm>
                <a:off x="384" y="581"/>
                <a:ext cx="336" cy="302"/>
                <a:chOff x="1289" y="541"/>
                <a:chExt cx="668" cy="693"/>
              </a:xfrm>
            </p:grpSpPr>
            <p:sp>
              <p:nvSpPr>
                <p:cNvPr id="12335" name="Oval 72"/>
                <p:cNvSpPr>
                  <a:spLocks noChangeArrowheads="1"/>
                </p:cNvSpPr>
                <p:nvPr/>
              </p:nvSpPr>
              <p:spPr bwMode="gray">
                <a:xfrm>
                  <a:off x="1289" y="541"/>
                  <a:ext cx="668" cy="689"/>
                </a:xfrm>
                <a:prstGeom prst="ellipse">
                  <a:avLst/>
                </a:prstGeom>
                <a:solidFill>
                  <a:srgbClr val="333333"/>
                </a:solidFill>
                <a:ln w="38100" algn="ctr">
                  <a:noFill/>
                  <a:round/>
                  <a:headEnd/>
                  <a:tailEnd/>
                </a:ln>
              </p:spPr>
              <p:txBody>
                <a:bodyPr anchor="ctr">
                  <a:spAutoFit/>
                </a:bodyPr>
                <a:lstStyle/>
                <a:p>
                  <a:endParaRPr lang="en-US" sz="1600"/>
                </a:p>
              </p:txBody>
            </p:sp>
            <p:sp>
              <p:nvSpPr>
                <p:cNvPr id="12336" name="Oval 7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2337" name="Oval 7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2338" name="Oval 7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2339" name="Oval 7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2334" name="Text Box 77"/>
              <p:cNvSpPr txBox="1">
                <a:spLocks noChangeArrowheads="1"/>
              </p:cNvSpPr>
              <p:nvPr/>
            </p:nvSpPr>
            <p:spPr bwMode="gray">
              <a:xfrm>
                <a:off x="438" y="603"/>
                <a:ext cx="206" cy="252"/>
              </a:xfrm>
              <a:prstGeom prst="rect">
                <a:avLst/>
              </a:prstGeom>
              <a:noFill/>
              <a:ln w="9525" algn="ctr">
                <a:noFill/>
                <a:miter lim="800000"/>
                <a:headEnd/>
                <a:tailEnd/>
              </a:ln>
            </p:spPr>
            <p:txBody>
              <a:bodyPr wrap="none">
                <a:spAutoFit/>
              </a:bodyPr>
              <a:lstStyle/>
              <a:p>
                <a:pPr algn="ctr"/>
                <a:r>
                  <a:rPr lang="en-US" sz="2000" b="1">
                    <a:solidFill>
                      <a:srgbClr val="CC0000"/>
                    </a:solidFill>
                  </a:rPr>
                  <a:t>1</a:t>
                </a:r>
              </a:p>
            </p:txBody>
          </p:sp>
        </p:grpSp>
      </p:grpSp>
      <p:grpSp>
        <p:nvGrpSpPr>
          <p:cNvPr id="19" name="Group 78"/>
          <p:cNvGrpSpPr>
            <a:grpSpLocks/>
          </p:cNvGrpSpPr>
          <p:nvPr/>
        </p:nvGrpSpPr>
        <p:grpSpPr bwMode="auto">
          <a:xfrm>
            <a:off x="4676775" y="3171825"/>
            <a:ext cx="2286000" cy="3462338"/>
            <a:chOff x="1680" y="1995"/>
            <a:chExt cx="1440" cy="2181"/>
          </a:xfrm>
        </p:grpSpPr>
        <p:pic>
          <p:nvPicPr>
            <p:cNvPr id="12322" name="Picture 79" descr="TV3"/>
            <p:cNvPicPr>
              <a:picLocks noChangeAspect="1" noChangeArrowheads="1"/>
            </p:cNvPicPr>
            <p:nvPr/>
          </p:nvPicPr>
          <p:blipFill>
            <a:blip r:embed="rId2"/>
            <a:srcRect l="51103" b="52777"/>
            <a:stretch>
              <a:fillRect/>
            </a:stretch>
          </p:blipFill>
          <p:spPr bwMode="auto">
            <a:xfrm>
              <a:off x="1680" y="2016"/>
              <a:ext cx="1440" cy="2160"/>
            </a:xfrm>
            <a:prstGeom prst="rect">
              <a:avLst/>
            </a:prstGeom>
            <a:noFill/>
            <a:ln w="19050">
              <a:solidFill>
                <a:srgbClr val="990000"/>
              </a:solidFill>
              <a:miter lim="800000"/>
              <a:headEnd/>
              <a:tailEnd/>
            </a:ln>
          </p:spPr>
        </p:pic>
        <p:grpSp>
          <p:nvGrpSpPr>
            <p:cNvPr id="12323" name="Group 80"/>
            <p:cNvGrpSpPr>
              <a:grpSpLocks/>
            </p:cNvGrpSpPr>
            <p:nvPr/>
          </p:nvGrpSpPr>
          <p:grpSpPr bwMode="auto">
            <a:xfrm>
              <a:off x="1695" y="1995"/>
              <a:ext cx="336" cy="302"/>
              <a:chOff x="384" y="581"/>
              <a:chExt cx="336" cy="302"/>
            </a:xfrm>
          </p:grpSpPr>
          <p:grpSp>
            <p:nvGrpSpPr>
              <p:cNvPr id="12324" name="Group 81"/>
              <p:cNvGrpSpPr>
                <a:grpSpLocks/>
              </p:cNvGrpSpPr>
              <p:nvPr/>
            </p:nvGrpSpPr>
            <p:grpSpPr bwMode="auto">
              <a:xfrm>
                <a:off x="384" y="581"/>
                <a:ext cx="336" cy="302"/>
                <a:chOff x="1289" y="541"/>
                <a:chExt cx="668" cy="693"/>
              </a:xfrm>
            </p:grpSpPr>
            <p:sp>
              <p:nvSpPr>
                <p:cNvPr id="12326" name="Oval 82"/>
                <p:cNvSpPr>
                  <a:spLocks noChangeArrowheads="1"/>
                </p:cNvSpPr>
                <p:nvPr/>
              </p:nvSpPr>
              <p:spPr bwMode="gray">
                <a:xfrm>
                  <a:off x="1289" y="541"/>
                  <a:ext cx="668" cy="689"/>
                </a:xfrm>
                <a:prstGeom prst="ellipse">
                  <a:avLst/>
                </a:prstGeom>
                <a:solidFill>
                  <a:srgbClr val="333333"/>
                </a:solidFill>
                <a:ln w="38100" algn="ctr">
                  <a:noFill/>
                  <a:round/>
                  <a:headEnd/>
                  <a:tailEnd/>
                </a:ln>
              </p:spPr>
              <p:txBody>
                <a:bodyPr anchor="ctr">
                  <a:spAutoFit/>
                </a:bodyPr>
                <a:lstStyle/>
                <a:p>
                  <a:endParaRPr lang="en-US" sz="1600"/>
                </a:p>
              </p:txBody>
            </p:sp>
            <p:sp>
              <p:nvSpPr>
                <p:cNvPr id="12327" name="Oval 8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2328" name="Oval 8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2329" name="Oval 8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2330" name="Oval 8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2325" name="Text Box 87"/>
              <p:cNvSpPr txBox="1">
                <a:spLocks noChangeArrowheads="1"/>
              </p:cNvSpPr>
              <p:nvPr/>
            </p:nvSpPr>
            <p:spPr bwMode="gray">
              <a:xfrm>
                <a:off x="438" y="603"/>
                <a:ext cx="206" cy="252"/>
              </a:xfrm>
              <a:prstGeom prst="rect">
                <a:avLst/>
              </a:prstGeom>
              <a:noFill/>
              <a:ln w="9525" algn="ctr">
                <a:noFill/>
                <a:miter lim="800000"/>
                <a:headEnd/>
                <a:tailEnd/>
              </a:ln>
            </p:spPr>
            <p:txBody>
              <a:bodyPr wrap="none">
                <a:spAutoFit/>
              </a:bodyPr>
              <a:lstStyle/>
              <a:p>
                <a:pPr algn="ctr"/>
                <a:r>
                  <a:rPr lang="en-US" sz="2000" b="1">
                    <a:solidFill>
                      <a:srgbClr val="CC0000"/>
                    </a:solidFill>
                  </a:rPr>
                  <a:t>2</a:t>
                </a:r>
              </a:p>
            </p:txBody>
          </p:sp>
        </p:grpSp>
      </p:grpSp>
      <p:grpSp>
        <p:nvGrpSpPr>
          <p:cNvPr id="22" name="Group 88"/>
          <p:cNvGrpSpPr>
            <a:grpSpLocks/>
          </p:cNvGrpSpPr>
          <p:nvPr/>
        </p:nvGrpSpPr>
        <p:grpSpPr bwMode="auto">
          <a:xfrm>
            <a:off x="57150" y="3157538"/>
            <a:ext cx="1905000" cy="3457575"/>
            <a:chOff x="3168" y="1998"/>
            <a:chExt cx="1200" cy="2178"/>
          </a:xfrm>
        </p:grpSpPr>
        <p:pic>
          <p:nvPicPr>
            <p:cNvPr id="12313" name="Picture 89" descr="TV3"/>
            <p:cNvPicPr>
              <a:picLocks noChangeAspect="1" noChangeArrowheads="1"/>
            </p:cNvPicPr>
            <p:nvPr/>
          </p:nvPicPr>
          <p:blipFill>
            <a:blip r:embed="rId2"/>
            <a:srcRect t="52777" r="53877" b="1050"/>
            <a:stretch>
              <a:fillRect/>
            </a:stretch>
          </p:blipFill>
          <p:spPr bwMode="auto">
            <a:xfrm>
              <a:off x="3168" y="2016"/>
              <a:ext cx="1200" cy="2160"/>
            </a:xfrm>
            <a:prstGeom prst="rect">
              <a:avLst/>
            </a:prstGeom>
            <a:noFill/>
            <a:ln w="9525">
              <a:solidFill>
                <a:srgbClr val="990000"/>
              </a:solidFill>
              <a:miter lim="800000"/>
              <a:headEnd/>
              <a:tailEnd/>
            </a:ln>
          </p:spPr>
        </p:pic>
        <p:grpSp>
          <p:nvGrpSpPr>
            <p:cNvPr id="12314" name="Group 90"/>
            <p:cNvGrpSpPr>
              <a:grpSpLocks/>
            </p:cNvGrpSpPr>
            <p:nvPr/>
          </p:nvGrpSpPr>
          <p:grpSpPr bwMode="auto">
            <a:xfrm>
              <a:off x="3168" y="1998"/>
              <a:ext cx="336" cy="302"/>
              <a:chOff x="384" y="581"/>
              <a:chExt cx="336" cy="302"/>
            </a:xfrm>
          </p:grpSpPr>
          <p:grpSp>
            <p:nvGrpSpPr>
              <p:cNvPr id="12315" name="Group 91"/>
              <p:cNvGrpSpPr>
                <a:grpSpLocks/>
              </p:cNvGrpSpPr>
              <p:nvPr/>
            </p:nvGrpSpPr>
            <p:grpSpPr bwMode="auto">
              <a:xfrm>
                <a:off x="384" y="581"/>
                <a:ext cx="336" cy="302"/>
                <a:chOff x="1289" y="541"/>
                <a:chExt cx="668" cy="693"/>
              </a:xfrm>
            </p:grpSpPr>
            <p:sp>
              <p:nvSpPr>
                <p:cNvPr id="12317" name="Oval 92"/>
                <p:cNvSpPr>
                  <a:spLocks noChangeArrowheads="1"/>
                </p:cNvSpPr>
                <p:nvPr/>
              </p:nvSpPr>
              <p:spPr bwMode="gray">
                <a:xfrm>
                  <a:off x="1289" y="541"/>
                  <a:ext cx="668" cy="689"/>
                </a:xfrm>
                <a:prstGeom prst="ellipse">
                  <a:avLst/>
                </a:prstGeom>
                <a:solidFill>
                  <a:srgbClr val="333333"/>
                </a:solidFill>
                <a:ln w="38100" algn="ctr">
                  <a:noFill/>
                  <a:round/>
                  <a:headEnd/>
                  <a:tailEnd/>
                </a:ln>
              </p:spPr>
              <p:txBody>
                <a:bodyPr anchor="ctr">
                  <a:spAutoFit/>
                </a:bodyPr>
                <a:lstStyle/>
                <a:p>
                  <a:endParaRPr lang="en-US" sz="1600"/>
                </a:p>
              </p:txBody>
            </p:sp>
            <p:sp>
              <p:nvSpPr>
                <p:cNvPr id="12318" name="Oval 9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2319" name="Oval 9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2320" name="Oval 9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2321" name="Oval 9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2316" name="Text Box 97"/>
              <p:cNvSpPr txBox="1">
                <a:spLocks noChangeArrowheads="1"/>
              </p:cNvSpPr>
              <p:nvPr/>
            </p:nvSpPr>
            <p:spPr bwMode="gray">
              <a:xfrm>
                <a:off x="438" y="603"/>
                <a:ext cx="206" cy="252"/>
              </a:xfrm>
              <a:prstGeom prst="rect">
                <a:avLst/>
              </a:prstGeom>
              <a:noFill/>
              <a:ln w="9525" algn="ctr">
                <a:noFill/>
                <a:miter lim="800000"/>
                <a:headEnd/>
                <a:tailEnd/>
              </a:ln>
            </p:spPr>
            <p:txBody>
              <a:bodyPr wrap="none">
                <a:spAutoFit/>
              </a:bodyPr>
              <a:lstStyle/>
              <a:p>
                <a:pPr algn="ctr"/>
                <a:r>
                  <a:rPr lang="en-US" sz="2000" b="1">
                    <a:solidFill>
                      <a:srgbClr val="CC0000"/>
                    </a:solidFill>
                  </a:rPr>
                  <a:t>3</a:t>
                </a:r>
              </a:p>
            </p:txBody>
          </p:sp>
        </p:grpSp>
      </p:grpSp>
      <p:grpSp>
        <p:nvGrpSpPr>
          <p:cNvPr id="25" name="Group 98"/>
          <p:cNvGrpSpPr>
            <a:grpSpLocks/>
          </p:cNvGrpSpPr>
          <p:nvPr/>
        </p:nvGrpSpPr>
        <p:grpSpPr bwMode="auto">
          <a:xfrm>
            <a:off x="7043738" y="3171825"/>
            <a:ext cx="2057400" cy="3457575"/>
            <a:chOff x="4428" y="1998"/>
            <a:chExt cx="1296" cy="2178"/>
          </a:xfrm>
        </p:grpSpPr>
        <p:pic>
          <p:nvPicPr>
            <p:cNvPr id="12304" name="Picture 99" descr="TV3"/>
            <p:cNvPicPr>
              <a:picLocks noChangeAspect="1" noChangeArrowheads="1"/>
            </p:cNvPicPr>
            <p:nvPr/>
          </p:nvPicPr>
          <p:blipFill>
            <a:blip r:embed="rId2"/>
            <a:srcRect l="52905" t="53999" b="2000"/>
            <a:stretch>
              <a:fillRect/>
            </a:stretch>
          </p:blipFill>
          <p:spPr bwMode="auto">
            <a:xfrm>
              <a:off x="4428" y="2016"/>
              <a:ext cx="1296" cy="2160"/>
            </a:xfrm>
            <a:prstGeom prst="rect">
              <a:avLst/>
            </a:prstGeom>
            <a:noFill/>
            <a:ln w="9525">
              <a:solidFill>
                <a:srgbClr val="990000"/>
              </a:solidFill>
              <a:miter lim="800000"/>
              <a:headEnd/>
              <a:tailEnd/>
            </a:ln>
          </p:spPr>
        </p:pic>
        <p:grpSp>
          <p:nvGrpSpPr>
            <p:cNvPr id="12305" name="Group 100"/>
            <p:cNvGrpSpPr>
              <a:grpSpLocks/>
            </p:cNvGrpSpPr>
            <p:nvPr/>
          </p:nvGrpSpPr>
          <p:grpSpPr bwMode="auto">
            <a:xfrm>
              <a:off x="4428" y="1998"/>
              <a:ext cx="336" cy="302"/>
              <a:chOff x="384" y="581"/>
              <a:chExt cx="336" cy="302"/>
            </a:xfrm>
          </p:grpSpPr>
          <p:grpSp>
            <p:nvGrpSpPr>
              <p:cNvPr id="12306" name="Group 101"/>
              <p:cNvGrpSpPr>
                <a:grpSpLocks/>
              </p:cNvGrpSpPr>
              <p:nvPr/>
            </p:nvGrpSpPr>
            <p:grpSpPr bwMode="auto">
              <a:xfrm>
                <a:off x="384" y="581"/>
                <a:ext cx="336" cy="302"/>
                <a:chOff x="1289" y="541"/>
                <a:chExt cx="668" cy="693"/>
              </a:xfrm>
            </p:grpSpPr>
            <p:sp>
              <p:nvSpPr>
                <p:cNvPr id="12308" name="Oval 102"/>
                <p:cNvSpPr>
                  <a:spLocks noChangeArrowheads="1"/>
                </p:cNvSpPr>
                <p:nvPr/>
              </p:nvSpPr>
              <p:spPr bwMode="gray">
                <a:xfrm>
                  <a:off x="1289" y="541"/>
                  <a:ext cx="668" cy="689"/>
                </a:xfrm>
                <a:prstGeom prst="ellipse">
                  <a:avLst/>
                </a:prstGeom>
                <a:solidFill>
                  <a:srgbClr val="333333"/>
                </a:solidFill>
                <a:ln w="38100" algn="ctr">
                  <a:noFill/>
                  <a:round/>
                  <a:headEnd/>
                  <a:tailEnd/>
                </a:ln>
              </p:spPr>
              <p:txBody>
                <a:bodyPr anchor="ctr">
                  <a:spAutoFit/>
                </a:bodyPr>
                <a:lstStyle/>
                <a:p>
                  <a:endParaRPr lang="en-US" sz="1600"/>
                </a:p>
              </p:txBody>
            </p:sp>
            <p:sp>
              <p:nvSpPr>
                <p:cNvPr id="12309" name="Oval 10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2310" name="Oval 10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2311" name="Oval 10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2312" name="Oval 10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2307" name="Text Box 107"/>
              <p:cNvSpPr txBox="1">
                <a:spLocks noChangeArrowheads="1"/>
              </p:cNvSpPr>
              <p:nvPr/>
            </p:nvSpPr>
            <p:spPr bwMode="gray">
              <a:xfrm>
                <a:off x="438" y="603"/>
                <a:ext cx="206" cy="252"/>
              </a:xfrm>
              <a:prstGeom prst="rect">
                <a:avLst/>
              </a:prstGeom>
              <a:noFill/>
              <a:ln w="9525" algn="ctr">
                <a:noFill/>
                <a:miter lim="800000"/>
                <a:headEnd/>
                <a:tailEnd/>
              </a:ln>
            </p:spPr>
            <p:txBody>
              <a:bodyPr wrap="none">
                <a:spAutoFit/>
              </a:bodyPr>
              <a:lstStyle/>
              <a:p>
                <a:pPr algn="ctr"/>
                <a:r>
                  <a:rPr lang="en-US" sz="2000" b="1">
                    <a:solidFill>
                      <a:srgbClr val="CC0000"/>
                    </a:solidFill>
                  </a:rPr>
                  <a:t>4</a:t>
                </a:r>
              </a:p>
            </p:txBody>
          </p:sp>
        </p:grpSp>
      </p:grpSp>
    </p:spTree>
    <p:extLst>
      <p:ext uri="{BB962C8B-B14F-4D97-AF65-F5344CB8AC3E}">
        <p14:creationId xmlns:p14="http://schemas.microsoft.com/office/powerpoint/2010/main" val="3040148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nodeType="afterGroup">
                            <p:stCondLst>
                              <p:cond delay="0"/>
                            </p:stCondLst>
                            <p:childTnLst>
                              <p:par>
                                <p:cTn id="9" presetID="24"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1" fill="hold"/>
                                        <p:tgtEl>
                                          <p:spTgt spid="7"/>
                                        </p:tgtEl>
                                        <p:attrNameLst>
                                          <p:attrName/>
                                        </p:attrNameLst>
                                      </p:cBhvr>
                                    </p:anim>
                                  </p:childTnLst>
                                </p:cTn>
                              </p:par>
                            </p:childTnLst>
                          </p:cTn>
                        </p:par>
                        <p:par>
                          <p:cTn id="12" fill="hold" nodeType="afterGroup">
                            <p:stCondLst>
                              <p:cond delay="0"/>
                            </p:stCondLst>
                            <p:childTnLst>
                              <p:par>
                                <p:cTn id="13" presetID="24"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to="" calcmode="lin" valueType="num">
                                      <p:cBhvr>
                                        <p:cTn id="15" dur="1" fill="hold"/>
                                        <p:tgtEl>
                                          <p:spTgt spid="10"/>
                                        </p:tgtEl>
                                        <p:attrNameLst>
                                          <p:attrName/>
                                        </p:attrNameLst>
                                      </p:cBhvr>
                                    </p:anim>
                                  </p:childTnLst>
                                </p:cTn>
                              </p:par>
                            </p:childTnLst>
                          </p:cTn>
                        </p:par>
                        <p:par>
                          <p:cTn id="16" fill="hold" nodeType="afterGroup">
                            <p:stCondLst>
                              <p:cond delay="0"/>
                            </p:stCondLst>
                            <p:childTnLst>
                              <p:par>
                                <p:cTn id="17" presetID="24"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to="" calcmode="lin" valueType="num">
                                      <p:cBhvr>
                                        <p:cTn id="19" dur="1" fill="hold"/>
                                        <p:tgtEl>
                                          <p:spTgt spid="13"/>
                                        </p:tgtEl>
                                        <p:attrNameLst>
                                          <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nodeType="clickEffect">
                                  <p:stCondLst>
                                    <p:cond delay="0"/>
                                  </p:stCondLst>
                                  <p:childTnLst>
                                    <p:animEffect transition="out" filter="box(in)">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4" presetClass="exit" presetSubtype="16" fill="hold" nodeType="withEffect">
                                  <p:stCondLst>
                                    <p:cond delay="0"/>
                                  </p:stCondLst>
                                  <p:childTnLst>
                                    <p:animEffect transition="out" filter="box(i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4" presetClass="exit" presetSubtype="16" fill="hold" nodeType="withEffect">
                                  <p:stCondLst>
                                    <p:cond delay="0"/>
                                  </p:stCondLst>
                                  <p:childTnLst>
                                    <p:animEffect transition="out" filter="box(in)">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par>
                          <p:cTn id="34" fill="hold" nodeType="afterGroup">
                            <p:stCondLst>
                              <p:cond delay="500"/>
                            </p:stCondLst>
                            <p:childTnLst>
                              <p:par>
                                <p:cTn id="35" presetID="24"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to="" calcmode="lin" valueType="num">
                                      <p:cBhvr>
                                        <p:cTn id="37" dur="1" fill="hold"/>
                                        <p:tgtEl>
                                          <p:spTgt spid="22"/>
                                        </p:tgtEl>
                                        <p:attrNameLst>
                                          <p:attrName/>
                                        </p:attrNameLst>
                                      </p:cBhvr>
                                    </p:anim>
                                  </p:childTnLst>
                                </p:cTn>
                              </p:par>
                            </p:childTnLst>
                          </p:cTn>
                        </p:par>
                        <p:par>
                          <p:cTn id="38" fill="hold" nodeType="afterGroup">
                            <p:stCondLst>
                              <p:cond delay="500"/>
                            </p:stCondLst>
                            <p:childTnLst>
                              <p:par>
                                <p:cTn id="39" presetID="24"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to="" calcmode="lin" valueType="num">
                                      <p:cBhvr>
                                        <p:cTn id="41" dur="1" fill="hold"/>
                                        <p:tgtEl>
                                          <p:spTgt spid="16"/>
                                        </p:tgtEl>
                                        <p:attrNameLst>
                                          <p:attrName/>
                                        </p:attrNameLst>
                                      </p:cBhvr>
                                    </p:anim>
                                  </p:childTnLst>
                                </p:cTn>
                              </p:par>
                            </p:childTnLst>
                          </p:cTn>
                        </p:par>
                        <p:par>
                          <p:cTn id="42" fill="hold" nodeType="afterGroup">
                            <p:stCondLst>
                              <p:cond delay="500"/>
                            </p:stCondLst>
                            <p:childTnLst>
                              <p:par>
                                <p:cTn id="43" presetID="24"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 to="" calcmode="lin" valueType="num">
                                      <p:cBhvr>
                                        <p:cTn id="45" dur="1" fill="hold"/>
                                        <p:tgtEl>
                                          <p:spTgt spid="19"/>
                                        </p:tgtEl>
                                        <p:attrNameLst>
                                          <p:attrName/>
                                        </p:attrNameLst>
                                      </p:cBhvr>
                                    </p:anim>
                                  </p:childTnLst>
                                </p:cTn>
                              </p:par>
                            </p:childTnLst>
                          </p:cTn>
                        </p:par>
                        <p:par>
                          <p:cTn id="46" fill="hold" nodeType="afterGroup">
                            <p:stCondLst>
                              <p:cond delay="500"/>
                            </p:stCondLst>
                            <p:childTnLst>
                              <p:par>
                                <p:cTn id="47" presetID="24"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to="" calcmode="lin" valueType="num">
                                      <p:cBhvr>
                                        <p:cTn id="49" dur="1" fill="hold"/>
                                        <p:tgtEl>
                                          <p:spTgt spid="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505200" y="533400"/>
            <a:ext cx="1676400" cy="523875"/>
          </a:xfrm>
          <a:prstGeom prst="rect">
            <a:avLst/>
          </a:prstGeom>
          <a:noFill/>
          <a:ln w="9525">
            <a:noFill/>
            <a:miter lim="800000"/>
            <a:headEnd/>
            <a:tailEnd/>
          </a:ln>
        </p:spPr>
        <p:txBody>
          <a:bodyPr>
            <a:spAutoFit/>
          </a:bodyPr>
          <a:lstStyle/>
          <a:p>
            <a:pPr>
              <a:spcBef>
                <a:spcPct val="50000"/>
              </a:spcBef>
            </a:pPr>
            <a:r>
              <a:rPr lang="en-US" sz="2800" b="1" i="1" u="sng">
                <a:solidFill>
                  <a:srgbClr val="006600"/>
                </a:solidFill>
              </a:rPr>
              <a:t>Tập đọc</a:t>
            </a:r>
            <a:endParaRPr lang="en-US" sz="2800" b="1" i="1">
              <a:solidFill>
                <a:srgbClr val="006600"/>
              </a:solidFill>
            </a:endParaRPr>
          </a:p>
        </p:txBody>
      </p:sp>
      <p:sp>
        <p:nvSpPr>
          <p:cNvPr id="13315" name="Text Box 4"/>
          <p:cNvSpPr txBox="1">
            <a:spLocks noChangeArrowheads="1"/>
          </p:cNvSpPr>
          <p:nvPr/>
        </p:nvSpPr>
        <p:spPr bwMode="auto">
          <a:xfrm>
            <a:off x="5257800" y="1295400"/>
            <a:ext cx="2819400" cy="461963"/>
          </a:xfrm>
          <a:prstGeom prst="rect">
            <a:avLst/>
          </a:prstGeom>
          <a:noFill/>
          <a:ln w="9525">
            <a:noFill/>
            <a:miter lim="800000"/>
            <a:headEnd/>
            <a:tailEnd/>
          </a:ln>
        </p:spPr>
        <p:txBody>
          <a:bodyPr>
            <a:spAutoFit/>
          </a:bodyPr>
          <a:lstStyle/>
          <a:p>
            <a:r>
              <a:rPr lang="en-US" sz="2400" b="1" i="1">
                <a:solidFill>
                  <a:srgbClr val="000099"/>
                </a:solidFill>
              </a:rPr>
              <a:t>Theo Quốc Chấn</a:t>
            </a:r>
          </a:p>
        </p:txBody>
      </p:sp>
      <p:sp>
        <p:nvSpPr>
          <p:cNvPr id="13316" name="Text Box 5"/>
          <p:cNvSpPr txBox="1">
            <a:spLocks noChangeArrowheads="1"/>
          </p:cNvSpPr>
          <p:nvPr/>
        </p:nvSpPr>
        <p:spPr bwMode="auto">
          <a:xfrm>
            <a:off x="2667000" y="990600"/>
            <a:ext cx="3124200" cy="523875"/>
          </a:xfrm>
          <a:prstGeom prst="rect">
            <a:avLst/>
          </a:prstGeom>
          <a:noFill/>
          <a:ln w="9525">
            <a:noFill/>
            <a:miter lim="800000"/>
            <a:headEnd/>
            <a:tailEnd/>
          </a:ln>
        </p:spPr>
        <p:txBody>
          <a:bodyPr>
            <a:spAutoFit/>
          </a:bodyPr>
          <a:lstStyle/>
          <a:p>
            <a:pPr>
              <a:spcBef>
                <a:spcPct val="50000"/>
              </a:spcBef>
            </a:pPr>
            <a:r>
              <a:rPr lang="en-US" sz="2800" b="1" i="1">
                <a:solidFill>
                  <a:srgbClr val="990000"/>
                </a:solidFill>
              </a:rPr>
              <a:t>Đối đáp với vua</a:t>
            </a:r>
          </a:p>
        </p:txBody>
      </p:sp>
      <p:sp>
        <p:nvSpPr>
          <p:cNvPr id="13317" name="WordArt 6"/>
          <p:cNvSpPr>
            <a:spLocks noChangeArrowheads="1" noChangeShapeType="1" noTextEdit="1"/>
          </p:cNvSpPr>
          <p:nvPr/>
        </p:nvSpPr>
        <p:spPr bwMode="auto">
          <a:xfrm>
            <a:off x="304800" y="1524000"/>
            <a:ext cx="3276600" cy="685800"/>
          </a:xfrm>
          <a:prstGeom prst="rect">
            <a:avLst/>
          </a:prstGeom>
        </p:spPr>
        <p:txBody>
          <a:bodyPr wrap="none" fromWordArt="1">
            <a:prstTxWarp prst="textPlain">
              <a:avLst>
                <a:gd name="adj" fmla="val 50000"/>
              </a:avLst>
            </a:prstTxWarp>
          </a:bodyPr>
          <a:lstStyle/>
          <a:p>
            <a:pPr algn="ctr"/>
            <a:r>
              <a:rPr lang="en-US" sz="3200" b="1" i="1" kern="10">
                <a:ln w="9525">
                  <a:solidFill>
                    <a:schemeClr val="bg1"/>
                  </a:solidFill>
                  <a:round/>
                  <a:headEnd/>
                  <a:tailEnd/>
                </a:ln>
                <a:solidFill>
                  <a:srgbClr val="FF0000">
                    <a:alpha val="87057"/>
                  </a:srgbClr>
                </a:solidFill>
                <a:effectLst>
                  <a:outerShdw dist="35921" dir="2700000" algn="ctr" rotWithShape="0">
                    <a:srgbClr val="C0C0C0">
                      <a:alpha val="79999"/>
                    </a:srgbClr>
                  </a:outerShdw>
                </a:effectLst>
                <a:latin typeface="Arial"/>
                <a:cs typeface="Arial"/>
              </a:rPr>
              <a:t>Kể chuyện</a:t>
            </a:r>
          </a:p>
        </p:txBody>
      </p:sp>
      <p:sp>
        <p:nvSpPr>
          <p:cNvPr id="13318" name="Text Box 7"/>
          <p:cNvSpPr txBox="1">
            <a:spLocks noChangeArrowheads="1"/>
          </p:cNvSpPr>
          <p:nvPr/>
        </p:nvSpPr>
        <p:spPr bwMode="auto">
          <a:xfrm>
            <a:off x="128588" y="2295525"/>
            <a:ext cx="8915400" cy="461963"/>
          </a:xfrm>
          <a:prstGeom prst="rect">
            <a:avLst/>
          </a:prstGeom>
          <a:noFill/>
          <a:ln w="9525">
            <a:noFill/>
            <a:miter lim="800000"/>
            <a:headEnd/>
            <a:tailEnd/>
          </a:ln>
        </p:spPr>
        <p:txBody>
          <a:bodyPr>
            <a:spAutoFit/>
          </a:bodyPr>
          <a:lstStyle/>
          <a:p>
            <a:pPr>
              <a:spcBef>
                <a:spcPct val="50000"/>
              </a:spcBef>
            </a:pPr>
            <a:r>
              <a:rPr lang="en-US" sz="2400" b="1" i="1">
                <a:solidFill>
                  <a:srgbClr val="000099"/>
                </a:solidFill>
              </a:rPr>
              <a:t>2) Kể lại từng đoạn câu chuyện dựa theo tranh minh họa:</a:t>
            </a:r>
            <a:endParaRPr lang="en-US" sz="2400" b="1" i="1">
              <a:solidFill>
                <a:srgbClr val="990000"/>
              </a:solidFill>
            </a:endParaRPr>
          </a:p>
        </p:txBody>
      </p:sp>
      <p:grpSp>
        <p:nvGrpSpPr>
          <p:cNvPr id="2" name="Group 8"/>
          <p:cNvGrpSpPr>
            <a:grpSpLocks/>
          </p:cNvGrpSpPr>
          <p:nvPr/>
        </p:nvGrpSpPr>
        <p:grpSpPr bwMode="auto">
          <a:xfrm>
            <a:off x="2009775" y="2971800"/>
            <a:ext cx="2590800" cy="3457575"/>
            <a:chOff x="48" y="1998"/>
            <a:chExt cx="1632" cy="2178"/>
          </a:xfrm>
        </p:grpSpPr>
        <p:pic>
          <p:nvPicPr>
            <p:cNvPr id="13358" name="Picture 9" descr="TV3"/>
            <p:cNvPicPr>
              <a:picLocks noChangeAspect="1" noChangeArrowheads="1"/>
            </p:cNvPicPr>
            <p:nvPr/>
          </p:nvPicPr>
          <p:blipFill>
            <a:blip r:embed="rId2"/>
            <a:srcRect r="53328" b="53125"/>
            <a:stretch>
              <a:fillRect/>
            </a:stretch>
          </p:blipFill>
          <p:spPr bwMode="auto">
            <a:xfrm>
              <a:off x="48" y="2016"/>
              <a:ext cx="1632" cy="2160"/>
            </a:xfrm>
            <a:prstGeom prst="rect">
              <a:avLst/>
            </a:prstGeom>
            <a:noFill/>
            <a:ln w="19050">
              <a:solidFill>
                <a:srgbClr val="990000"/>
              </a:solidFill>
              <a:miter lim="800000"/>
              <a:headEnd/>
              <a:tailEnd/>
            </a:ln>
          </p:spPr>
        </p:pic>
        <p:grpSp>
          <p:nvGrpSpPr>
            <p:cNvPr id="13359" name="Group 10"/>
            <p:cNvGrpSpPr>
              <a:grpSpLocks/>
            </p:cNvGrpSpPr>
            <p:nvPr/>
          </p:nvGrpSpPr>
          <p:grpSpPr bwMode="auto">
            <a:xfrm>
              <a:off x="54" y="1998"/>
              <a:ext cx="336" cy="302"/>
              <a:chOff x="384" y="581"/>
              <a:chExt cx="336" cy="302"/>
            </a:xfrm>
          </p:grpSpPr>
          <p:grpSp>
            <p:nvGrpSpPr>
              <p:cNvPr id="13360" name="Group 11"/>
              <p:cNvGrpSpPr>
                <a:grpSpLocks/>
              </p:cNvGrpSpPr>
              <p:nvPr/>
            </p:nvGrpSpPr>
            <p:grpSpPr bwMode="auto">
              <a:xfrm>
                <a:off x="384" y="581"/>
                <a:ext cx="336" cy="302"/>
                <a:chOff x="1289" y="541"/>
                <a:chExt cx="668" cy="693"/>
              </a:xfrm>
            </p:grpSpPr>
            <p:sp>
              <p:nvSpPr>
                <p:cNvPr id="13362" name="Oval 12"/>
                <p:cNvSpPr>
                  <a:spLocks noChangeArrowheads="1"/>
                </p:cNvSpPr>
                <p:nvPr/>
              </p:nvSpPr>
              <p:spPr bwMode="gray">
                <a:xfrm>
                  <a:off x="1289" y="541"/>
                  <a:ext cx="668" cy="689"/>
                </a:xfrm>
                <a:prstGeom prst="ellipse">
                  <a:avLst/>
                </a:prstGeom>
                <a:solidFill>
                  <a:srgbClr val="333333"/>
                </a:solidFill>
                <a:ln w="38100" algn="ctr">
                  <a:noFill/>
                  <a:round/>
                  <a:headEnd/>
                  <a:tailEnd/>
                </a:ln>
              </p:spPr>
              <p:txBody>
                <a:bodyPr anchor="ctr">
                  <a:spAutoFit/>
                </a:bodyPr>
                <a:lstStyle/>
                <a:p>
                  <a:endParaRPr lang="en-US" sz="1600"/>
                </a:p>
              </p:txBody>
            </p:sp>
            <p:sp>
              <p:nvSpPr>
                <p:cNvPr id="13363" name="Oval 1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3364" name="Oval 1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3365" name="Oval 1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3366" name="Oval 1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3361" name="Text Box 17"/>
              <p:cNvSpPr txBox="1">
                <a:spLocks noChangeArrowheads="1"/>
              </p:cNvSpPr>
              <p:nvPr/>
            </p:nvSpPr>
            <p:spPr bwMode="gray">
              <a:xfrm>
                <a:off x="438" y="603"/>
                <a:ext cx="206" cy="252"/>
              </a:xfrm>
              <a:prstGeom prst="rect">
                <a:avLst/>
              </a:prstGeom>
              <a:noFill/>
              <a:ln w="9525" algn="ctr">
                <a:noFill/>
                <a:miter lim="800000"/>
                <a:headEnd/>
                <a:tailEnd/>
              </a:ln>
            </p:spPr>
            <p:txBody>
              <a:bodyPr wrap="none">
                <a:spAutoFit/>
              </a:bodyPr>
              <a:lstStyle/>
              <a:p>
                <a:pPr algn="ctr"/>
                <a:r>
                  <a:rPr lang="en-US" sz="2000" b="1">
                    <a:solidFill>
                      <a:srgbClr val="CC0000"/>
                    </a:solidFill>
                  </a:rPr>
                  <a:t>1</a:t>
                </a:r>
              </a:p>
            </p:txBody>
          </p:sp>
        </p:grpSp>
      </p:grpSp>
      <p:grpSp>
        <p:nvGrpSpPr>
          <p:cNvPr id="13320" name="Group 26"/>
          <p:cNvGrpSpPr>
            <a:grpSpLocks/>
          </p:cNvGrpSpPr>
          <p:nvPr/>
        </p:nvGrpSpPr>
        <p:grpSpPr bwMode="auto">
          <a:xfrm>
            <a:off x="1828800" y="762000"/>
            <a:ext cx="609600" cy="584200"/>
            <a:chOff x="1056" y="514"/>
            <a:chExt cx="384" cy="368"/>
          </a:xfrm>
        </p:grpSpPr>
        <p:grpSp>
          <p:nvGrpSpPr>
            <p:cNvPr id="13351" name="Group 27"/>
            <p:cNvGrpSpPr>
              <a:grpSpLocks/>
            </p:cNvGrpSpPr>
            <p:nvPr/>
          </p:nvGrpSpPr>
          <p:grpSpPr bwMode="auto">
            <a:xfrm>
              <a:off x="1056" y="531"/>
              <a:ext cx="384" cy="351"/>
              <a:chOff x="1289" y="587"/>
              <a:chExt cx="668" cy="647"/>
            </a:xfrm>
          </p:grpSpPr>
          <p:sp>
            <p:nvSpPr>
              <p:cNvPr id="13353" name="Oval 28"/>
              <p:cNvSpPr>
                <a:spLocks noChangeArrowheads="1"/>
              </p:cNvSpPr>
              <p:nvPr/>
            </p:nvSpPr>
            <p:spPr bwMode="gray">
              <a:xfrm>
                <a:off x="1289" y="614"/>
                <a:ext cx="668" cy="553"/>
              </a:xfrm>
              <a:prstGeom prst="ellipse">
                <a:avLst/>
              </a:prstGeom>
              <a:solidFill>
                <a:srgbClr val="333333"/>
              </a:solidFill>
              <a:ln w="38100" algn="ctr">
                <a:noFill/>
                <a:round/>
                <a:headEnd/>
                <a:tailEnd/>
              </a:ln>
            </p:spPr>
            <p:txBody>
              <a:bodyPr anchor="ctr">
                <a:spAutoFit/>
              </a:bodyPr>
              <a:lstStyle/>
              <a:p>
                <a:endParaRPr lang="en-US" sz="1600"/>
              </a:p>
            </p:txBody>
          </p:sp>
          <p:sp>
            <p:nvSpPr>
              <p:cNvPr id="13354" name="Oval 2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3355" name="Oval 3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3356" name="Oval 3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3357" name="Oval 3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3352" name="Text Box 33"/>
            <p:cNvSpPr txBox="1">
              <a:spLocks noChangeArrowheads="1"/>
            </p:cNvSpPr>
            <p:nvPr/>
          </p:nvSpPr>
          <p:spPr bwMode="gray">
            <a:xfrm>
              <a:off x="1119" y="514"/>
              <a:ext cx="243" cy="330"/>
            </a:xfrm>
            <a:prstGeom prst="rect">
              <a:avLst/>
            </a:prstGeom>
            <a:noFill/>
            <a:ln w="9525" algn="ctr">
              <a:noFill/>
              <a:miter lim="800000"/>
              <a:headEnd/>
              <a:tailEnd/>
            </a:ln>
          </p:spPr>
          <p:txBody>
            <a:bodyPr wrap="none">
              <a:spAutoFit/>
            </a:bodyPr>
            <a:lstStyle/>
            <a:p>
              <a:pPr algn="ctr"/>
              <a:r>
                <a:rPr lang="en-US" sz="2800" b="1">
                  <a:solidFill>
                    <a:srgbClr val="CC0000"/>
                  </a:solidFill>
                </a:rPr>
                <a:t>1</a:t>
              </a:r>
            </a:p>
          </p:txBody>
        </p:sp>
      </p:grpSp>
      <p:grpSp>
        <p:nvGrpSpPr>
          <p:cNvPr id="7" name="Group 34"/>
          <p:cNvGrpSpPr>
            <a:grpSpLocks/>
          </p:cNvGrpSpPr>
          <p:nvPr/>
        </p:nvGrpSpPr>
        <p:grpSpPr bwMode="auto">
          <a:xfrm>
            <a:off x="4676775" y="2986088"/>
            <a:ext cx="2286000" cy="3462337"/>
            <a:chOff x="1680" y="1995"/>
            <a:chExt cx="1440" cy="2181"/>
          </a:xfrm>
        </p:grpSpPr>
        <p:pic>
          <p:nvPicPr>
            <p:cNvPr id="13342" name="Picture 35" descr="TV3"/>
            <p:cNvPicPr>
              <a:picLocks noChangeAspect="1" noChangeArrowheads="1"/>
            </p:cNvPicPr>
            <p:nvPr/>
          </p:nvPicPr>
          <p:blipFill>
            <a:blip r:embed="rId2"/>
            <a:srcRect l="51103" b="52777"/>
            <a:stretch>
              <a:fillRect/>
            </a:stretch>
          </p:blipFill>
          <p:spPr bwMode="auto">
            <a:xfrm>
              <a:off x="1680" y="2016"/>
              <a:ext cx="1440" cy="2160"/>
            </a:xfrm>
            <a:prstGeom prst="rect">
              <a:avLst/>
            </a:prstGeom>
            <a:noFill/>
            <a:ln w="19050">
              <a:solidFill>
                <a:srgbClr val="990000"/>
              </a:solidFill>
              <a:miter lim="800000"/>
              <a:headEnd/>
              <a:tailEnd/>
            </a:ln>
          </p:spPr>
        </p:pic>
        <p:grpSp>
          <p:nvGrpSpPr>
            <p:cNvPr id="13343" name="Group 36"/>
            <p:cNvGrpSpPr>
              <a:grpSpLocks/>
            </p:cNvGrpSpPr>
            <p:nvPr/>
          </p:nvGrpSpPr>
          <p:grpSpPr bwMode="auto">
            <a:xfrm>
              <a:off x="1695" y="1995"/>
              <a:ext cx="336" cy="302"/>
              <a:chOff x="384" y="581"/>
              <a:chExt cx="336" cy="302"/>
            </a:xfrm>
          </p:grpSpPr>
          <p:grpSp>
            <p:nvGrpSpPr>
              <p:cNvPr id="13344" name="Group 37"/>
              <p:cNvGrpSpPr>
                <a:grpSpLocks/>
              </p:cNvGrpSpPr>
              <p:nvPr/>
            </p:nvGrpSpPr>
            <p:grpSpPr bwMode="auto">
              <a:xfrm>
                <a:off x="384" y="581"/>
                <a:ext cx="336" cy="302"/>
                <a:chOff x="1289" y="541"/>
                <a:chExt cx="668" cy="693"/>
              </a:xfrm>
            </p:grpSpPr>
            <p:sp>
              <p:nvSpPr>
                <p:cNvPr id="13346" name="Oval 38"/>
                <p:cNvSpPr>
                  <a:spLocks noChangeArrowheads="1"/>
                </p:cNvSpPr>
                <p:nvPr/>
              </p:nvSpPr>
              <p:spPr bwMode="gray">
                <a:xfrm>
                  <a:off x="1289" y="541"/>
                  <a:ext cx="668" cy="689"/>
                </a:xfrm>
                <a:prstGeom prst="ellipse">
                  <a:avLst/>
                </a:prstGeom>
                <a:solidFill>
                  <a:srgbClr val="333333"/>
                </a:solidFill>
                <a:ln w="38100" algn="ctr">
                  <a:noFill/>
                  <a:round/>
                  <a:headEnd/>
                  <a:tailEnd/>
                </a:ln>
              </p:spPr>
              <p:txBody>
                <a:bodyPr anchor="ctr">
                  <a:spAutoFit/>
                </a:bodyPr>
                <a:lstStyle/>
                <a:p>
                  <a:endParaRPr lang="en-US" sz="1600"/>
                </a:p>
              </p:txBody>
            </p:sp>
            <p:sp>
              <p:nvSpPr>
                <p:cNvPr id="13347"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3348"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3349"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3350"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3345" name="Text Box 43"/>
              <p:cNvSpPr txBox="1">
                <a:spLocks noChangeArrowheads="1"/>
              </p:cNvSpPr>
              <p:nvPr/>
            </p:nvSpPr>
            <p:spPr bwMode="gray">
              <a:xfrm>
                <a:off x="438" y="603"/>
                <a:ext cx="206" cy="252"/>
              </a:xfrm>
              <a:prstGeom prst="rect">
                <a:avLst/>
              </a:prstGeom>
              <a:noFill/>
              <a:ln w="9525" algn="ctr">
                <a:noFill/>
                <a:miter lim="800000"/>
                <a:headEnd/>
                <a:tailEnd/>
              </a:ln>
            </p:spPr>
            <p:txBody>
              <a:bodyPr wrap="none">
                <a:spAutoFit/>
              </a:bodyPr>
              <a:lstStyle/>
              <a:p>
                <a:pPr algn="ctr"/>
                <a:r>
                  <a:rPr lang="en-US" sz="2000" b="1">
                    <a:solidFill>
                      <a:srgbClr val="CC0000"/>
                    </a:solidFill>
                  </a:rPr>
                  <a:t>2</a:t>
                </a:r>
              </a:p>
            </p:txBody>
          </p:sp>
        </p:grpSp>
      </p:grpSp>
      <p:grpSp>
        <p:nvGrpSpPr>
          <p:cNvPr id="10" name="Group 44"/>
          <p:cNvGrpSpPr>
            <a:grpSpLocks/>
          </p:cNvGrpSpPr>
          <p:nvPr/>
        </p:nvGrpSpPr>
        <p:grpSpPr bwMode="auto">
          <a:xfrm>
            <a:off x="57150" y="2971800"/>
            <a:ext cx="1905000" cy="3457575"/>
            <a:chOff x="3168" y="1998"/>
            <a:chExt cx="1200" cy="2178"/>
          </a:xfrm>
        </p:grpSpPr>
        <p:pic>
          <p:nvPicPr>
            <p:cNvPr id="13333" name="Picture 45" descr="TV3"/>
            <p:cNvPicPr>
              <a:picLocks noChangeAspect="1" noChangeArrowheads="1"/>
            </p:cNvPicPr>
            <p:nvPr/>
          </p:nvPicPr>
          <p:blipFill>
            <a:blip r:embed="rId2"/>
            <a:srcRect t="52777" r="53877" b="1050"/>
            <a:stretch>
              <a:fillRect/>
            </a:stretch>
          </p:blipFill>
          <p:spPr bwMode="auto">
            <a:xfrm>
              <a:off x="3168" y="2016"/>
              <a:ext cx="1200" cy="2160"/>
            </a:xfrm>
            <a:prstGeom prst="rect">
              <a:avLst/>
            </a:prstGeom>
            <a:noFill/>
            <a:ln w="9525">
              <a:solidFill>
                <a:srgbClr val="990000"/>
              </a:solidFill>
              <a:miter lim="800000"/>
              <a:headEnd/>
              <a:tailEnd/>
            </a:ln>
          </p:spPr>
        </p:pic>
        <p:grpSp>
          <p:nvGrpSpPr>
            <p:cNvPr id="13334" name="Group 46"/>
            <p:cNvGrpSpPr>
              <a:grpSpLocks/>
            </p:cNvGrpSpPr>
            <p:nvPr/>
          </p:nvGrpSpPr>
          <p:grpSpPr bwMode="auto">
            <a:xfrm>
              <a:off x="3168" y="1998"/>
              <a:ext cx="336" cy="302"/>
              <a:chOff x="384" y="581"/>
              <a:chExt cx="336" cy="302"/>
            </a:xfrm>
          </p:grpSpPr>
          <p:grpSp>
            <p:nvGrpSpPr>
              <p:cNvPr id="13335" name="Group 47"/>
              <p:cNvGrpSpPr>
                <a:grpSpLocks/>
              </p:cNvGrpSpPr>
              <p:nvPr/>
            </p:nvGrpSpPr>
            <p:grpSpPr bwMode="auto">
              <a:xfrm>
                <a:off x="384" y="581"/>
                <a:ext cx="336" cy="302"/>
                <a:chOff x="1289" y="541"/>
                <a:chExt cx="668" cy="693"/>
              </a:xfrm>
            </p:grpSpPr>
            <p:sp>
              <p:nvSpPr>
                <p:cNvPr id="13337" name="Oval 48"/>
                <p:cNvSpPr>
                  <a:spLocks noChangeArrowheads="1"/>
                </p:cNvSpPr>
                <p:nvPr/>
              </p:nvSpPr>
              <p:spPr bwMode="gray">
                <a:xfrm>
                  <a:off x="1289" y="541"/>
                  <a:ext cx="668" cy="689"/>
                </a:xfrm>
                <a:prstGeom prst="ellipse">
                  <a:avLst/>
                </a:prstGeom>
                <a:solidFill>
                  <a:srgbClr val="333333"/>
                </a:solidFill>
                <a:ln w="38100" algn="ctr">
                  <a:noFill/>
                  <a:round/>
                  <a:headEnd/>
                  <a:tailEnd/>
                </a:ln>
              </p:spPr>
              <p:txBody>
                <a:bodyPr anchor="ctr">
                  <a:spAutoFit/>
                </a:bodyPr>
                <a:lstStyle/>
                <a:p>
                  <a:endParaRPr lang="en-US" sz="1600"/>
                </a:p>
              </p:txBody>
            </p:sp>
            <p:sp>
              <p:nvSpPr>
                <p:cNvPr id="13338" name="Oval 4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3339" name="Oval 5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3340" name="Oval 5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3341" name="Oval 5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3336" name="Text Box 53"/>
              <p:cNvSpPr txBox="1">
                <a:spLocks noChangeArrowheads="1"/>
              </p:cNvSpPr>
              <p:nvPr/>
            </p:nvSpPr>
            <p:spPr bwMode="gray">
              <a:xfrm>
                <a:off x="438" y="603"/>
                <a:ext cx="206" cy="252"/>
              </a:xfrm>
              <a:prstGeom prst="rect">
                <a:avLst/>
              </a:prstGeom>
              <a:noFill/>
              <a:ln w="9525" algn="ctr">
                <a:noFill/>
                <a:miter lim="800000"/>
                <a:headEnd/>
                <a:tailEnd/>
              </a:ln>
            </p:spPr>
            <p:txBody>
              <a:bodyPr wrap="none">
                <a:spAutoFit/>
              </a:bodyPr>
              <a:lstStyle/>
              <a:p>
                <a:pPr algn="ctr"/>
                <a:r>
                  <a:rPr lang="en-US" sz="2000" b="1">
                    <a:solidFill>
                      <a:srgbClr val="CC0000"/>
                    </a:solidFill>
                  </a:rPr>
                  <a:t>3</a:t>
                </a:r>
              </a:p>
            </p:txBody>
          </p:sp>
        </p:grpSp>
      </p:grpSp>
      <p:grpSp>
        <p:nvGrpSpPr>
          <p:cNvPr id="13" name="Group 54"/>
          <p:cNvGrpSpPr>
            <a:grpSpLocks/>
          </p:cNvGrpSpPr>
          <p:nvPr/>
        </p:nvGrpSpPr>
        <p:grpSpPr bwMode="auto">
          <a:xfrm>
            <a:off x="7043738" y="2986088"/>
            <a:ext cx="2057400" cy="3457575"/>
            <a:chOff x="4428" y="1998"/>
            <a:chExt cx="1296" cy="2178"/>
          </a:xfrm>
        </p:grpSpPr>
        <p:pic>
          <p:nvPicPr>
            <p:cNvPr id="13324" name="Picture 55" descr="TV3"/>
            <p:cNvPicPr>
              <a:picLocks noChangeAspect="1" noChangeArrowheads="1"/>
            </p:cNvPicPr>
            <p:nvPr/>
          </p:nvPicPr>
          <p:blipFill>
            <a:blip r:embed="rId2"/>
            <a:srcRect l="52905" t="53999" b="2000"/>
            <a:stretch>
              <a:fillRect/>
            </a:stretch>
          </p:blipFill>
          <p:spPr bwMode="auto">
            <a:xfrm>
              <a:off x="4428" y="2016"/>
              <a:ext cx="1296" cy="2160"/>
            </a:xfrm>
            <a:prstGeom prst="rect">
              <a:avLst/>
            </a:prstGeom>
            <a:noFill/>
            <a:ln w="9525">
              <a:solidFill>
                <a:srgbClr val="990000"/>
              </a:solidFill>
              <a:miter lim="800000"/>
              <a:headEnd/>
              <a:tailEnd/>
            </a:ln>
          </p:spPr>
        </p:pic>
        <p:grpSp>
          <p:nvGrpSpPr>
            <p:cNvPr id="13325" name="Group 56"/>
            <p:cNvGrpSpPr>
              <a:grpSpLocks/>
            </p:cNvGrpSpPr>
            <p:nvPr/>
          </p:nvGrpSpPr>
          <p:grpSpPr bwMode="auto">
            <a:xfrm>
              <a:off x="4428" y="1998"/>
              <a:ext cx="336" cy="302"/>
              <a:chOff x="384" y="581"/>
              <a:chExt cx="336" cy="302"/>
            </a:xfrm>
          </p:grpSpPr>
          <p:grpSp>
            <p:nvGrpSpPr>
              <p:cNvPr id="13326" name="Group 57"/>
              <p:cNvGrpSpPr>
                <a:grpSpLocks/>
              </p:cNvGrpSpPr>
              <p:nvPr/>
            </p:nvGrpSpPr>
            <p:grpSpPr bwMode="auto">
              <a:xfrm>
                <a:off x="384" y="581"/>
                <a:ext cx="336" cy="302"/>
                <a:chOff x="1289" y="541"/>
                <a:chExt cx="668" cy="693"/>
              </a:xfrm>
            </p:grpSpPr>
            <p:sp>
              <p:nvSpPr>
                <p:cNvPr id="13328" name="Oval 58"/>
                <p:cNvSpPr>
                  <a:spLocks noChangeArrowheads="1"/>
                </p:cNvSpPr>
                <p:nvPr/>
              </p:nvSpPr>
              <p:spPr bwMode="gray">
                <a:xfrm>
                  <a:off x="1289" y="541"/>
                  <a:ext cx="668" cy="689"/>
                </a:xfrm>
                <a:prstGeom prst="ellipse">
                  <a:avLst/>
                </a:prstGeom>
                <a:solidFill>
                  <a:srgbClr val="333333"/>
                </a:solidFill>
                <a:ln w="38100" algn="ctr">
                  <a:noFill/>
                  <a:round/>
                  <a:headEnd/>
                  <a:tailEnd/>
                </a:ln>
              </p:spPr>
              <p:txBody>
                <a:bodyPr anchor="ctr">
                  <a:spAutoFit/>
                </a:bodyPr>
                <a:lstStyle/>
                <a:p>
                  <a:endParaRPr lang="en-US" sz="1600"/>
                </a:p>
              </p:txBody>
            </p:sp>
            <p:sp>
              <p:nvSpPr>
                <p:cNvPr id="13329" name="Oval 5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3330" name="Oval 6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3331" name="Oval 6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3332" name="Oval 6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3327" name="Text Box 63"/>
              <p:cNvSpPr txBox="1">
                <a:spLocks noChangeArrowheads="1"/>
              </p:cNvSpPr>
              <p:nvPr/>
            </p:nvSpPr>
            <p:spPr bwMode="gray">
              <a:xfrm>
                <a:off x="438" y="603"/>
                <a:ext cx="206" cy="252"/>
              </a:xfrm>
              <a:prstGeom prst="rect">
                <a:avLst/>
              </a:prstGeom>
              <a:noFill/>
              <a:ln w="9525" algn="ctr">
                <a:noFill/>
                <a:miter lim="800000"/>
                <a:headEnd/>
                <a:tailEnd/>
              </a:ln>
            </p:spPr>
            <p:txBody>
              <a:bodyPr wrap="none">
                <a:spAutoFit/>
              </a:bodyPr>
              <a:lstStyle/>
              <a:p>
                <a:pPr algn="ctr"/>
                <a:r>
                  <a:rPr lang="en-US" sz="2000" b="1">
                    <a:solidFill>
                      <a:srgbClr val="CC0000"/>
                    </a:solidFill>
                  </a:rPr>
                  <a:t>4</a:t>
                </a:r>
              </a:p>
            </p:txBody>
          </p:sp>
        </p:grpSp>
      </p:grpSp>
    </p:spTree>
    <p:extLst>
      <p:ext uri="{BB962C8B-B14F-4D97-AF65-F5344CB8AC3E}">
        <p14:creationId xmlns:p14="http://schemas.microsoft.com/office/powerpoint/2010/main" val="3571855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to="" calcmode="lin" valueType="num">
                                      <p:cBhvr>
                                        <p:cTn id="22"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Rectangle 16">
            <a:extLst>
              <a:ext uri="{FF2B5EF4-FFF2-40B4-BE49-F238E27FC236}">
                <a16:creationId xmlns:a16="http://schemas.microsoft.com/office/drawing/2014/main" id="{651AE9BA-5E80-4DCB-9520-FEBB0304F97B}"/>
              </a:ext>
            </a:extLst>
          </p:cNvPr>
          <p:cNvSpPr/>
          <p:nvPr/>
        </p:nvSpPr>
        <p:spPr>
          <a:xfrm>
            <a:off x="3085754" y="1056696"/>
            <a:ext cx="2829621" cy="584775"/>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bodyPr>
          <a:lstStyle/>
          <a:p>
            <a:pPr algn="ctr"/>
            <a:r>
              <a:rPr lang="en-US" sz="3200" dirty="0" err="1">
                <a:solidFill>
                  <a:srgbClr val="FFFF00"/>
                </a:solidFill>
                <a:latin typeface="Times New Roman" panose="02020603050405020304" pitchFamily="18" charset="0"/>
                <a:cs typeface="Times New Roman" panose="02020603050405020304" pitchFamily="18" charset="0"/>
              </a:rPr>
              <a:t>Đối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đáp</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với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vua</a:t>
            </a:r>
            <a:endParaRPr lang="en-US" sz="3200" dirty="0">
              <a:solidFill>
                <a:srgbClr val="FFFF00"/>
              </a:solidFill>
              <a:latin typeface="Times New Roman" panose="02020603050405020304" pitchFamily="18" charset="0"/>
              <a:cs typeface="Times New Roman" panose="02020603050405020304" pitchFamily="18" charset="0"/>
            </a:endParaRPr>
          </a:p>
        </p:txBody>
      </p:sp>
      <p:grpSp>
        <p:nvGrpSpPr>
          <p:cNvPr id="2" name="Group 5">
            <a:extLst>
              <a:ext uri="{FF2B5EF4-FFF2-40B4-BE49-F238E27FC236}">
                <a16:creationId xmlns:a16="http://schemas.microsoft.com/office/drawing/2014/main" id="{FF3AF468-2A5C-444E-87D7-9B719BEE7EB7}"/>
              </a:ext>
            </a:extLst>
          </p:cNvPr>
          <p:cNvGrpSpPr>
            <a:grpSpLocks/>
          </p:cNvGrpSpPr>
          <p:nvPr/>
        </p:nvGrpSpPr>
        <p:grpSpPr bwMode="auto">
          <a:xfrm>
            <a:off x="143310" y="2824957"/>
            <a:ext cx="2703514" cy="1146176"/>
            <a:chOff x="230" y="1246"/>
            <a:chExt cx="1703" cy="722"/>
          </a:xfrm>
        </p:grpSpPr>
        <p:sp>
          <p:nvSpPr>
            <p:cNvPr id="3" name="Text Box 6">
              <a:extLst>
                <a:ext uri="{FF2B5EF4-FFF2-40B4-BE49-F238E27FC236}">
                  <a16:creationId xmlns:a16="http://schemas.microsoft.com/office/drawing/2014/main" id="{33E8E62B-01E5-4B96-A820-B7E63D8ECC0E}"/>
                </a:ext>
              </a:extLst>
            </p:cNvPr>
            <p:cNvSpPr txBox="1">
              <a:spLocks noChangeArrowheads="1"/>
            </p:cNvSpPr>
            <p:nvPr/>
          </p:nvSpPr>
          <p:spPr bwMode="auto">
            <a:xfrm>
              <a:off x="240" y="1600"/>
              <a:ext cx="136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a:t>
              </a:r>
              <a:r>
                <a:rPr lang="en-US" altLang="en-US" sz="3200" b="1" dirty="0" err="1">
                  <a:solidFill>
                    <a:srgbClr val="FF0000"/>
                  </a:solidFill>
                  <a:latin typeface="Times New Roman" panose="02020603050405020304" pitchFamily="18" charset="0"/>
                  <a:cs typeface="Times New Roman" panose="02020603050405020304" pitchFamily="18" charset="0"/>
                </a:rPr>
                <a:t>ốt</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a:t>
              </a:r>
              <a:r>
                <a:rPr lang="en-US" altLang="en-US" sz="3200" b="1" dirty="0" err="1">
                  <a:solidFill>
                    <a:srgbClr val="FF0000"/>
                  </a:solidFill>
                  <a:latin typeface="Times New Roman" panose="02020603050405020304" pitchFamily="18" charset="0"/>
                  <a:cs typeface="Times New Roman" panose="02020603050405020304" pitchFamily="18" charset="0"/>
                </a:rPr>
                <a:t>oảng</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Text Box 7">
              <a:extLst>
                <a:ext uri="{FF2B5EF4-FFF2-40B4-BE49-F238E27FC236}">
                  <a16:creationId xmlns:a16="http://schemas.microsoft.com/office/drawing/2014/main" id="{DE358732-F5B8-48C4-BA9F-8AC5AA68583E}"/>
                </a:ext>
              </a:extLst>
            </p:cNvPr>
            <p:cNvSpPr txBox="1">
              <a:spLocks noChangeArrowheads="1"/>
            </p:cNvSpPr>
            <p:nvPr/>
          </p:nvSpPr>
          <p:spPr bwMode="auto">
            <a:xfrm>
              <a:off x="230" y="1246"/>
              <a:ext cx="170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 C</a:t>
              </a:r>
              <a:r>
                <a:rPr lang="en-US" altLang="en-US" sz="3200" b="1" dirty="0">
                  <a:solidFill>
                    <a:srgbClr val="FF0000"/>
                  </a:solidFill>
                  <a:latin typeface="Times New Roman" panose="02020603050405020304" pitchFamily="18" charset="0"/>
                  <a:cs typeface="Times New Roman" panose="02020603050405020304" pitchFamily="18" charset="0"/>
                </a:rPr>
                <a:t>ao</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Bá</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a:t>
              </a:r>
              <a:r>
                <a:rPr lang="en-US" altLang="en-US" sz="3200" b="1" dirty="0" err="1">
                  <a:solidFill>
                    <a:srgbClr val="FF0000"/>
                  </a:solidFill>
                  <a:latin typeface="Times New Roman" panose="02020603050405020304" pitchFamily="18" charset="0"/>
                  <a:cs typeface="Times New Roman" panose="02020603050405020304" pitchFamily="18" charset="0"/>
                </a:rPr>
                <a:t>át</a:t>
              </a:r>
              <a:endParaRPr lang="en-US" altLang="en-US" sz="3200" b="1" dirty="0">
                <a:solidFill>
                  <a:srgbClr val="800080"/>
                </a:solidFill>
                <a:latin typeface="Times New Roman" panose="02020603050405020304" pitchFamily="18" charset="0"/>
                <a:cs typeface="Times New Roman" panose="02020603050405020304" pitchFamily="18" charset="0"/>
              </a:endParaRPr>
            </a:p>
          </p:txBody>
        </p:sp>
      </p:grpSp>
      <p:grpSp>
        <p:nvGrpSpPr>
          <p:cNvPr id="5" name="Group 8">
            <a:extLst>
              <a:ext uri="{FF2B5EF4-FFF2-40B4-BE49-F238E27FC236}">
                <a16:creationId xmlns:a16="http://schemas.microsoft.com/office/drawing/2014/main" id="{013587BA-DBCC-4EEC-B259-CB2B9C292AED}"/>
              </a:ext>
            </a:extLst>
          </p:cNvPr>
          <p:cNvGrpSpPr>
            <a:grpSpLocks/>
          </p:cNvGrpSpPr>
          <p:nvPr/>
        </p:nvGrpSpPr>
        <p:grpSpPr bwMode="auto">
          <a:xfrm>
            <a:off x="144032" y="3937849"/>
            <a:ext cx="2349501" cy="1168401"/>
            <a:chOff x="217" y="1936"/>
            <a:chExt cx="1480" cy="736"/>
          </a:xfrm>
        </p:grpSpPr>
        <p:sp>
          <p:nvSpPr>
            <p:cNvPr id="6" name="Text Box 9">
              <a:extLst>
                <a:ext uri="{FF2B5EF4-FFF2-40B4-BE49-F238E27FC236}">
                  <a16:creationId xmlns:a16="http://schemas.microsoft.com/office/drawing/2014/main" id="{880A1489-8D48-4DDC-89FC-071D8C720BB7}"/>
                </a:ext>
              </a:extLst>
            </p:cNvPr>
            <p:cNvSpPr txBox="1">
              <a:spLocks noChangeArrowheads="1"/>
            </p:cNvSpPr>
            <p:nvPr/>
          </p:nvSpPr>
          <p:spPr bwMode="auto">
            <a:xfrm>
              <a:off x="232" y="1936"/>
              <a:ext cx="126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vùng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a:t>
              </a:r>
              <a:r>
                <a:rPr lang="en-US" altLang="en-US" sz="3200" b="1" dirty="0" err="1">
                  <a:solidFill>
                    <a:srgbClr val="FF0000"/>
                  </a:solidFill>
                  <a:latin typeface="Times New Roman" panose="02020603050405020304" pitchFamily="18" charset="0"/>
                  <a:cs typeface="Times New Roman" panose="02020603050405020304" pitchFamily="18" charset="0"/>
                </a:rPr>
                <a:t>ẫy</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 Box 10">
              <a:extLst>
                <a:ext uri="{FF2B5EF4-FFF2-40B4-BE49-F238E27FC236}">
                  <a16:creationId xmlns:a16="http://schemas.microsoft.com/office/drawing/2014/main" id="{49B02FC1-29ED-4583-90C7-D866B0D5FBE3}"/>
                </a:ext>
              </a:extLst>
            </p:cNvPr>
            <p:cNvSpPr txBox="1">
              <a:spLocks noChangeArrowheads="1"/>
            </p:cNvSpPr>
            <p:nvPr/>
          </p:nvSpPr>
          <p:spPr bwMode="auto">
            <a:xfrm>
              <a:off x="217" y="2304"/>
              <a:ext cx="14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a:t>
              </a:r>
              <a:r>
                <a:rPr lang="en-US" altLang="en-US" sz="3200" b="1" dirty="0" err="1">
                  <a:solidFill>
                    <a:srgbClr val="FF0000"/>
                  </a:solidFill>
                  <a:latin typeface="Times New Roman" panose="02020603050405020304" pitchFamily="18" charset="0"/>
                  <a:cs typeface="Times New Roman" panose="02020603050405020304" pitchFamily="18" charset="0"/>
                </a:rPr>
                <a:t>ắm</a:t>
              </a:r>
              <a:r>
                <a:rPr lang="en-US" altLang="en-US" sz="3200" b="1" dirty="0">
                  <a:solidFill>
                    <a:srgbClr val="990099"/>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cảnh</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grpSp>
      <p:sp>
        <p:nvSpPr>
          <p:cNvPr id="8" name="Text Box 13">
            <a:extLst>
              <a:ext uri="{FF2B5EF4-FFF2-40B4-BE49-F238E27FC236}">
                <a16:creationId xmlns:a16="http://schemas.microsoft.com/office/drawing/2014/main" id="{1936A8AE-5EC3-470C-820E-0A156B783E2C}"/>
              </a:ext>
            </a:extLst>
          </p:cNvPr>
          <p:cNvSpPr txBox="1">
            <a:spLocks noChangeArrowheads="1"/>
          </p:cNvSpPr>
          <p:nvPr/>
        </p:nvSpPr>
        <p:spPr bwMode="auto">
          <a:xfrm>
            <a:off x="61485" y="5106251"/>
            <a:ext cx="1766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táo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a:t>
            </a:r>
            <a:r>
              <a:rPr lang="en-US" altLang="en-US" sz="3200" b="1" dirty="0" err="1">
                <a:solidFill>
                  <a:srgbClr val="FF0000"/>
                </a:solidFill>
                <a:latin typeface="Times New Roman" panose="02020603050405020304" pitchFamily="18" charset="0"/>
                <a:cs typeface="Times New Roman" panose="02020603050405020304" pitchFamily="18" charset="0"/>
              </a:rPr>
              <a:t>ợn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Rectangle 3">
            <a:extLst>
              <a:ext uri="{FF2B5EF4-FFF2-40B4-BE49-F238E27FC236}">
                <a16:creationId xmlns:a16="http://schemas.microsoft.com/office/drawing/2014/main" id="{15D13A9C-2B0D-46F1-8D62-D4E964CA15F2}"/>
              </a:ext>
            </a:extLst>
          </p:cNvPr>
          <p:cNvSpPr txBox="1">
            <a:spLocks noChangeArrowheads="1"/>
          </p:cNvSpPr>
          <p:nvPr/>
        </p:nvSpPr>
        <p:spPr bwMode="auto">
          <a:xfrm>
            <a:off x="143310" y="1842147"/>
            <a:ext cx="1981200" cy="53340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20000"/>
              </a:spcBef>
              <a:spcAft>
                <a:spcPct val="0"/>
              </a:spcAft>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Luyện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đọc</a:t>
            </a:r>
            <a:r>
              <a:rPr lang="en-US" altLang="en-US" sz="2800" b="1" dirty="0">
                <a:solidFill>
                  <a:srgbClr val="FF0000"/>
                </a:solidFill>
                <a:latin typeface="Times New Roman" panose="02020603050405020304" pitchFamily="18" charset="0"/>
                <a:cs typeface="Times New Roman" panose="02020603050405020304" pitchFamily="18" charset="0"/>
              </a:rPr>
              <a:t>    </a:t>
            </a:r>
          </a:p>
        </p:txBody>
      </p:sp>
      <p:sp>
        <p:nvSpPr>
          <p:cNvPr id="10" name="Rectangle 19">
            <a:extLst>
              <a:ext uri="{FF2B5EF4-FFF2-40B4-BE49-F238E27FC236}">
                <a16:creationId xmlns:a16="http://schemas.microsoft.com/office/drawing/2014/main" id="{7EFF71FD-5485-4A22-B021-E1A67EDE2A05}"/>
              </a:ext>
            </a:extLst>
          </p:cNvPr>
          <p:cNvSpPr>
            <a:spLocks noChangeArrowheads="1"/>
          </p:cNvSpPr>
          <p:nvPr/>
        </p:nvSpPr>
        <p:spPr bwMode="auto">
          <a:xfrm>
            <a:off x="6085610" y="1734775"/>
            <a:ext cx="1447800" cy="53340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20000"/>
              </a:spcBef>
              <a:spcAft>
                <a:spcPct val="0"/>
              </a:spcAft>
            </a:pPr>
            <a:r>
              <a:rPr lang="en-US" altLang="en-US" sz="2800" b="1" dirty="0" err="1">
                <a:solidFill>
                  <a:srgbClr val="FF3300"/>
                </a:solidFill>
                <a:latin typeface="Times New Roman" panose="02020603050405020304" pitchFamily="18" charset="0"/>
                <a:cs typeface="Times New Roman" panose="02020603050405020304" pitchFamily="18" charset="0"/>
              </a:rPr>
              <a:t>Từ</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ngữ</a:t>
            </a:r>
            <a:endParaRPr lang="en-US" altLang="en-US" sz="2800" b="1" dirty="0">
              <a:solidFill>
                <a:srgbClr val="FF3300"/>
              </a:solidFill>
              <a:latin typeface="Times New Roman" panose="02020603050405020304" pitchFamily="18" charset="0"/>
              <a:cs typeface="Times New Roman" panose="02020603050405020304" pitchFamily="18" charset="0"/>
            </a:endParaRPr>
          </a:p>
        </p:txBody>
      </p:sp>
      <p:sp>
        <p:nvSpPr>
          <p:cNvPr id="11" name="Line 8">
            <a:extLst>
              <a:ext uri="{FF2B5EF4-FFF2-40B4-BE49-F238E27FC236}">
                <a16:creationId xmlns:a16="http://schemas.microsoft.com/office/drawing/2014/main" id="{7AA99818-CA26-41AA-8E24-320E7E3F2665}"/>
              </a:ext>
            </a:extLst>
          </p:cNvPr>
          <p:cNvSpPr>
            <a:spLocks noChangeShapeType="1"/>
          </p:cNvSpPr>
          <p:nvPr/>
        </p:nvSpPr>
        <p:spPr bwMode="auto">
          <a:xfrm>
            <a:off x="4500565" y="2085163"/>
            <a:ext cx="0" cy="418941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en-US" kern="0">
              <a:solidFill>
                <a:srgbClr val="000000"/>
              </a:solidFill>
              <a:latin typeface="Arial" panose="020B0604020202020204" pitchFamily="34" charset="0"/>
              <a:cs typeface="Arial" panose="020B0604020202020204" pitchFamily="34" charset="0"/>
            </a:endParaRPr>
          </a:p>
        </p:txBody>
      </p:sp>
      <p:sp>
        <p:nvSpPr>
          <p:cNvPr id="12" name="Text Box 9">
            <a:extLst>
              <a:ext uri="{FF2B5EF4-FFF2-40B4-BE49-F238E27FC236}">
                <a16:creationId xmlns:a16="http://schemas.microsoft.com/office/drawing/2014/main" id="{ECF4936A-0933-4D11-B699-8693552EB207}"/>
              </a:ext>
            </a:extLst>
          </p:cNvPr>
          <p:cNvSpPr txBox="1">
            <a:spLocks noChangeArrowheads="1"/>
          </p:cNvSpPr>
          <p:nvPr/>
        </p:nvSpPr>
        <p:spPr bwMode="auto">
          <a:xfrm>
            <a:off x="230983" y="2338642"/>
            <a:ext cx="842037"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en-US" altLang="en-US" sz="2800" b="1" u="sng" dirty="0" err="1">
                <a:solidFill>
                  <a:srgbClr val="000000"/>
                </a:solidFill>
                <a:latin typeface="Times New Roman" panose="02020603050405020304" pitchFamily="18" charset="0"/>
                <a:cs typeface="Times New Roman" panose="02020603050405020304" pitchFamily="18" charset="0"/>
              </a:rPr>
              <a:t>Từ</a:t>
            </a:r>
            <a:r>
              <a:rPr lang="en-US" altLang="en-US" sz="2800" b="1" dirty="0">
                <a:solidFill>
                  <a:srgbClr val="000000"/>
                </a:solidFill>
                <a:latin typeface="Times New Roman" panose="02020603050405020304" pitchFamily="18" charset="0"/>
                <a:cs typeface="Times New Roman" panose="02020603050405020304" pitchFamily="18" charset="0"/>
              </a:rPr>
              <a:t>: </a:t>
            </a:r>
          </a:p>
        </p:txBody>
      </p:sp>
      <p:sp>
        <p:nvSpPr>
          <p:cNvPr id="19" name="Text Box 13">
            <a:extLst>
              <a:ext uri="{FF2B5EF4-FFF2-40B4-BE49-F238E27FC236}">
                <a16:creationId xmlns:a16="http://schemas.microsoft.com/office/drawing/2014/main" id="{1936A8AE-5EC3-470C-820E-0A156B783E2C}"/>
              </a:ext>
            </a:extLst>
          </p:cNvPr>
          <p:cNvSpPr txBox="1">
            <a:spLocks noChangeArrowheads="1"/>
          </p:cNvSpPr>
          <p:nvPr/>
        </p:nvSpPr>
        <p:spPr bwMode="auto">
          <a:xfrm>
            <a:off x="63413" y="5634368"/>
            <a:ext cx="1632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a:t>
            </a:r>
            <a:r>
              <a:rPr lang="en-US" altLang="en-US" sz="3200" b="1" dirty="0" err="1">
                <a:solidFill>
                  <a:srgbClr val="FF0000"/>
                </a:solidFill>
                <a:latin typeface="Times New Roman" panose="02020603050405020304" pitchFamily="18" charset="0"/>
                <a:cs typeface="Times New Roman" panose="02020603050405020304" pitchFamily="18" charset="0"/>
              </a:rPr>
              <a:t>eo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a:t>
            </a:r>
            <a:r>
              <a:rPr lang="en-US" altLang="en-US" sz="3200" b="1" dirty="0" err="1">
                <a:solidFill>
                  <a:srgbClr val="FF0000"/>
                </a:solidFill>
                <a:latin typeface="Times New Roman" panose="02020603050405020304" pitchFamily="18" charset="0"/>
                <a:cs typeface="Times New Roman" panose="02020603050405020304" pitchFamily="18" charset="0"/>
              </a:rPr>
              <a:t>ẻo</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13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 y="-19842"/>
            <a:ext cx="9144000" cy="6858000"/>
          </a:xfrm>
          <a:prstGeom prst="rect">
            <a:avLst/>
          </a:prstGeom>
        </p:spPr>
      </p:pic>
      <p:sp>
        <p:nvSpPr>
          <p:cNvPr id="2" name="Rectangle 3">
            <a:extLst>
              <a:ext uri="{FF2B5EF4-FFF2-40B4-BE49-F238E27FC236}">
                <a16:creationId xmlns:a16="http://schemas.microsoft.com/office/drawing/2014/main" id="{BAFA0E17-1092-4896-A24C-EE97394F9A16}"/>
              </a:ext>
            </a:extLst>
          </p:cNvPr>
          <p:cNvSpPr txBox="1">
            <a:spLocks noChangeArrowheads="1"/>
          </p:cNvSpPr>
          <p:nvPr/>
        </p:nvSpPr>
        <p:spPr bwMode="auto">
          <a:xfrm>
            <a:off x="189964" y="1778960"/>
            <a:ext cx="1981200" cy="53340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20000"/>
              </a:spcBef>
              <a:spcAft>
                <a:spcPct val="0"/>
              </a:spcAft>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Luyện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đọc</a:t>
            </a:r>
            <a:r>
              <a:rPr lang="en-US" altLang="en-US" sz="2800" b="1" dirty="0">
                <a:solidFill>
                  <a:srgbClr val="FF0000"/>
                </a:solidFill>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5F651B3D-10C3-4E21-8D84-0488AE02FACD}"/>
              </a:ext>
            </a:extLst>
          </p:cNvPr>
          <p:cNvSpPr txBox="1">
            <a:spLocks noChangeArrowheads="1"/>
          </p:cNvSpPr>
          <p:nvPr/>
        </p:nvSpPr>
        <p:spPr bwMode="auto">
          <a:xfrm>
            <a:off x="303195" y="2630215"/>
            <a:ext cx="87550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buFontTx/>
              <a:buChar char="-"/>
            </a:pPr>
            <a:r>
              <a:rPr lang="en-US" sz="3200" i="1" dirty="0">
                <a:solidFill>
                  <a:prstClr val="black"/>
                </a:solidFill>
                <a:latin typeface="Times New Roman" pitchFamily="18" charset="0"/>
                <a:cs typeface="Times New Roman" pitchFamily="18" charset="0"/>
              </a:rPr>
              <a:t>Hai </a:t>
            </a:r>
            <a:r>
              <a:rPr lang="en-US" sz="3200" i="1" dirty="0" err="1">
                <a:solidFill>
                  <a:prstClr val="black"/>
                </a:solidFill>
                <a:latin typeface="Times New Roman" pitchFamily="18" charset="0"/>
                <a:cs typeface="Times New Roman" pitchFamily="18" charset="0"/>
              </a:rPr>
              <a:t>vế</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đối</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đọc</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cân</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đối</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ngắt</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nhịp</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giống</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nhau</a:t>
            </a:r>
            <a:r>
              <a:rPr lang="en-US" sz="3200" i="1" dirty="0">
                <a:solidFill>
                  <a:prstClr val="black"/>
                </a:solidFill>
                <a:latin typeface="Times New Roman" pitchFamily="18" charset="0"/>
                <a:cs typeface="Times New Roman" pitchFamily="18" charset="0"/>
              </a:rPr>
              <a:t>:</a:t>
            </a:r>
          </a:p>
          <a:p>
            <a:r>
              <a:rPr lang="en-US" sz="28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Nước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trong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leo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lẻo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cá</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đớp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cá</a:t>
            </a:r>
            <a:r>
              <a:rPr lang="en-US" sz="3600" dirty="0">
                <a:solidFill>
                  <a:prstClr val="black"/>
                </a:solidFill>
                <a:latin typeface="Times New Roman" pitchFamily="18" charset="0"/>
                <a:cs typeface="Times New Roman" pitchFamily="18" charset="0"/>
              </a:rPr>
              <a:t>.  </a:t>
            </a:r>
          </a:p>
          <a:p>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Trời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nắng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chang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chang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người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trói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người</a:t>
            </a:r>
            <a:r>
              <a:rPr lang="en-US" sz="3600" dirty="0">
                <a:solidFill>
                  <a:prstClr val="black"/>
                </a:solidFill>
                <a:latin typeface="Times New Roman" pitchFamily="18" charset="0"/>
                <a:cs typeface="Times New Roman" pitchFamily="18" charset="0"/>
              </a:rPr>
              <a:t>.</a:t>
            </a:r>
          </a:p>
        </p:txBody>
      </p:sp>
      <p:cxnSp>
        <p:nvCxnSpPr>
          <p:cNvPr id="5" name="Straight Connector 4">
            <a:extLst>
              <a:ext uri="{FF2B5EF4-FFF2-40B4-BE49-F238E27FC236}">
                <a16:creationId xmlns:a16="http://schemas.microsoft.com/office/drawing/2014/main" id="{B99D5F61-57F9-4419-8092-B83543700BCE}"/>
              </a:ext>
            </a:extLst>
          </p:cNvPr>
          <p:cNvCxnSpPr/>
          <p:nvPr/>
        </p:nvCxnSpPr>
        <p:spPr>
          <a:xfrm flipH="1">
            <a:off x="4748677" y="3763414"/>
            <a:ext cx="144016" cy="432048"/>
          </a:xfrm>
          <a:prstGeom prst="line">
            <a:avLst/>
          </a:prstGeom>
          <a:noFill/>
          <a:ln w="28575" cap="flat" cmpd="sng" algn="ctr">
            <a:solidFill>
              <a:srgbClr val="FF0000"/>
            </a:solidFill>
            <a:prstDash val="solid"/>
          </a:ln>
          <a:effectLst/>
        </p:spPr>
      </p:cxnSp>
      <p:cxnSp>
        <p:nvCxnSpPr>
          <p:cNvPr id="6" name="Straight Connector 5">
            <a:extLst>
              <a:ext uri="{FF2B5EF4-FFF2-40B4-BE49-F238E27FC236}">
                <a16:creationId xmlns:a16="http://schemas.microsoft.com/office/drawing/2014/main" id="{F600E058-0077-4254-B0BA-BB50647E290C}"/>
              </a:ext>
            </a:extLst>
          </p:cNvPr>
          <p:cNvCxnSpPr/>
          <p:nvPr/>
        </p:nvCxnSpPr>
        <p:spPr>
          <a:xfrm flipH="1">
            <a:off x="4103848" y="3254731"/>
            <a:ext cx="144016" cy="432048"/>
          </a:xfrm>
          <a:prstGeom prst="line">
            <a:avLst/>
          </a:prstGeom>
          <a:noFill/>
          <a:ln w="28575" cap="flat" cmpd="sng" algn="ctr">
            <a:solidFill>
              <a:srgbClr val="FF0000"/>
            </a:solidFill>
            <a:prstDash val="solid"/>
          </a:ln>
          <a:effectLst/>
        </p:spPr>
      </p:cxnSp>
      <p:grpSp>
        <p:nvGrpSpPr>
          <p:cNvPr id="11" name="Group 10">
            <a:extLst>
              <a:ext uri="{FF2B5EF4-FFF2-40B4-BE49-F238E27FC236}">
                <a16:creationId xmlns:a16="http://schemas.microsoft.com/office/drawing/2014/main" id="{B324AC3E-169F-426A-9EBC-4CB7373CB92F}"/>
              </a:ext>
            </a:extLst>
          </p:cNvPr>
          <p:cNvGrpSpPr/>
          <p:nvPr/>
        </p:nvGrpSpPr>
        <p:grpSpPr>
          <a:xfrm>
            <a:off x="6203796" y="3254731"/>
            <a:ext cx="216024" cy="432048"/>
            <a:chOff x="7292249" y="3677937"/>
            <a:chExt cx="216024" cy="432048"/>
          </a:xfrm>
        </p:grpSpPr>
        <p:cxnSp>
          <p:nvCxnSpPr>
            <p:cNvPr id="7" name="Straight Connector 6">
              <a:extLst>
                <a:ext uri="{FF2B5EF4-FFF2-40B4-BE49-F238E27FC236}">
                  <a16:creationId xmlns:a16="http://schemas.microsoft.com/office/drawing/2014/main" id="{B289CD33-0CBA-4B23-AE23-8EAA3084F39D}"/>
                </a:ext>
              </a:extLst>
            </p:cNvPr>
            <p:cNvCxnSpPr/>
            <p:nvPr/>
          </p:nvCxnSpPr>
          <p:spPr>
            <a:xfrm flipH="1">
              <a:off x="7292249" y="3677937"/>
              <a:ext cx="144016" cy="432048"/>
            </a:xfrm>
            <a:prstGeom prst="line">
              <a:avLst/>
            </a:prstGeom>
            <a:noFill/>
            <a:ln w="28575" cap="flat" cmpd="sng" algn="ctr">
              <a:solidFill>
                <a:srgbClr val="FF0000"/>
              </a:solidFill>
              <a:prstDash val="solid"/>
            </a:ln>
            <a:effectLst/>
          </p:spPr>
        </p:cxnSp>
        <p:cxnSp>
          <p:nvCxnSpPr>
            <p:cNvPr id="8" name="Straight Connector 7">
              <a:extLst>
                <a:ext uri="{FF2B5EF4-FFF2-40B4-BE49-F238E27FC236}">
                  <a16:creationId xmlns:a16="http://schemas.microsoft.com/office/drawing/2014/main" id="{F2441EDE-F79A-45B1-816D-380DD7CCE848}"/>
                </a:ext>
              </a:extLst>
            </p:cNvPr>
            <p:cNvCxnSpPr/>
            <p:nvPr/>
          </p:nvCxnSpPr>
          <p:spPr>
            <a:xfrm flipH="1">
              <a:off x="7364257" y="3677937"/>
              <a:ext cx="144016" cy="432048"/>
            </a:xfrm>
            <a:prstGeom prst="line">
              <a:avLst/>
            </a:prstGeom>
            <a:noFill/>
            <a:ln w="28575" cap="flat" cmpd="sng" algn="ctr">
              <a:solidFill>
                <a:srgbClr val="FF0000"/>
              </a:solidFill>
              <a:prstDash val="solid"/>
            </a:ln>
            <a:effectLst/>
          </p:spPr>
        </p:cxnSp>
      </p:grpSp>
      <p:grpSp>
        <p:nvGrpSpPr>
          <p:cNvPr id="12" name="Group 11">
            <a:extLst>
              <a:ext uri="{FF2B5EF4-FFF2-40B4-BE49-F238E27FC236}">
                <a16:creationId xmlns:a16="http://schemas.microsoft.com/office/drawing/2014/main" id="{DEA1BD77-029E-4375-BAF1-6E1D9ADC01F9}"/>
              </a:ext>
            </a:extLst>
          </p:cNvPr>
          <p:cNvGrpSpPr/>
          <p:nvPr/>
        </p:nvGrpSpPr>
        <p:grpSpPr>
          <a:xfrm>
            <a:off x="8097633" y="3755271"/>
            <a:ext cx="216024" cy="432048"/>
            <a:chOff x="8956389" y="4237850"/>
            <a:chExt cx="216024" cy="432048"/>
          </a:xfrm>
        </p:grpSpPr>
        <p:cxnSp>
          <p:nvCxnSpPr>
            <p:cNvPr id="9" name="Straight Connector 8">
              <a:extLst>
                <a:ext uri="{FF2B5EF4-FFF2-40B4-BE49-F238E27FC236}">
                  <a16:creationId xmlns:a16="http://schemas.microsoft.com/office/drawing/2014/main" id="{D8124CDA-DB15-4732-9F3E-5A20E9898922}"/>
                </a:ext>
              </a:extLst>
            </p:cNvPr>
            <p:cNvCxnSpPr/>
            <p:nvPr/>
          </p:nvCxnSpPr>
          <p:spPr>
            <a:xfrm flipH="1">
              <a:off x="9028397" y="4237850"/>
              <a:ext cx="144016" cy="432048"/>
            </a:xfrm>
            <a:prstGeom prst="line">
              <a:avLst/>
            </a:prstGeom>
            <a:noFill/>
            <a:ln w="28575" cap="flat" cmpd="sng" algn="ctr">
              <a:solidFill>
                <a:srgbClr val="FF0000"/>
              </a:solidFill>
              <a:prstDash val="solid"/>
            </a:ln>
            <a:effectLst/>
          </p:spPr>
        </p:cxnSp>
        <p:cxnSp>
          <p:nvCxnSpPr>
            <p:cNvPr id="10" name="Straight Connector 9">
              <a:extLst>
                <a:ext uri="{FF2B5EF4-FFF2-40B4-BE49-F238E27FC236}">
                  <a16:creationId xmlns:a16="http://schemas.microsoft.com/office/drawing/2014/main" id="{0BBB1674-6C70-4B47-ACD5-07E4E81673F5}"/>
                </a:ext>
              </a:extLst>
            </p:cNvPr>
            <p:cNvCxnSpPr/>
            <p:nvPr/>
          </p:nvCxnSpPr>
          <p:spPr>
            <a:xfrm flipH="1">
              <a:off x="8956389" y="4237850"/>
              <a:ext cx="144016" cy="432048"/>
            </a:xfrm>
            <a:prstGeom prst="line">
              <a:avLst/>
            </a:prstGeom>
            <a:noFill/>
            <a:ln w="28575" cap="flat" cmpd="sng" algn="ctr">
              <a:solidFill>
                <a:srgbClr val="FF0000"/>
              </a:solidFill>
              <a:prstDash val="solid"/>
            </a:ln>
            <a:effectLst/>
          </p:spPr>
        </p:cxnSp>
      </p:grpSp>
      <p:sp>
        <p:nvSpPr>
          <p:cNvPr id="14" name="Rectangle 13">
            <a:extLst>
              <a:ext uri="{FF2B5EF4-FFF2-40B4-BE49-F238E27FC236}">
                <a16:creationId xmlns:a16="http://schemas.microsoft.com/office/drawing/2014/main" id="{651AE9BA-5E80-4DCB-9520-FEBB0304F97B}"/>
              </a:ext>
            </a:extLst>
          </p:cNvPr>
          <p:cNvSpPr/>
          <p:nvPr/>
        </p:nvSpPr>
        <p:spPr>
          <a:xfrm>
            <a:off x="3085754" y="1056696"/>
            <a:ext cx="2829621" cy="584775"/>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bodyPr>
          <a:lstStyle/>
          <a:p>
            <a:pPr algn="ctr"/>
            <a:r>
              <a:rPr lang="en-US" sz="3200" dirty="0" err="1">
                <a:solidFill>
                  <a:srgbClr val="FFFF00"/>
                </a:solidFill>
                <a:latin typeface="Times New Roman" panose="02020603050405020304" pitchFamily="18" charset="0"/>
                <a:cs typeface="Times New Roman" panose="02020603050405020304" pitchFamily="18" charset="0"/>
              </a:rPr>
              <a:t>Đối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đáp</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với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vua</a:t>
            </a:r>
            <a:endParaRPr lang="en-US"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7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298"/>
            <a:ext cx="9144000" cy="6858000"/>
          </a:xfrm>
          <a:prstGeom prst="rect">
            <a:avLst/>
          </a:prstGeom>
        </p:spPr>
      </p:pic>
      <p:sp>
        <p:nvSpPr>
          <p:cNvPr id="4" name="Rectangle 4">
            <a:extLst>
              <a:ext uri="{FF2B5EF4-FFF2-40B4-BE49-F238E27FC236}">
                <a16:creationId xmlns:a16="http://schemas.microsoft.com/office/drawing/2014/main" id="{9C224100-2E7E-43CE-A95A-638661D4819A}"/>
              </a:ext>
            </a:extLst>
          </p:cNvPr>
          <p:cNvSpPr>
            <a:spLocks noChangeArrowheads="1"/>
          </p:cNvSpPr>
          <p:nvPr/>
        </p:nvSpPr>
        <p:spPr bwMode="auto">
          <a:xfrm>
            <a:off x="0" y="9331"/>
            <a:ext cx="9144000" cy="681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300" b="1" dirty="0">
                <a:latin typeface="Times New Roman" panose="02020603050405020304" pitchFamily="18" charset="0"/>
                <a:cs typeface="Times New Roman" panose="02020603050405020304" pitchFamily="18" charset="0"/>
              </a:rPr>
              <a:t>     </a:t>
            </a:r>
            <a:r>
              <a:rPr lang="vi-VN" altLang="en-US" sz="2300" b="1" dirty="0">
                <a:latin typeface="Times New Roman" panose="02020603050405020304" pitchFamily="18" charset="0"/>
                <a:cs typeface="Times New Roman" panose="02020603050405020304" pitchFamily="18" charset="0"/>
              </a:rPr>
              <a:t>1.</a:t>
            </a:r>
            <a:r>
              <a:rPr lang="vi-VN" altLang="en-US" sz="2300" dirty="0">
                <a:latin typeface="Times New Roman" panose="02020603050405020304" pitchFamily="18" charset="0"/>
                <a:cs typeface="Times New Roman" panose="02020603050405020304" pitchFamily="18" charset="0"/>
              </a:rPr>
              <a:t> Một lần, vua Minh Mạng từ kinh đô Huế ngự giá ra Thăng Long (Hà Nội). Vua cho xa giá đến Hồ Tây ngắm cảnh. Xa giá đi đến đâu quân lính cũng thét đuổi tất cả mọi người, không cho ai đến gần.</a:t>
            </a:r>
            <a:endParaRPr lang="en-US" altLang="en-US" sz="23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300" b="1" dirty="0">
                <a:solidFill>
                  <a:srgbClr val="000000"/>
                </a:solidFill>
                <a:latin typeface="Times New Roman" panose="02020603050405020304" pitchFamily="18" charset="0"/>
                <a:cs typeface="Times New Roman" panose="02020603050405020304" pitchFamily="18" charset="0"/>
              </a:rPr>
              <a:t>     </a:t>
            </a:r>
            <a:r>
              <a:rPr lang="vi-VN" altLang="en-US" sz="2300" b="1" dirty="0">
                <a:solidFill>
                  <a:srgbClr val="000000"/>
                </a:solidFill>
                <a:latin typeface="Times New Roman" panose="02020603050405020304" pitchFamily="18" charset="0"/>
                <a:cs typeface="Times New Roman" panose="02020603050405020304" pitchFamily="18" charset="0"/>
              </a:rPr>
              <a:t>2</a:t>
            </a:r>
            <a:r>
              <a:rPr lang="vi-VN" altLang="en-US" sz="2300" dirty="0">
                <a:solidFill>
                  <a:srgbClr val="000000"/>
                </a:solidFill>
                <a:latin typeface="Times New Roman" panose="02020603050405020304" pitchFamily="18" charset="0"/>
                <a:cs typeface="Times New Roman" panose="02020603050405020304" pitchFamily="18" charset="0"/>
              </a:rPr>
              <a:t>. Cao Bá Quát, khi ấy còn là một cậu bé, muốn nhìn rõ mặt vua. Cậu nảy ra một ý, liền cởi hết quần áo, nhảy xuống hồ tắm. Quân lính nhìn thấy, xúm vào bắt trói đứa trẻ táo tợn. Cậu bé không chịu, la hét, vùng vẫy, gây nên cảnh náo động ở hồ. Thấy thế, vua Minh Mạng truyền lệnh dẫn cậu tới hỏi.</a:t>
            </a:r>
          </a:p>
          <a:p>
            <a:pPr lvl="0" eaLnBrk="0" fontAlgn="base" hangingPunct="0">
              <a:spcBef>
                <a:spcPct val="0"/>
              </a:spcBef>
              <a:spcAft>
                <a:spcPct val="0"/>
              </a:spcAft>
            </a:pPr>
            <a:r>
              <a:rPr lang="en-US" altLang="en-US" sz="2300" b="1" dirty="0">
                <a:solidFill>
                  <a:srgbClr val="000000"/>
                </a:solidFill>
                <a:latin typeface="Times New Roman" panose="02020603050405020304" pitchFamily="18" charset="0"/>
                <a:cs typeface="Times New Roman" panose="02020603050405020304" pitchFamily="18" charset="0"/>
              </a:rPr>
              <a:t>     </a:t>
            </a:r>
            <a:r>
              <a:rPr lang="vi-VN" altLang="en-US" sz="2300" b="1" dirty="0">
                <a:solidFill>
                  <a:srgbClr val="000000"/>
                </a:solidFill>
                <a:latin typeface="Times New Roman" panose="02020603050405020304" pitchFamily="18" charset="0"/>
                <a:cs typeface="Times New Roman" panose="02020603050405020304" pitchFamily="18" charset="0"/>
              </a:rPr>
              <a:t>3.</a:t>
            </a:r>
            <a:r>
              <a:rPr lang="vi-VN" altLang="en-US" sz="2300" dirty="0">
                <a:solidFill>
                  <a:srgbClr val="000000"/>
                </a:solidFill>
                <a:latin typeface="Times New Roman" panose="02020603050405020304" pitchFamily="18" charset="0"/>
                <a:cs typeface="Times New Roman" panose="02020603050405020304" pitchFamily="18" charset="0"/>
              </a:rPr>
              <a:t> C</a:t>
            </a:r>
            <a:r>
              <a:rPr lang="en-US" altLang="en-US" sz="2300" dirty="0" err="1">
                <a:solidFill>
                  <a:srgbClr val="000000"/>
                </a:solidFill>
                <a:latin typeface="Times New Roman" panose="02020603050405020304" pitchFamily="18" charset="0"/>
                <a:cs typeface="Times New Roman" panose="02020603050405020304" pitchFamily="18" charset="0"/>
              </a:rPr>
              <a:t>ậu</a:t>
            </a:r>
            <a:r>
              <a:rPr lang="vi-VN" altLang="en-US" sz="2300" dirty="0">
                <a:solidFill>
                  <a:srgbClr val="000000"/>
                </a:solidFill>
                <a:latin typeface="Times New Roman" panose="02020603050405020304" pitchFamily="18" charset="0"/>
                <a:cs typeface="Times New Roman" panose="02020603050405020304" pitchFamily="18" charset="0"/>
              </a:rPr>
              <a:t> bé bị dẫn tới trước mặt nhà vua. Cậu từ xưng là học trò mới ở quê ra chơi. Thấy nói là học trò, vua ra lệnh cho cậu phải đối được một vế đối thì mới tha. Nhìn thấy trên mặt nước lúc đó có đàn cá đang đuổi nhau, vua tức cảnh đọc vế đối như sau :</a:t>
            </a:r>
          </a:p>
          <a:p>
            <a:pPr lvl="0" eaLnBrk="0" fontAlgn="base" hangingPunct="0">
              <a:spcBef>
                <a:spcPct val="0"/>
              </a:spcBef>
              <a:spcAft>
                <a:spcPct val="0"/>
              </a:spcAft>
            </a:pPr>
            <a:r>
              <a:rPr lang="en-US" altLang="en-US" sz="2300" i="1" dirty="0">
                <a:solidFill>
                  <a:srgbClr val="000000"/>
                </a:solidFill>
                <a:latin typeface="Times New Roman" panose="02020603050405020304" pitchFamily="18" charset="0"/>
                <a:cs typeface="Times New Roman" panose="02020603050405020304" pitchFamily="18" charset="0"/>
              </a:rPr>
              <a:t>                           </a:t>
            </a:r>
            <a:r>
              <a:rPr lang="vi-VN" altLang="en-US" sz="2300" i="1" dirty="0">
                <a:solidFill>
                  <a:srgbClr val="000000"/>
                </a:solidFill>
                <a:latin typeface="Times New Roman" panose="02020603050405020304" pitchFamily="18" charset="0"/>
                <a:cs typeface="Times New Roman" panose="02020603050405020304" pitchFamily="18" charset="0"/>
              </a:rPr>
              <a:t>Nước trong leo lẻo cá đớp cá</a:t>
            </a:r>
            <a:endParaRPr lang="vi-VN" altLang="en-US" sz="2300" dirty="0">
              <a:solidFill>
                <a:srgbClr val="000000"/>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vi-VN" altLang="en-US" sz="2300" dirty="0">
                <a:solidFill>
                  <a:srgbClr val="000000"/>
                </a:solidFill>
                <a:latin typeface="Times New Roman" panose="02020603050405020304" pitchFamily="18" charset="0"/>
                <a:cs typeface="Times New Roman" panose="02020603050405020304" pitchFamily="18" charset="0"/>
              </a:rPr>
              <a:t>Chẳng cần nghĩ ngợi lâu la gì, Cao Bá Quát lấy cảnh mình đang bị trói, đối lại luôn :</a:t>
            </a:r>
          </a:p>
          <a:p>
            <a:pPr lvl="0" eaLnBrk="0" fontAlgn="base" hangingPunct="0">
              <a:spcBef>
                <a:spcPct val="0"/>
              </a:spcBef>
              <a:spcAft>
                <a:spcPct val="0"/>
              </a:spcAft>
            </a:pPr>
            <a:r>
              <a:rPr lang="en-US" altLang="en-US" sz="2300" i="1" dirty="0">
                <a:solidFill>
                  <a:srgbClr val="000000"/>
                </a:solidFill>
                <a:latin typeface="Times New Roman" panose="02020603050405020304" pitchFamily="18" charset="0"/>
                <a:cs typeface="Times New Roman" panose="02020603050405020304" pitchFamily="18" charset="0"/>
              </a:rPr>
              <a:t>                       </a:t>
            </a:r>
            <a:r>
              <a:rPr lang="vi-VN" altLang="en-US" sz="2300" i="1" dirty="0">
                <a:solidFill>
                  <a:srgbClr val="000000"/>
                </a:solidFill>
                <a:latin typeface="Times New Roman" panose="02020603050405020304" pitchFamily="18" charset="0"/>
                <a:cs typeface="Times New Roman" panose="02020603050405020304" pitchFamily="18" charset="0"/>
              </a:rPr>
              <a:t>Trời nắng chang chang người trói người</a:t>
            </a:r>
            <a:endParaRPr lang="vi-VN" altLang="en-US" sz="2300" dirty="0">
              <a:solidFill>
                <a:srgbClr val="000000"/>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300" b="1" dirty="0">
                <a:solidFill>
                  <a:srgbClr val="000000"/>
                </a:solidFill>
                <a:latin typeface="Times New Roman" panose="02020603050405020304" pitchFamily="18" charset="0"/>
                <a:cs typeface="Times New Roman" panose="02020603050405020304" pitchFamily="18" charset="0"/>
              </a:rPr>
              <a:t>     </a:t>
            </a:r>
            <a:r>
              <a:rPr lang="vi-VN" altLang="en-US" sz="2300" b="1" dirty="0">
                <a:solidFill>
                  <a:srgbClr val="000000"/>
                </a:solidFill>
                <a:latin typeface="Times New Roman" panose="02020603050405020304" pitchFamily="18" charset="0"/>
                <a:cs typeface="Times New Roman" panose="02020603050405020304" pitchFamily="18" charset="0"/>
              </a:rPr>
              <a:t>4.</a:t>
            </a:r>
            <a:r>
              <a:rPr lang="vi-VN" altLang="en-US" sz="2300" dirty="0">
                <a:solidFill>
                  <a:srgbClr val="000000"/>
                </a:solidFill>
                <a:latin typeface="Times New Roman" panose="02020603050405020304" pitchFamily="18" charset="0"/>
                <a:cs typeface="Times New Roman" panose="02020603050405020304" pitchFamily="18" charset="0"/>
              </a:rPr>
              <a:t> Vế đối vừa cứng cỏi, vừa rất chỉnh, biểu lộ sự nhanh trí, thông minh. Vua nguôi giận, truyền lệnh cởi trói, tha cho cậu bé.</a:t>
            </a:r>
          </a:p>
          <a:p>
            <a:pPr lvl="0" eaLnBrk="0" fontAlgn="base" hangingPunct="0">
              <a:spcBef>
                <a:spcPct val="0"/>
              </a:spcBef>
              <a:spcAft>
                <a:spcPct val="0"/>
              </a:spcAft>
            </a:pPr>
            <a:r>
              <a:rPr lang="en-US" altLang="en-US" sz="2300" i="1" dirty="0">
                <a:solidFill>
                  <a:srgbClr val="000000"/>
                </a:solidFill>
                <a:latin typeface="Times New Roman" panose="02020603050405020304" pitchFamily="18" charset="0"/>
                <a:cs typeface="Times New Roman" panose="02020603050405020304" pitchFamily="18" charset="0"/>
              </a:rPr>
              <a:t>                                                   			</a:t>
            </a:r>
            <a:r>
              <a:rPr lang="vi-VN" altLang="en-US" sz="2300" i="1" dirty="0">
                <a:solidFill>
                  <a:srgbClr val="000000"/>
                </a:solidFill>
                <a:latin typeface="Times New Roman" panose="02020603050405020304" pitchFamily="18" charset="0"/>
                <a:cs typeface="Times New Roman" panose="02020603050405020304" pitchFamily="18" charset="0"/>
              </a:rPr>
              <a:t>Theo</a:t>
            </a:r>
            <a:r>
              <a:rPr lang="vi-VN" altLang="en-US" sz="2300" dirty="0">
                <a:solidFill>
                  <a:srgbClr val="000000"/>
                </a:solidFill>
                <a:latin typeface="Times New Roman" panose="02020603050405020304" pitchFamily="18" charset="0"/>
                <a:cs typeface="Times New Roman" panose="02020603050405020304" pitchFamily="18" charset="0"/>
              </a:rPr>
              <a:t> QUỐC CHẤN</a:t>
            </a:r>
          </a:p>
        </p:txBody>
      </p:sp>
    </p:spTree>
    <p:extLst>
      <p:ext uri="{BB962C8B-B14F-4D97-AF65-F5344CB8AC3E}">
        <p14:creationId xmlns:p14="http://schemas.microsoft.com/office/powerpoint/2010/main" val="96165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Rectangle 19">
            <a:extLst>
              <a:ext uri="{FF2B5EF4-FFF2-40B4-BE49-F238E27FC236}">
                <a16:creationId xmlns:a16="http://schemas.microsoft.com/office/drawing/2014/main" id="{651AE9BA-5E80-4DCB-9520-FEBB0304F97B}"/>
              </a:ext>
            </a:extLst>
          </p:cNvPr>
          <p:cNvSpPr/>
          <p:nvPr/>
        </p:nvSpPr>
        <p:spPr>
          <a:xfrm>
            <a:off x="3085754" y="1056696"/>
            <a:ext cx="2829621" cy="584775"/>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bodyPr>
          <a:lstStyle/>
          <a:p>
            <a:pPr algn="ctr"/>
            <a:r>
              <a:rPr lang="en-US" sz="3200" dirty="0" err="1">
                <a:solidFill>
                  <a:srgbClr val="FFFF00"/>
                </a:solidFill>
                <a:latin typeface="Times New Roman" panose="02020603050405020304" pitchFamily="18" charset="0"/>
                <a:cs typeface="Times New Roman" panose="02020603050405020304" pitchFamily="18" charset="0"/>
              </a:rPr>
              <a:t>Đối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đáp</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với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vua</a:t>
            </a:r>
            <a:endParaRPr lang="en-US" sz="3200" dirty="0">
              <a:solidFill>
                <a:srgbClr val="FFFF00"/>
              </a:solidFill>
              <a:latin typeface="Times New Roman" panose="02020603050405020304" pitchFamily="18" charset="0"/>
              <a:cs typeface="Times New Roman" panose="02020603050405020304" pitchFamily="18" charset="0"/>
            </a:endParaRPr>
          </a:p>
        </p:txBody>
      </p:sp>
      <p:grpSp>
        <p:nvGrpSpPr>
          <p:cNvPr id="22" name="Group 5">
            <a:extLst>
              <a:ext uri="{FF2B5EF4-FFF2-40B4-BE49-F238E27FC236}">
                <a16:creationId xmlns:a16="http://schemas.microsoft.com/office/drawing/2014/main" id="{FF3AF468-2A5C-444E-87D7-9B719BEE7EB7}"/>
              </a:ext>
            </a:extLst>
          </p:cNvPr>
          <p:cNvGrpSpPr>
            <a:grpSpLocks/>
          </p:cNvGrpSpPr>
          <p:nvPr/>
        </p:nvGrpSpPr>
        <p:grpSpPr bwMode="auto">
          <a:xfrm>
            <a:off x="1116506" y="2783082"/>
            <a:ext cx="2390776" cy="1049338"/>
            <a:chOff x="240" y="1269"/>
            <a:chExt cx="1506" cy="661"/>
          </a:xfrm>
        </p:grpSpPr>
        <p:sp>
          <p:nvSpPr>
            <p:cNvPr id="23" name="Text Box 6">
              <a:extLst>
                <a:ext uri="{FF2B5EF4-FFF2-40B4-BE49-F238E27FC236}">
                  <a16:creationId xmlns:a16="http://schemas.microsoft.com/office/drawing/2014/main" id="{33E8E62B-01E5-4B96-A820-B7E63D8ECC0E}"/>
                </a:ext>
              </a:extLst>
            </p:cNvPr>
            <p:cNvSpPr txBox="1">
              <a:spLocks noChangeArrowheads="1"/>
            </p:cNvSpPr>
            <p:nvPr/>
          </p:nvSpPr>
          <p:spPr bwMode="auto">
            <a:xfrm>
              <a:off x="240" y="1600"/>
              <a:ext cx="121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FF"/>
                  </a:solidFill>
                  <a:latin typeface="Times New Roman" panose="02020603050405020304" pitchFamily="18" charset="0"/>
                  <a:cs typeface="Times New Roman" panose="02020603050405020304" pitchFamily="18" charset="0"/>
                </a:rPr>
                <a:t>-</a:t>
              </a:r>
              <a:r>
                <a:rPr lang="en-US" altLang="en-US" sz="2800" b="1" dirty="0">
                  <a:solidFill>
                    <a:srgbClr val="800080"/>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a:t>
              </a:r>
              <a:r>
                <a:rPr lang="en-US" altLang="en-US" sz="2800" b="1" dirty="0" err="1">
                  <a:solidFill>
                    <a:srgbClr val="FF0000"/>
                  </a:solidFill>
                  <a:latin typeface="Times New Roman" panose="02020603050405020304" pitchFamily="18" charset="0"/>
                  <a:cs typeface="Times New Roman" panose="02020603050405020304" pitchFamily="18" charset="0"/>
                </a:rPr>
                <a:t>ốt</a:t>
              </a:r>
              <a:r>
                <a:rPr lang="en-US" altLang="en-US" sz="2800" b="1" dirty="0">
                  <a:solidFill>
                    <a:srgbClr val="800080"/>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a:t>
              </a:r>
              <a:r>
                <a:rPr lang="en-US" altLang="en-US" sz="2800" b="1" dirty="0" err="1">
                  <a:solidFill>
                    <a:srgbClr val="FF0000"/>
                  </a:solidFill>
                  <a:latin typeface="Times New Roman" panose="02020603050405020304" pitchFamily="18" charset="0"/>
                  <a:cs typeface="Times New Roman" panose="02020603050405020304" pitchFamily="18" charset="0"/>
                </a:rPr>
                <a:t>oảng</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 name="Text Box 7">
              <a:extLst>
                <a:ext uri="{FF2B5EF4-FFF2-40B4-BE49-F238E27FC236}">
                  <a16:creationId xmlns:a16="http://schemas.microsoft.com/office/drawing/2014/main" id="{DE358732-F5B8-48C4-BA9F-8AC5AA68583E}"/>
                </a:ext>
              </a:extLst>
            </p:cNvPr>
            <p:cNvSpPr txBox="1">
              <a:spLocks noChangeArrowheads="1"/>
            </p:cNvSpPr>
            <p:nvPr/>
          </p:nvSpPr>
          <p:spPr bwMode="auto">
            <a:xfrm>
              <a:off x="240" y="1269"/>
              <a:ext cx="150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FF"/>
                  </a:solidFill>
                  <a:latin typeface="Times New Roman" panose="02020603050405020304" pitchFamily="18" charset="0"/>
                  <a:cs typeface="Times New Roman" panose="02020603050405020304" pitchFamily="18" charset="0"/>
                </a:rPr>
                <a:t>- C</a:t>
              </a:r>
              <a:r>
                <a:rPr lang="en-US" altLang="en-US" sz="2800" b="1" dirty="0">
                  <a:solidFill>
                    <a:srgbClr val="FF0000"/>
                  </a:solidFill>
                  <a:latin typeface="Times New Roman" panose="02020603050405020304" pitchFamily="18" charset="0"/>
                  <a:cs typeface="Times New Roman" panose="02020603050405020304" pitchFamily="18" charset="0"/>
                </a:rPr>
                <a:t>ao</a:t>
              </a:r>
              <a:r>
                <a:rPr lang="en-US" altLang="en-US" sz="2800" b="1" dirty="0">
                  <a:solidFill>
                    <a:srgbClr val="800080"/>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Bá</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a:t>
              </a:r>
              <a:r>
                <a:rPr lang="en-US" altLang="en-US" sz="2800" b="1" dirty="0" err="1">
                  <a:solidFill>
                    <a:srgbClr val="FF0000"/>
                  </a:solidFill>
                  <a:latin typeface="Times New Roman" panose="02020603050405020304" pitchFamily="18" charset="0"/>
                  <a:cs typeface="Times New Roman" panose="02020603050405020304" pitchFamily="18" charset="0"/>
                </a:rPr>
                <a:t>át</a:t>
              </a:r>
              <a:endParaRPr lang="en-US" altLang="en-US" sz="2800" b="1" dirty="0">
                <a:solidFill>
                  <a:srgbClr val="800080"/>
                </a:solidFill>
                <a:latin typeface="Times New Roman" panose="02020603050405020304" pitchFamily="18" charset="0"/>
                <a:cs typeface="Times New Roman" panose="02020603050405020304" pitchFamily="18" charset="0"/>
              </a:endParaRPr>
            </a:p>
          </p:txBody>
        </p:sp>
      </p:grpSp>
      <p:grpSp>
        <p:nvGrpSpPr>
          <p:cNvPr id="25" name="Group 8">
            <a:extLst>
              <a:ext uri="{FF2B5EF4-FFF2-40B4-BE49-F238E27FC236}">
                <a16:creationId xmlns:a16="http://schemas.microsoft.com/office/drawing/2014/main" id="{013587BA-DBCC-4EEC-B259-CB2B9C292AED}"/>
              </a:ext>
            </a:extLst>
          </p:cNvPr>
          <p:cNvGrpSpPr>
            <a:grpSpLocks/>
          </p:cNvGrpSpPr>
          <p:nvPr/>
        </p:nvGrpSpPr>
        <p:grpSpPr bwMode="auto">
          <a:xfrm>
            <a:off x="1075831" y="3859069"/>
            <a:ext cx="2082801" cy="1108076"/>
            <a:chOff x="217" y="1936"/>
            <a:chExt cx="1312" cy="698"/>
          </a:xfrm>
        </p:grpSpPr>
        <p:sp>
          <p:nvSpPr>
            <p:cNvPr id="26" name="Text Box 9">
              <a:extLst>
                <a:ext uri="{FF2B5EF4-FFF2-40B4-BE49-F238E27FC236}">
                  <a16:creationId xmlns:a16="http://schemas.microsoft.com/office/drawing/2014/main" id="{880A1489-8D48-4DDC-89FC-071D8C720BB7}"/>
                </a:ext>
              </a:extLst>
            </p:cNvPr>
            <p:cNvSpPr txBox="1">
              <a:spLocks noChangeArrowheads="1"/>
            </p:cNvSpPr>
            <p:nvPr/>
          </p:nvSpPr>
          <p:spPr bwMode="auto">
            <a:xfrm>
              <a:off x="232" y="1936"/>
              <a:ext cx="112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FF"/>
                  </a:solidFill>
                  <a:latin typeface="Times New Roman" panose="02020603050405020304" pitchFamily="18" charset="0"/>
                  <a:cs typeface="Times New Roman" panose="02020603050405020304" pitchFamily="18" charset="0"/>
                </a:rPr>
                <a:t>-</a:t>
              </a:r>
              <a:r>
                <a:rPr lang="en-US" altLang="en-US" sz="2800" b="1" dirty="0">
                  <a:solidFill>
                    <a:srgbClr val="800080"/>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vùng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a:t>
              </a:r>
              <a:r>
                <a:rPr lang="en-US" altLang="en-US" sz="2800" b="1" dirty="0" err="1">
                  <a:solidFill>
                    <a:srgbClr val="FF0000"/>
                  </a:solidFill>
                  <a:latin typeface="Times New Roman" panose="02020603050405020304" pitchFamily="18" charset="0"/>
                  <a:cs typeface="Times New Roman" panose="02020603050405020304" pitchFamily="18" charset="0"/>
                </a:rPr>
                <a:t>ẫy</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7" name="Text Box 10">
              <a:extLst>
                <a:ext uri="{FF2B5EF4-FFF2-40B4-BE49-F238E27FC236}">
                  <a16:creationId xmlns:a16="http://schemas.microsoft.com/office/drawing/2014/main" id="{49B02FC1-29ED-4583-90C7-D866B0D5FBE3}"/>
                </a:ext>
              </a:extLst>
            </p:cNvPr>
            <p:cNvSpPr txBox="1">
              <a:spLocks noChangeArrowheads="1"/>
            </p:cNvSpPr>
            <p:nvPr/>
          </p:nvSpPr>
          <p:spPr bwMode="auto">
            <a:xfrm>
              <a:off x="217" y="2304"/>
              <a:ext cx="131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a:t>
              </a:r>
              <a:r>
                <a:rPr lang="en-US" altLang="en-US" sz="2800" b="1" dirty="0" err="1">
                  <a:solidFill>
                    <a:srgbClr val="FF0000"/>
                  </a:solidFill>
                  <a:latin typeface="Times New Roman" panose="02020603050405020304" pitchFamily="18" charset="0"/>
                  <a:cs typeface="Times New Roman" panose="02020603050405020304" pitchFamily="18" charset="0"/>
                </a:rPr>
                <a:t>ắm</a:t>
              </a:r>
              <a:r>
                <a:rPr lang="en-US" altLang="en-US" sz="2800" b="1" dirty="0">
                  <a:solidFill>
                    <a:srgbClr val="990099"/>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cảnh</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grpSp>
      <p:sp>
        <p:nvSpPr>
          <p:cNvPr id="28" name="Text Box 13">
            <a:extLst>
              <a:ext uri="{FF2B5EF4-FFF2-40B4-BE49-F238E27FC236}">
                <a16:creationId xmlns:a16="http://schemas.microsoft.com/office/drawing/2014/main" id="{1936A8AE-5EC3-470C-820E-0A156B783E2C}"/>
              </a:ext>
            </a:extLst>
          </p:cNvPr>
          <p:cNvSpPr txBox="1">
            <a:spLocks noChangeArrowheads="1"/>
          </p:cNvSpPr>
          <p:nvPr/>
        </p:nvSpPr>
        <p:spPr bwMode="auto">
          <a:xfrm>
            <a:off x="993284" y="5027471"/>
            <a:ext cx="15728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táo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a:t>
            </a:r>
            <a:r>
              <a:rPr lang="en-US" altLang="en-US" sz="2800" b="1" dirty="0" err="1">
                <a:solidFill>
                  <a:srgbClr val="FF0000"/>
                </a:solidFill>
                <a:latin typeface="Times New Roman" panose="02020603050405020304" pitchFamily="18" charset="0"/>
                <a:cs typeface="Times New Roman" panose="02020603050405020304" pitchFamily="18" charset="0"/>
              </a:rPr>
              <a:t>ợn</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9" name="Rectangle 3">
            <a:extLst>
              <a:ext uri="{FF2B5EF4-FFF2-40B4-BE49-F238E27FC236}">
                <a16:creationId xmlns:a16="http://schemas.microsoft.com/office/drawing/2014/main" id="{15D13A9C-2B0D-46F1-8D62-D4E964CA15F2}"/>
              </a:ext>
            </a:extLst>
          </p:cNvPr>
          <p:cNvSpPr txBox="1">
            <a:spLocks noChangeArrowheads="1"/>
          </p:cNvSpPr>
          <p:nvPr/>
        </p:nvSpPr>
        <p:spPr bwMode="auto">
          <a:xfrm>
            <a:off x="143310" y="1842147"/>
            <a:ext cx="1981200" cy="53340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20000"/>
              </a:spcBef>
              <a:spcAft>
                <a:spcPct val="0"/>
              </a:spcAft>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Luyện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đọc</a:t>
            </a:r>
            <a:r>
              <a:rPr lang="en-US" altLang="en-US" sz="2800" b="1" dirty="0">
                <a:solidFill>
                  <a:srgbClr val="FF0000"/>
                </a:solidFill>
                <a:latin typeface="Times New Roman" panose="02020603050405020304" pitchFamily="18" charset="0"/>
                <a:cs typeface="Times New Roman" panose="02020603050405020304" pitchFamily="18" charset="0"/>
              </a:rPr>
              <a:t>    </a:t>
            </a:r>
          </a:p>
        </p:txBody>
      </p:sp>
      <p:sp>
        <p:nvSpPr>
          <p:cNvPr id="30" name="Rectangle 19">
            <a:extLst>
              <a:ext uri="{FF2B5EF4-FFF2-40B4-BE49-F238E27FC236}">
                <a16:creationId xmlns:a16="http://schemas.microsoft.com/office/drawing/2014/main" id="{7EFF71FD-5485-4A22-B021-E1A67EDE2A05}"/>
              </a:ext>
            </a:extLst>
          </p:cNvPr>
          <p:cNvSpPr>
            <a:spLocks noChangeArrowheads="1"/>
          </p:cNvSpPr>
          <p:nvPr/>
        </p:nvSpPr>
        <p:spPr bwMode="auto">
          <a:xfrm>
            <a:off x="6085610" y="1734775"/>
            <a:ext cx="1447800" cy="53340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20000"/>
              </a:spcBef>
              <a:spcAft>
                <a:spcPct val="0"/>
              </a:spcAft>
            </a:pPr>
            <a:r>
              <a:rPr lang="en-US" altLang="en-US" sz="2800" b="1" dirty="0" err="1">
                <a:solidFill>
                  <a:srgbClr val="FF3300"/>
                </a:solidFill>
                <a:latin typeface="Times New Roman" panose="02020603050405020304" pitchFamily="18" charset="0"/>
                <a:cs typeface="Times New Roman" panose="02020603050405020304" pitchFamily="18" charset="0"/>
              </a:rPr>
              <a:t>Từ</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ngữ</a:t>
            </a:r>
            <a:endParaRPr lang="en-US" altLang="en-US" sz="2800" b="1" dirty="0">
              <a:solidFill>
                <a:srgbClr val="FF3300"/>
              </a:solidFill>
              <a:latin typeface="Times New Roman" panose="02020603050405020304" pitchFamily="18" charset="0"/>
              <a:cs typeface="Times New Roman" panose="02020603050405020304" pitchFamily="18" charset="0"/>
            </a:endParaRPr>
          </a:p>
        </p:txBody>
      </p:sp>
      <p:sp>
        <p:nvSpPr>
          <p:cNvPr id="31" name="Line 8">
            <a:extLst>
              <a:ext uri="{FF2B5EF4-FFF2-40B4-BE49-F238E27FC236}">
                <a16:creationId xmlns:a16="http://schemas.microsoft.com/office/drawing/2014/main" id="{7AA99818-CA26-41AA-8E24-320E7E3F2665}"/>
              </a:ext>
            </a:extLst>
          </p:cNvPr>
          <p:cNvSpPr>
            <a:spLocks noChangeShapeType="1"/>
          </p:cNvSpPr>
          <p:nvPr/>
        </p:nvSpPr>
        <p:spPr bwMode="auto">
          <a:xfrm>
            <a:off x="4500565" y="2085163"/>
            <a:ext cx="0" cy="418941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en-US" kern="0">
              <a:solidFill>
                <a:srgbClr val="000000"/>
              </a:solidFill>
              <a:latin typeface="Arial" panose="020B0604020202020204" pitchFamily="34" charset="0"/>
              <a:cs typeface="Arial" panose="020B0604020202020204" pitchFamily="34" charset="0"/>
            </a:endParaRPr>
          </a:p>
        </p:txBody>
      </p:sp>
      <p:sp>
        <p:nvSpPr>
          <p:cNvPr id="32" name="Text Box 9">
            <a:extLst>
              <a:ext uri="{FF2B5EF4-FFF2-40B4-BE49-F238E27FC236}">
                <a16:creationId xmlns:a16="http://schemas.microsoft.com/office/drawing/2014/main" id="{ECF4936A-0933-4D11-B699-8693552EB207}"/>
              </a:ext>
            </a:extLst>
          </p:cNvPr>
          <p:cNvSpPr txBox="1">
            <a:spLocks noChangeArrowheads="1"/>
          </p:cNvSpPr>
          <p:nvPr/>
        </p:nvSpPr>
        <p:spPr bwMode="auto">
          <a:xfrm>
            <a:off x="230983" y="2338642"/>
            <a:ext cx="842037"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en-US" altLang="en-US" sz="2800" b="1" u="sng" dirty="0" err="1">
                <a:solidFill>
                  <a:srgbClr val="000000"/>
                </a:solidFill>
                <a:latin typeface="Times New Roman" panose="02020603050405020304" pitchFamily="18" charset="0"/>
                <a:cs typeface="Times New Roman" panose="02020603050405020304" pitchFamily="18" charset="0"/>
              </a:rPr>
              <a:t>Từ</a:t>
            </a:r>
            <a:r>
              <a:rPr lang="en-US" altLang="en-US" sz="2800" b="1" dirty="0">
                <a:solidFill>
                  <a:srgbClr val="000000"/>
                </a:solidFill>
                <a:latin typeface="Times New Roman" panose="02020603050405020304" pitchFamily="18" charset="0"/>
                <a:cs typeface="Times New Roman" panose="02020603050405020304" pitchFamily="18" charset="0"/>
              </a:rPr>
              <a:t>: </a:t>
            </a:r>
          </a:p>
        </p:txBody>
      </p:sp>
      <p:sp>
        <p:nvSpPr>
          <p:cNvPr id="33" name="Text Box 13">
            <a:extLst>
              <a:ext uri="{FF2B5EF4-FFF2-40B4-BE49-F238E27FC236}">
                <a16:creationId xmlns:a16="http://schemas.microsoft.com/office/drawing/2014/main" id="{1936A8AE-5EC3-470C-820E-0A156B783E2C}"/>
              </a:ext>
            </a:extLst>
          </p:cNvPr>
          <p:cNvSpPr txBox="1">
            <a:spLocks noChangeArrowheads="1"/>
          </p:cNvSpPr>
          <p:nvPr/>
        </p:nvSpPr>
        <p:spPr bwMode="auto">
          <a:xfrm>
            <a:off x="995212" y="5555588"/>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a:t>
            </a:r>
            <a:r>
              <a:rPr lang="en-US" altLang="en-US" sz="2800" b="1" dirty="0" err="1">
                <a:solidFill>
                  <a:srgbClr val="FF0000"/>
                </a:solidFill>
                <a:latin typeface="Times New Roman" panose="02020603050405020304" pitchFamily="18" charset="0"/>
                <a:cs typeface="Times New Roman" panose="02020603050405020304" pitchFamily="18" charset="0"/>
              </a:rPr>
              <a:t>eo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a:t>
            </a:r>
            <a:r>
              <a:rPr lang="en-US" altLang="en-US" sz="2800" b="1" dirty="0" err="1">
                <a:solidFill>
                  <a:srgbClr val="FF0000"/>
                </a:solidFill>
                <a:latin typeface="Times New Roman" panose="02020603050405020304" pitchFamily="18" charset="0"/>
                <a:cs typeface="Times New Roman" panose="02020603050405020304" pitchFamily="18" charset="0"/>
              </a:rPr>
              <a:t>ẻo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34" name="Text Box 7">
            <a:extLst>
              <a:ext uri="{FF2B5EF4-FFF2-40B4-BE49-F238E27FC236}">
                <a16:creationId xmlns:a16="http://schemas.microsoft.com/office/drawing/2014/main" id="{DE358732-F5B8-48C4-BA9F-8AC5AA68583E}"/>
              </a:ext>
            </a:extLst>
          </p:cNvPr>
          <p:cNvSpPr txBox="1">
            <a:spLocks noChangeArrowheads="1"/>
          </p:cNvSpPr>
          <p:nvPr/>
        </p:nvSpPr>
        <p:spPr bwMode="auto">
          <a:xfrm>
            <a:off x="4829896" y="2594903"/>
            <a:ext cx="22204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FF"/>
                </a:solidFill>
                <a:latin typeface="Times New Roman" panose="02020603050405020304" pitchFamily="18" charset="0"/>
                <a:cs typeface="Times New Roman" panose="02020603050405020304" pitchFamily="18" charset="0"/>
              </a:rPr>
              <a:t>- Minh </a:t>
            </a:r>
            <a:r>
              <a:rPr lang="en-US" altLang="en-US" sz="2800" b="1" dirty="0" err="1">
                <a:solidFill>
                  <a:srgbClr val="0000FF"/>
                </a:solidFill>
                <a:latin typeface="Times New Roman" panose="02020603050405020304" pitchFamily="18" charset="0"/>
                <a:cs typeface="Times New Roman" panose="02020603050405020304" pitchFamily="18" charset="0"/>
              </a:rPr>
              <a:t>Mạng</a:t>
            </a:r>
            <a:endParaRPr lang="en-US" altLang="en-US" sz="2800" b="1" dirty="0">
              <a:solidFill>
                <a:srgbClr val="800080"/>
              </a:solidFill>
              <a:latin typeface="Times New Roman" panose="02020603050405020304" pitchFamily="18" charset="0"/>
              <a:cs typeface="Times New Roman" panose="02020603050405020304" pitchFamily="18" charset="0"/>
            </a:endParaRPr>
          </a:p>
        </p:txBody>
      </p:sp>
      <p:sp>
        <p:nvSpPr>
          <p:cNvPr id="8" name="Action Button: Forward or Next 7">
            <a:hlinkClick r:id="rId3" action="ppaction://hlinksldjump" highlightClick="1"/>
          </p:cNvPr>
          <p:cNvSpPr/>
          <p:nvPr/>
        </p:nvSpPr>
        <p:spPr>
          <a:xfrm>
            <a:off x="7713507" y="2560534"/>
            <a:ext cx="429208" cy="44509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7">
            <a:extLst>
              <a:ext uri="{FF2B5EF4-FFF2-40B4-BE49-F238E27FC236}">
                <a16:creationId xmlns:a16="http://schemas.microsoft.com/office/drawing/2014/main" id="{DE358732-F5B8-48C4-BA9F-8AC5AA68583E}"/>
              </a:ext>
            </a:extLst>
          </p:cNvPr>
          <p:cNvSpPr txBox="1">
            <a:spLocks noChangeArrowheads="1"/>
          </p:cNvSpPr>
          <p:nvPr/>
        </p:nvSpPr>
        <p:spPr bwMode="auto">
          <a:xfrm>
            <a:off x="4829896" y="4404961"/>
            <a:ext cx="1382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giá</a:t>
            </a:r>
            <a:endParaRPr lang="en-US" altLang="en-US" sz="2800" b="1" dirty="0">
              <a:solidFill>
                <a:srgbClr val="800080"/>
              </a:solidFill>
              <a:latin typeface="Times New Roman" panose="02020603050405020304" pitchFamily="18" charset="0"/>
              <a:cs typeface="Times New Roman" panose="02020603050405020304" pitchFamily="18" charset="0"/>
            </a:endParaRPr>
          </a:p>
        </p:txBody>
      </p:sp>
      <p:sp>
        <p:nvSpPr>
          <p:cNvPr id="9" name="Action Button: Forward or Next 8">
            <a:hlinkClick r:id="rId4" action="ppaction://hlinksldjump" highlightClick="1"/>
          </p:cNvPr>
          <p:cNvSpPr/>
          <p:nvPr/>
        </p:nvSpPr>
        <p:spPr>
          <a:xfrm>
            <a:off x="7697459" y="3118123"/>
            <a:ext cx="445256" cy="4547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7">
            <a:extLst>
              <a:ext uri="{FF2B5EF4-FFF2-40B4-BE49-F238E27FC236}">
                <a16:creationId xmlns:a16="http://schemas.microsoft.com/office/drawing/2014/main" id="{DE358732-F5B8-48C4-BA9F-8AC5AA68583E}"/>
              </a:ext>
            </a:extLst>
          </p:cNvPr>
          <p:cNvSpPr txBox="1">
            <a:spLocks noChangeArrowheads="1"/>
          </p:cNvSpPr>
          <p:nvPr/>
        </p:nvSpPr>
        <p:spPr bwMode="auto">
          <a:xfrm>
            <a:off x="4829896" y="3778257"/>
            <a:ext cx="1596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giá</a:t>
            </a:r>
            <a:endParaRPr lang="en-US" altLang="en-US" sz="2800" b="1" dirty="0">
              <a:solidFill>
                <a:srgbClr val="800080"/>
              </a:solidFill>
              <a:latin typeface="Times New Roman" panose="02020603050405020304" pitchFamily="18" charset="0"/>
              <a:cs typeface="Times New Roman" panose="02020603050405020304" pitchFamily="18" charset="0"/>
            </a:endParaRPr>
          </a:p>
        </p:txBody>
      </p:sp>
      <p:sp>
        <p:nvSpPr>
          <p:cNvPr id="37" name="Text Box 7">
            <a:extLst>
              <a:ext uri="{FF2B5EF4-FFF2-40B4-BE49-F238E27FC236}">
                <a16:creationId xmlns:a16="http://schemas.microsoft.com/office/drawing/2014/main" id="{DE358732-F5B8-48C4-BA9F-8AC5AA68583E}"/>
              </a:ext>
            </a:extLst>
          </p:cNvPr>
          <p:cNvSpPr txBox="1">
            <a:spLocks noChangeArrowheads="1"/>
          </p:cNvSpPr>
          <p:nvPr/>
        </p:nvSpPr>
        <p:spPr bwMode="auto">
          <a:xfrm>
            <a:off x="4829896" y="3151553"/>
            <a:ext cx="23903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FF"/>
                </a:solidFill>
                <a:latin typeface="Times New Roman" panose="02020603050405020304" pitchFamily="18" charset="0"/>
                <a:cs typeface="Times New Roman" panose="02020603050405020304" pitchFamily="18" charset="0"/>
              </a:rPr>
              <a:t>- Cao </a:t>
            </a:r>
            <a:r>
              <a:rPr lang="en-US" altLang="en-US" sz="2800" b="1" dirty="0" err="1">
                <a:solidFill>
                  <a:srgbClr val="0000FF"/>
                </a:solidFill>
                <a:latin typeface="Times New Roman" panose="02020603050405020304" pitchFamily="18" charset="0"/>
                <a:cs typeface="Times New Roman" panose="02020603050405020304" pitchFamily="18" charset="0"/>
              </a:rPr>
              <a:t>Bá</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Quát</a:t>
            </a:r>
            <a:endParaRPr lang="en-US" altLang="en-US" sz="2800" b="1" dirty="0">
              <a:solidFill>
                <a:srgbClr val="800080"/>
              </a:solidFill>
              <a:latin typeface="Times New Roman" panose="02020603050405020304" pitchFamily="18" charset="0"/>
              <a:cs typeface="Times New Roman" panose="02020603050405020304" pitchFamily="18" charset="0"/>
            </a:endParaRPr>
          </a:p>
        </p:txBody>
      </p:sp>
      <p:sp>
        <p:nvSpPr>
          <p:cNvPr id="38" name="Action Button: Forward or Next 37">
            <a:hlinkClick r:id="rId5" action="ppaction://hlinksldjump" highlightClick="1"/>
          </p:cNvPr>
          <p:cNvSpPr/>
          <p:nvPr/>
        </p:nvSpPr>
        <p:spPr>
          <a:xfrm>
            <a:off x="7682605" y="4183999"/>
            <a:ext cx="460110" cy="39788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7">
            <a:extLst>
              <a:ext uri="{FF2B5EF4-FFF2-40B4-BE49-F238E27FC236}">
                <a16:creationId xmlns:a16="http://schemas.microsoft.com/office/drawing/2014/main" id="{DE358732-F5B8-48C4-BA9F-8AC5AA68583E}"/>
              </a:ext>
            </a:extLst>
          </p:cNvPr>
          <p:cNvSpPr txBox="1">
            <a:spLocks noChangeArrowheads="1"/>
          </p:cNvSpPr>
          <p:nvPr/>
        </p:nvSpPr>
        <p:spPr bwMode="auto">
          <a:xfrm>
            <a:off x="4829896" y="4928181"/>
            <a:ext cx="9332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Đối</a:t>
            </a:r>
            <a:endParaRPr lang="en-US" altLang="en-US" sz="2800" b="1" dirty="0">
              <a:solidFill>
                <a:srgbClr val="800080"/>
              </a:solidFill>
              <a:latin typeface="Times New Roman" panose="02020603050405020304" pitchFamily="18" charset="0"/>
              <a:cs typeface="Times New Roman" panose="02020603050405020304" pitchFamily="18" charset="0"/>
            </a:endParaRPr>
          </a:p>
        </p:txBody>
      </p:sp>
      <p:sp>
        <p:nvSpPr>
          <p:cNvPr id="40" name="Action Button: Forward or Next 39">
            <a:hlinkClick r:id="rId6" action="ppaction://hlinksldjump" highlightClick="1"/>
          </p:cNvPr>
          <p:cNvSpPr/>
          <p:nvPr/>
        </p:nvSpPr>
        <p:spPr>
          <a:xfrm>
            <a:off x="7682605" y="5011821"/>
            <a:ext cx="445558" cy="35593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7">
            <a:extLst>
              <a:ext uri="{FF2B5EF4-FFF2-40B4-BE49-F238E27FC236}">
                <a16:creationId xmlns:a16="http://schemas.microsoft.com/office/drawing/2014/main" id="{DE358732-F5B8-48C4-BA9F-8AC5AA68583E}"/>
              </a:ext>
            </a:extLst>
          </p:cNvPr>
          <p:cNvSpPr txBox="1">
            <a:spLocks noChangeArrowheads="1"/>
          </p:cNvSpPr>
          <p:nvPr/>
        </p:nvSpPr>
        <p:spPr bwMode="auto">
          <a:xfrm>
            <a:off x="4834717" y="5555588"/>
            <a:ext cx="18292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Tức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cảnh</a:t>
            </a:r>
            <a:endParaRPr lang="en-US" altLang="en-US" sz="2800" b="1" dirty="0">
              <a:solidFill>
                <a:srgbClr val="800080"/>
              </a:solidFill>
              <a:latin typeface="Times New Roman" panose="02020603050405020304" pitchFamily="18" charset="0"/>
              <a:cs typeface="Times New Roman" panose="02020603050405020304" pitchFamily="18" charset="0"/>
            </a:endParaRPr>
          </a:p>
        </p:txBody>
      </p:sp>
      <p:sp>
        <p:nvSpPr>
          <p:cNvPr id="42" name="Text Box 7">
            <a:extLst>
              <a:ext uri="{FF2B5EF4-FFF2-40B4-BE49-F238E27FC236}">
                <a16:creationId xmlns:a16="http://schemas.microsoft.com/office/drawing/2014/main" id="{DE358732-F5B8-48C4-BA9F-8AC5AA68583E}"/>
              </a:ext>
            </a:extLst>
          </p:cNvPr>
          <p:cNvSpPr txBox="1">
            <a:spLocks noChangeArrowheads="1"/>
          </p:cNvSpPr>
          <p:nvPr/>
        </p:nvSpPr>
        <p:spPr bwMode="auto">
          <a:xfrm>
            <a:off x="4834717" y="6172501"/>
            <a:ext cx="1354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Chỉnh</a:t>
            </a:r>
            <a:endParaRPr lang="en-US" altLang="en-US" sz="2800" b="1" dirty="0">
              <a:solidFill>
                <a:srgbClr val="8000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128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298"/>
            <a:ext cx="9144000" cy="6858000"/>
          </a:xfrm>
          <a:prstGeom prst="rect">
            <a:avLst/>
          </a:prstGeom>
        </p:spPr>
      </p:pic>
      <p:sp>
        <p:nvSpPr>
          <p:cNvPr id="4" name="Rectangle 4">
            <a:extLst>
              <a:ext uri="{FF2B5EF4-FFF2-40B4-BE49-F238E27FC236}">
                <a16:creationId xmlns:a16="http://schemas.microsoft.com/office/drawing/2014/main" id="{9C224100-2E7E-43CE-A95A-638661D4819A}"/>
              </a:ext>
            </a:extLst>
          </p:cNvPr>
          <p:cNvSpPr>
            <a:spLocks noChangeArrowheads="1"/>
          </p:cNvSpPr>
          <p:nvPr/>
        </p:nvSpPr>
        <p:spPr bwMode="auto">
          <a:xfrm>
            <a:off x="0" y="9331"/>
            <a:ext cx="9144000" cy="681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300" b="1" dirty="0">
                <a:latin typeface="Times New Roman" panose="02020603050405020304" pitchFamily="18" charset="0"/>
                <a:cs typeface="Times New Roman" panose="02020603050405020304" pitchFamily="18" charset="0"/>
              </a:rPr>
              <a:t>     </a:t>
            </a:r>
            <a:r>
              <a:rPr lang="vi-VN" altLang="en-US" sz="2300" b="1" dirty="0">
                <a:latin typeface="Times New Roman" panose="02020603050405020304" pitchFamily="18" charset="0"/>
                <a:cs typeface="Times New Roman" panose="02020603050405020304" pitchFamily="18" charset="0"/>
              </a:rPr>
              <a:t>1.</a:t>
            </a:r>
            <a:r>
              <a:rPr lang="vi-VN" altLang="en-US" sz="2300" dirty="0">
                <a:latin typeface="Times New Roman" panose="02020603050405020304" pitchFamily="18" charset="0"/>
                <a:cs typeface="Times New Roman" panose="02020603050405020304" pitchFamily="18" charset="0"/>
              </a:rPr>
              <a:t> Một lần, vua Minh Mạng từ kinh đô Huế ngự giá ra Thăng Long (Hà Nội). Vua cho xa giá đến Hồ Tây ngắm cảnh. Xa giá đi đến đâu quân lính cũng thét đuổi tất cả mọi người, không cho ai đến gần.</a:t>
            </a:r>
            <a:endParaRPr lang="en-US" altLang="en-US" sz="23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300" b="1" dirty="0">
                <a:solidFill>
                  <a:srgbClr val="000000"/>
                </a:solidFill>
                <a:latin typeface="Times New Roman" panose="02020603050405020304" pitchFamily="18" charset="0"/>
                <a:cs typeface="Times New Roman" panose="02020603050405020304" pitchFamily="18" charset="0"/>
              </a:rPr>
              <a:t>     </a:t>
            </a:r>
            <a:r>
              <a:rPr lang="vi-VN" altLang="en-US" sz="2300" b="1" dirty="0">
                <a:solidFill>
                  <a:srgbClr val="000000"/>
                </a:solidFill>
                <a:latin typeface="Times New Roman" panose="02020603050405020304" pitchFamily="18" charset="0"/>
                <a:cs typeface="Times New Roman" panose="02020603050405020304" pitchFamily="18" charset="0"/>
              </a:rPr>
              <a:t>2</a:t>
            </a:r>
            <a:r>
              <a:rPr lang="vi-VN" altLang="en-US" sz="2300" dirty="0">
                <a:solidFill>
                  <a:srgbClr val="000000"/>
                </a:solidFill>
                <a:latin typeface="Times New Roman" panose="02020603050405020304" pitchFamily="18" charset="0"/>
                <a:cs typeface="Times New Roman" panose="02020603050405020304" pitchFamily="18" charset="0"/>
              </a:rPr>
              <a:t>. Cao Bá Quát, khi ấy còn là một cậu bé, muốn nhìn rõ mặt vua. Cậu nảy ra một ý, liền cởi hết quần áo, nhảy xuống hồ tắm. Quân lính nhìn thấy, xúm vào bắt trói đứa trẻ táo tợn. Cậu bé không chịu, la hét, vùng vẫy, gây nên cảnh náo động ở hồ. Thấy thế, vua Minh Mạng truyền lệnh dẫn cậu tới hỏi.</a:t>
            </a:r>
          </a:p>
          <a:p>
            <a:pPr lvl="0" eaLnBrk="0" fontAlgn="base" hangingPunct="0">
              <a:spcBef>
                <a:spcPct val="0"/>
              </a:spcBef>
              <a:spcAft>
                <a:spcPct val="0"/>
              </a:spcAft>
            </a:pPr>
            <a:r>
              <a:rPr lang="en-US" altLang="en-US" sz="2300" b="1" dirty="0">
                <a:solidFill>
                  <a:srgbClr val="000000"/>
                </a:solidFill>
                <a:latin typeface="Times New Roman" panose="02020603050405020304" pitchFamily="18" charset="0"/>
                <a:cs typeface="Times New Roman" panose="02020603050405020304" pitchFamily="18" charset="0"/>
              </a:rPr>
              <a:t>     </a:t>
            </a:r>
            <a:r>
              <a:rPr lang="vi-VN" altLang="en-US" sz="2300" b="1" dirty="0">
                <a:solidFill>
                  <a:srgbClr val="000000"/>
                </a:solidFill>
                <a:latin typeface="Times New Roman" panose="02020603050405020304" pitchFamily="18" charset="0"/>
                <a:cs typeface="Times New Roman" panose="02020603050405020304" pitchFamily="18" charset="0"/>
              </a:rPr>
              <a:t>3.</a:t>
            </a:r>
            <a:r>
              <a:rPr lang="vi-VN" altLang="en-US" sz="2300" dirty="0">
                <a:solidFill>
                  <a:srgbClr val="000000"/>
                </a:solidFill>
                <a:latin typeface="Times New Roman" panose="02020603050405020304" pitchFamily="18" charset="0"/>
                <a:cs typeface="Times New Roman" panose="02020603050405020304" pitchFamily="18" charset="0"/>
              </a:rPr>
              <a:t> C</a:t>
            </a:r>
            <a:r>
              <a:rPr lang="en-US" altLang="en-US" sz="2300" dirty="0" err="1">
                <a:solidFill>
                  <a:srgbClr val="000000"/>
                </a:solidFill>
                <a:latin typeface="Times New Roman" panose="02020603050405020304" pitchFamily="18" charset="0"/>
                <a:cs typeface="Times New Roman" panose="02020603050405020304" pitchFamily="18" charset="0"/>
              </a:rPr>
              <a:t>ậu</a:t>
            </a:r>
            <a:r>
              <a:rPr lang="vi-VN" altLang="en-US" sz="2300" dirty="0">
                <a:solidFill>
                  <a:srgbClr val="000000"/>
                </a:solidFill>
                <a:latin typeface="Times New Roman" panose="02020603050405020304" pitchFamily="18" charset="0"/>
                <a:cs typeface="Times New Roman" panose="02020603050405020304" pitchFamily="18" charset="0"/>
              </a:rPr>
              <a:t> bé bị dẫn tới trước mặt nhà vua. Cậu từ xưng là học trò mới ở quê ra chơi. Thấy nói là học trò, vua ra lệnh cho cậu phải đối được một vế đối thì mới tha. Nhìn thấy trên mặt nước lúc đó có đàn cá đang đuổi nhau, vua tức cảnh đọc vế đối như sau :</a:t>
            </a:r>
          </a:p>
          <a:p>
            <a:pPr lvl="0" eaLnBrk="0" fontAlgn="base" hangingPunct="0">
              <a:spcBef>
                <a:spcPct val="0"/>
              </a:spcBef>
              <a:spcAft>
                <a:spcPct val="0"/>
              </a:spcAft>
            </a:pPr>
            <a:r>
              <a:rPr lang="en-US" altLang="en-US" sz="2300" i="1" dirty="0">
                <a:solidFill>
                  <a:srgbClr val="000000"/>
                </a:solidFill>
                <a:latin typeface="Times New Roman" panose="02020603050405020304" pitchFamily="18" charset="0"/>
                <a:cs typeface="Times New Roman" panose="02020603050405020304" pitchFamily="18" charset="0"/>
              </a:rPr>
              <a:t>                           </a:t>
            </a:r>
            <a:r>
              <a:rPr lang="vi-VN" altLang="en-US" sz="2300" i="1" dirty="0">
                <a:solidFill>
                  <a:srgbClr val="000000"/>
                </a:solidFill>
                <a:latin typeface="Times New Roman" panose="02020603050405020304" pitchFamily="18" charset="0"/>
                <a:cs typeface="Times New Roman" panose="02020603050405020304" pitchFamily="18" charset="0"/>
              </a:rPr>
              <a:t>Nước trong leo lẻo cá đớp cá</a:t>
            </a:r>
            <a:endParaRPr lang="vi-VN" altLang="en-US" sz="2300" dirty="0">
              <a:solidFill>
                <a:srgbClr val="000000"/>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vi-VN" altLang="en-US" sz="2300" dirty="0">
                <a:solidFill>
                  <a:srgbClr val="000000"/>
                </a:solidFill>
                <a:latin typeface="Times New Roman" panose="02020603050405020304" pitchFamily="18" charset="0"/>
                <a:cs typeface="Times New Roman" panose="02020603050405020304" pitchFamily="18" charset="0"/>
              </a:rPr>
              <a:t>Chẳng cần nghĩ ngợi lâu la gì, Cao Bá Quát lấy cảnh mình đang bị trói, đối lại luôn :</a:t>
            </a:r>
          </a:p>
          <a:p>
            <a:pPr lvl="0" eaLnBrk="0" fontAlgn="base" hangingPunct="0">
              <a:spcBef>
                <a:spcPct val="0"/>
              </a:spcBef>
              <a:spcAft>
                <a:spcPct val="0"/>
              </a:spcAft>
            </a:pPr>
            <a:r>
              <a:rPr lang="en-US" altLang="en-US" sz="2300" i="1" dirty="0">
                <a:solidFill>
                  <a:srgbClr val="000000"/>
                </a:solidFill>
                <a:latin typeface="Times New Roman" panose="02020603050405020304" pitchFamily="18" charset="0"/>
                <a:cs typeface="Times New Roman" panose="02020603050405020304" pitchFamily="18" charset="0"/>
              </a:rPr>
              <a:t>                       </a:t>
            </a:r>
            <a:r>
              <a:rPr lang="vi-VN" altLang="en-US" sz="2300" i="1" dirty="0">
                <a:solidFill>
                  <a:srgbClr val="000000"/>
                </a:solidFill>
                <a:latin typeface="Times New Roman" panose="02020603050405020304" pitchFamily="18" charset="0"/>
                <a:cs typeface="Times New Roman" panose="02020603050405020304" pitchFamily="18" charset="0"/>
              </a:rPr>
              <a:t>Trời nắng chang chang người trói người</a:t>
            </a:r>
            <a:endParaRPr lang="vi-VN" altLang="en-US" sz="2300" dirty="0">
              <a:solidFill>
                <a:srgbClr val="000000"/>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300" b="1" dirty="0">
                <a:solidFill>
                  <a:srgbClr val="000000"/>
                </a:solidFill>
                <a:latin typeface="Times New Roman" panose="02020603050405020304" pitchFamily="18" charset="0"/>
                <a:cs typeface="Times New Roman" panose="02020603050405020304" pitchFamily="18" charset="0"/>
              </a:rPr>
              <a:t>     </a:t>
            </a:r>
            <a:r>
              <a:rPr lang="vi-VN" altLang="en-US" sz="2300" b="1" dirty="0">
                <a:solidFill>
                  <a:srgbClr val="000000"/>
                </a:solidFill>
                <a:latin typeface="Times New Roman" panose="02020603050405020304" pitchFamily="18" charset="0"/>
                <a:cs typeface="Times New Roman" panose="02020603050405020304" pitchFamily="18" charset="0"/>
              </a:rPr>
              <a:t>4.</a:t>
            </a:r>
            <a:r>
              <a:rPr lang="vi-VN" altLang="en-US" sz="2300" dirty="0">
                <a:solidFill>
                  <a:srgbClr val="000000"/>
                </a:solidFill>
                <a:latin typeface="Times New Roman" panose="02020603050405020304" pitchFamily="18" charset="0"/>
                <a:cs typeface="Times New Roman" panose="02020603050405020304" pitchFamily="18" charset="0"/>
              </a:rPr>
              <a:t> Vế đối vừa cứng cỏi, vừa rất chỉnh, biểu lộ sự nhanh trí, thông minh. Vua nguôi giận, truyền lệnh cởi trói, tha cho cậu bé.</a:t>
            </a:r>
          </a:p>
          <a:p>
            <a:pPr lvl="0" eaLnBrk="0" fontAlgn="base" hangingPunct="0">
              <a:spcBef>
                <a:spcPct val="0"/>
              </a:spcBef>
              <a:spcAft>
                <a:spcPct val="0"/>
              </a:spcAft>
            </a:pPr>
            <a:r>
              <a:rPr lang="en-US" altLang="en-US" sz="2300" i="1" dirty="0">
                <a:solidFill>
                  <a:srgbClr val="000000"/>
                </a:solidFill>
                <a:latin typeface="Times New Roman" panose="02020603050405020304" pitchFamily="18" charset="0"/>
                <a:cs typeface="Times New Roman" panose="02020603050405020304" pitchFamily="18" charset="0"/>
              </a:rPr>
              <a:t>                                                   			</a:t>
            </a:r>
            <a:r>
              <a:rPr lang="vi-VN" altLang="en-US" sz="2300" i="1" dirty="0">
                <a:solidFill>
                  <a:srgbClr val="000000"/>
                </a:solidFill>
                <a:latin typeface="Times New Roman" panose="02020603050405020304" pitchFamily="18" charset="0"/>
                <a:cs typeface="Times New Roman" panose="02020603050405020304" pitchFamily="18" charset="0"/>
              </a:rPr>
              <a:t>Theo</a:t>
            </a:r>
            <a:r>
              <a:rPr lang="vi-VN" altLang="en-US" sz="2300" dirty="0">
                <a:solidFill>
                  <a:srgbClr val="000000"/>
                </a:solidFill>
                <a:latin typeface="Times New Roman" panose="02020603050405020304" pitchFamily="18" charset="0"/>
                <a:cs typeface="Times New Roman" panose="02020603050405020304" pitchFamily="18" charset="0"/>
              </a:rPr>
              <a:t> QUỐC CHẤN</a:t>
            </a:r>
          </a:p>
        </p:txBody>
      </p:sp>
    </p:spTree>
    <p:extLst>
      <p:ext uri="{BB962C8B-B14F-4D97-AF65-F5344CB8AC3E}">
        <p14:creationId xmlns:p14="http://schemas.microsoft.com/office/powerpoint/2010/main" val="961656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1" y="0"/>
            <a:ext cx="9144000" cy="68580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AutoShape 8">
            <a:extLst>
              <a:ext uri="{FF2B5EF4-FFF2-40B4-BE49-F238E27FC236}">
                <a16:creationId xmlns:a16="http://schemas.microsoft.com/office/drawing/2014/main" id="{6FC2B77E-E4B0-4777-A24B-9C03F67ED185}"/>
              </a:ext>
            </a:extLst>
          </p:cNvPr>
          <p:cNvSpPr>
            <a:spLocks noChangeArrowheads="1"/>
          </p:cNvSpPr>
          <p:nvPr/>
        </p:nvSpPr>
        <p:spPr bwMode="auto">
          <a:xfrm>
            <a:off x="1779542" y="3713614"/>
            <a:ext cx="6705600" cy="1295400"/>
          </a:xfrm>
          <a:prstGeom prst="cloudCallout">
            <a:avLst>
              <a:gd name="adj1" fmla="val -40934"/>
              <a:gd name="adj2" fmla="val -62457"/>
            </a:avLst>
          </a:prstGeom>
          <a:solidFill>
            <a:srgbClr val="FFCC99"/>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err="1">
                <a:latin typeface="Times New Roman" panose="02020603050405020304" pitchFamily="18" charset="0"/>
                <a:cs typeface="Times New Roman" panose="02020603050405020304" pitchFamily="18" charset="0"/>
              </a:rPr>
              <a:t>Vua</a:t>
            </a:r>
            <a:r>
              <a:rPr lang="en-US" altLang="en-US" sz="2800" b="1" dirty="0">
                <a:latin typeface="Times New Roman" panose="02020603050405020304" pitchFamily="18" charset="0"/>
                <a:cs typeface="Times New Roman" panose="02020603050405020304" pitchFamily="18" charset="0"/>
              </a:rPr>
              <a:t> Minh </a:t>
            </a:r>
            <a:r>
              <a:rPr lang="en-US" altLang="en-US" sz="2800" b="1" dirty="0" err="1">
                <a:latin typeface="Times New Roman" panose="02020603050405020304" pitchFamily="18" charset="0"/>
                <a:cs typeface="Times New Roman" panose="02020603050405020304" pitchFamily="18" charset="0"/>
              </a:rPr>
              <a:t>Mạng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ngắm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cảnh</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Hồ</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Tây</a:t>
            </a:r>
            <a:r>
              <a:rPr lang="en-US" altLang="en-US" sz="2800" b="1" dirty="0">
                <a:latin typeface="Times New Roman" panose="02020603050405020304" pitchFamily="18" charset="0"/>
                <a:cs typeface="Times New Roman" panose="02020603050405020304" pitchFamily="18" charset="0"/>
              </a:rPr>
              <a:t>.</a:t>
            </a:r>
          </a:p>
        </p:txBody>
      </p:sp>
      <p:sp>
        <p:nvSpPr>
          <p:cNvPr id="2" name="Text Placeholder 6">
            <a:extLst>
              <a:ext uri="{FF2B5EF4-FFF2-40B4-BE49-F238E27FC236}">
                <a16:creationId xmlns:a16="http://schemas.microsoft.com/office/drawing/2014/main" id="{0AEA686D-1B82-45BE-A3AD-94F6BAD59670}"/>
              </a:ext>
            </a:extLst>
          </p:cNvPr>
          <p:cNvSpPr txBox="1">
            <a:spLocks/>
          </p:cNvSpPr>
          <p:nvPr/>
        </p:nvSpPr>
        <p:spPr bwMode="auto">
          <a:xfrm>
            <a:off x="244339" y="1486649"/>
            <a:ext cx="2450473" cy="504730"/>
          </a:xfrm>
          <a:prstGeom prst="rect">
            <a:avLst/>
          </a:prstGeo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Tìm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hiểu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AAC45F25-D5A3-408E-8448-3C2D3976A7EA}"/>
              </a:ext>
            </a:extLst>
          </p:cNvPr>
          <p:cNvSpPr txBox="1"/>
          <p:nvPr/>
        </p:nvSpPr>
        <p:spPr>
          <a:xfrm>
            <a:off x="692139" y="2574477"/>
            <a:ext cx="7927659"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Vua</a:t>
            </a:r>
            <a:r>
              <a:rPr lang="en-US" sz="2800" b="1" dirty="0">
                <a:solidFill>
                  <a:srgbClr val="FF0000"/>
                </a:solidFill>
                <a:latin typeface="Times New Roman" pitchFamily="18" charset="0"/>
                <a:cs typeface="Times New Roman" pitchFamily="18" charset="0"/>
              </a:rPr>
              <a:t> Minh </a:t>
            </a:r>
            <a:r>
              <a:rPr lang="en-US" sz="2800" b="1" dirty="0" err="1">
                <a:solidFill>
                  <a:srgbClr val="FF0000"/>
                </a:solidFill>
                <a:latin typeface="Times New Roman" pitchFamily="18" charset="0"/>
                <a:cs typeface="Times New Roman" pitchFamily="18" charset="0"/>
              </a:rPr>
              <a:t>Mạng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ngắm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cảnh</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đâu</a:t>
            </a:r>
            <a:r>
              <a:rPr lang="en-US" sz="2800" b="1" dirty="0">
                <a:solidFill>
                  <a:srgbClr val="FF0000"/>
                </a:solidFill>
                <a:latin typeface="Times New Roman" pitchFamily="18" charset="0"/>
                <a:cs typeface="Times New Roman" pitchFamily="18" charset="0"/>
              </a:rPr>
              <a:t>? </a:t>
            </a:r>
            <a:endParaRPr lang="vi-VN" sz="2800" b="1" dirty="0">
              <a:solidFill>
                <a:srgbClr val="FF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ED872DAC-95C0-4927-81FC-F1E53D525A82}"/>
              </a:ext>
            </a:extLst>
          </p:cNvPr>
          <p:cNvPicPr>
            <a:picLocks noChangeAspect="1"/>
          </p:cNvPicPr>
          <p:nvPr/>
        </p:nvPicPr>
        <p:blipFill>
          <a:blip r:embed="rId3"/>
          <a:stretch>
            <a:fillRect/>
          </a:stretch>
        </p:blipFill>
        <p:spPr>
          <a:xfrm>
            <a:off x="-31421" y="2725980"/>
            <a:ext cx="4711958" cy="4125907"/>
          </a:xfrm>
          <a:prstGeom prst="rect">
            <a:avLst/>
          </a:prstGeom>
        </p:spPr>
      </p:pic>
      <p:pic>
        <p:nvPicPr>
          <p:cNvPr id="6" name="Picture 5">
            <a:extLst>
              <a:ext uri="{FF2B5EF4-FFF2-40B4-BE49-F238E27FC236}">
                <a16:creationId xmlns:a16="http://schemas.microsoft.com/office/drawing/2014/main" id="{8C759021-B7B1-4091-93FF-7B55D89759CE}"/>
              </a:ext>
            </a:extLst>
          </p:cNvPr>
          <p:cNvPicPr>
            <a:picLocks noChangeAspect="1"/>
          </p:cNvPicPr>
          <p:nvPr/>
        </p:nvPicPr>
        <p:blipFill>
          <a:blip r:embed="rId4"/>
          <a:stretch>
            <a:fillRect/>
          </a:stretch>
        </p:blipFill>
        <p:spPr>
          <a:xfrm>
            <a:off x="4680537" y="2725980"/>
            <a:ext cx="4432041" cy="4125907"/>
          </a:xfrm>
          <a:prstGeom prst="rect">
            <a:avLst/>
          </a:prstGeom>
        </p:spPr>
      </p:pic>
      <p:sp>
        <p:nvSpPr>
          <p:cNvPr id="7" name="Rectangle 6">
            <a:extLst>
              <a:ext uri="{FF2B5EF4-FFF2-40B4-BE49-F238E27FC236}">
                <a16:creationId xmlns:a16="http://schemas.microsoft.com/office/drawing/2014/main" id="{A73752AD-201A-4828-BE52-D264125174FF}"/>
              </a:ext>
            </a:extLst>
          </p:cNvPr>
          <p:cNvSpPr/>
          <p:nvPr/>
        </p:nvSpPr>
        <p:spPr>
          <a:xfrm>
            <a:off x="790820" y="5845454"/>
            <a:ext cx="1994457" cy="52322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none">
            <a:spAutoFit/>
          </a:bodyPr>
          <a:lstStyle/>
          <a:p>
            <a:pPr>
              <a:defRPr/>
            </a:pPr>
            <a:r>
              <a:rPr lang="vi-VN" sz="2800" b="1" kern="0" dirty="0">
                <a:solidFill>
                  <a:srgbClr val="FF0000"/>
                </a:solidFill>
                <a:latin typeface="Times New Roman" panose="02020603050405020304" pitchFamily="18" charset="0"/>
              </a:rPr>
              <a:t>Hồ Tây</a:t>
            </a:r>
            <a:r>
              <a:rPr lang="en-US" sz="2800" b="1" kern="0" dirty="0">
                <a:solidFill>
                  <a:srgbClr val="FF0000"/>
                </a:solidFill>
                <a:latin typeface="Times New Roman" panose="02020603050405020304" pitchFamily="18" charset="0"/>
              </a:rPr>
              <a:t> </a:t>
            </a:r>
            <a:r>
              <a:rPr lang="en-US" sz="2800" b="1" kern="0" dirty="0" err="1">
                <a:solidFill>
                  <a:srgbClr val="FF0000"/>
                </a:solidFill>
                <a:latin typeface="Times New Roman" panose="02020603050405020304" pitchFamily="18" charset="0"/>
              </a:rPr>
              <a:t>xưa</a:t>
            </a:r>
            <a:endParaRPr lang="vi-VN" sz="2800" b="1" kern="0" dirty="0">
              <a:solidFill>
                <a:srgbClr val="FF0000"/>
              </a:solidFill>
              <a:latin typeface="Times New Roman" panose="02020603050405020304" pitchFamily="18" charset="0"/>
            </a:endParaRPr>
          </a:p>
        </p:txBody>
      </p:sp>
      <p:sp>
        <p:nvSpPr>
          <p:cNvPr id="8" name="Rectangle 7">
            <a:extLst>
              <a:ext uri="{FF2B5EF4-FFF2-40B4-BE49-F238E27FC236}">
                <a16:creationId xmlns:a16="http://schemas.microsoft.com/office/drawing/2014/main" id="{16E8E562-3FBB-46F1-AF70-46D5F7109ECE}"/>
              </a:ext>
            </a:extLst>
          </p:cNvPr>
          <p:cNvSpPr/>
          <p:nvPr/>
        </p:nvSpPr>
        <p:spPr>
          <a:xfrm>
            <a:off x="6743306" y="5845454"/>
            <a:ext cx="1980029" cy="52322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none">
            <a:spAutoFit/>
          </a:bodyPr>
          <a:lstStyle/>
          <a:p>
            <a:pPr>
              <a:defRPr/>
            </a:pPr>
            <a:r>
              <a:rPr lang="vi-VN" sz="2800" b="1" kern="0" dirty="0">
                <a:solidFill>
                  <a:srgbClr val="FF0000"/>
                </a:solidFill>
                <a:latin typeface="Times New Roman" panose="02020603050405020304" pitchFamily="18" charset="0"/>
              </a:rPr>
              <a:t>Hồ Tây</a:t>
            </a:r>
            <a:r>
              <a:rPr lang="en-US" sz="2800" b="1" kern="0" dirty="0">
                <a:solidFill>
                  <a:srgbClr val="FF0000"/>
                </a:solidFill>
                <a:latin typeface="Times New Roman" panose="02020603050405020304" pitchFamily="18" charset="0"/>
              </a:rPr>
              <a:t> nay</a:t>
            </a:r>
            <a:endParaRPr lang="vi-VN" sz="2800" b="1" kern="0" dirty="0">
              <a:solidFill>
                <a:srgbClr val="FF0000"/>
              </a:solidFill>
              <a:latin typeface="Times New Roman" panose="02020603050405020304" pitchFamily="18" charset="0"/>
            </a:endParaRPr>
          </a:p>
        </p:txBody>
      </p:sp>
      <p:sp>
        <p:nvSpPr>
          <p:cNvPr id="11" name="Rectangle 10">
            <a:extLst>
              <a:ext uri="{FF2B5EF4-FFF2-40B4-BE49-F238E27FC236}">
                <a16:creationId xmlns:a16="http://schemas.microsoft.com/office/drawing/2014/main" id="{651AE9BA-5E80-4DCB-9520-FEBB0304F97B}"/>
              </a:ext>
            </a:extLst>
          </p:cNvPr>
          <p:cNvSpPr/>
          <p:nvPr/>
        </p:nvSpPr>
        <p:spPr>
          <a:xfrm>
            <a:off x="2970572" y="915483"/>
            <a:ext cx="2829621" cy="584775"/>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bodyPr>
          <a:lstStyle/>
          <a:p>
            <a:pPr algn="ctr"/>
            <a:r>
              <a:rPr lang="en-US" sz="3200" dirty="0" err="1">
                <a:solidFill>
                  <a:srgbClr val="FFFF00"/>
                </a:solidFill>
                <a:latin typeface="Times New Roman" panose="02020603050405020304" pitchFamily="18" charset="0"/>
                <a:cs typeface="Times New Roman" panose="02020603050405020304" pitchFamily="18" charset="0"/>
              </a:rPr>
              <a:t>Đối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đáp</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với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vua</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13" name="AutoShape 8">
            <a:extLst>
              <a:ext uri="{FF2B5EF4-FFF2-40B4-BE49-F238E27FC236}">
                <a16:creationId xmlns:a16="http://schemas.microsoft.com/office/drawing/2014/main" id="{6FC2B77E-E4B0-4777-A24B-9C03F67ED185}"/>
              </a:ext>
            </a:extLst>
          </p:cNvPr>
          <p:cNvSpPr>
            <a:spLocks noChangeArrowheads="1"/>
          </p:cNvSpPr>
          <p:nvPr/>
        </p:nvSpPr>
        <p:spPr bwMode="auto">
          <a:xfrm>
            <a:off x="279370" y="3352626"/>
            <a:ext cx="5044196" cy="3380802"/>
          </a:xfrm>
          <a:prstGeom prst="cloudCallout">
            <a:avLst>
              <a:gd name="adj1" fmla="val -40934"/>
              <a:gd name="adj2" fmla="val -62457"/>
            </a:avLst>
          </a:prstGeom>
          <a:solidFill>
            <a:srgbClr val="FFCC99"/>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F32D245-23F3-4C6C-8D40-4FDAC3DD9BF0}"/>
              </a:ext>
            </a:extLst>
          </p:cNvPr>
          <p:cNvSpPr/>
          <p:nvPr/>
        </p:nvSpPr>
        <p:spPr>
          <a:xfrm>
            <a:off x="673616" y="4250354"/>
            <a:ext cx="4346853" cy="1384995"/>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sym typeface="Wingdings" panose="05000000000000000000" pitchFamily="2" charset="2"/>
              </a:rPr>
              <a:t> </a:t>
            </a:r>
            <a:r>
              <a:rPr lang="vi-VN" sz="2800" dirty="0">
                <a:latin typeface="Times New Roman" panose="02020603050405020304" pitchFamily="18" charset="0"/>
                <a:cs typeface="Times New Roman" panose="02020603050405020304" pitchFamily="18" charset="0"/>
              </a:rPr>
              <a:t>Quân lính thét đuổi tất cả mọi người, không cho ai đến gần.</a:t>
            </a:r>
          </a:p>
        </p:txBody>
      </p:sp>
      <p:sp>
        <p:nvSpPr>
          <p:cNvPr id="15" name="Rectangle 14">
            <a:extLst>
              <a:ext uri="{FF2B5EF4-FFF2-40B4-BE49-F238E27FC236}">
                <a16:creationId xmlns:a16="http://schemas.microsoft.com/office/drawing/2014/main" id="{069E9BB0-5F41-40EC-85E4-AB546393EF55}"/>
              </a:ext>
            </a:extLst>
          </p:cNvPr>
          <p:cNvSpPr/>
          <p:nvPr/>
        </p:nvSpPr>
        <p:spPr>
          <a:xfrm>
            <a:off x="206731" y="2141592"/>
            <a:ext cx="6194324" cy="523220"/>
          </a:xfrm>
          <a:prstGeom prst="rect">
            <a:avLst/>
          </a:prstGeom>
        </p:spPr>
        <p:txBody>
          <a:bodyPr wrap="none">
            <a:spAutoFit/>
          </a:bodyPr>
          <a:lstStyle/>
          <a:p>
            <a:r>
              <a:rPr lang="nl-NL" sz="2800" b="1" dirty="0">
                <a:solidFill>
                  <a:srgbClr val="FF0000"/>
                </a:solidFill>
                <a:latin typeface="Times New Roman" panose="02020603050405020304" pitchFamily="18" charset="0"/>
                <a:cs typeface="Times New Roman" panose="02020603050405020304" pitchFamily="18" charset="0"/>
              </a:rPr>
              <a:t>- Quân lính đã có những hành động gì?</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1CE10C83-3318-4B29-8AFD-084B70ECD61D}"/>
              </a:ext>
            </a:extLst>
          </p:cNvPr>
          <p:cNvPicPr>
            <a:picLocks noChangeAspect="1"/>
          </p:cNvPicPr>
          <p:nvPr/>
        </p:nvPicPr>
        <p:blipFill rotWithShape="1">
          <a:blip r:embed="rId5"/>
          <a:srcRect t="6490" b="7990"/>
          <a:stretch/>
        </p:blipFill>
        <p:spPr>
          <a:xfrm>
            <a:off x="5182460" y="3051648"/>
            <a:ext cx="3939685" cy="3806352"/>
          </a:xfrm>
          <a:prstGeom prst="rect">
            <a:avLst/>
          </a:prstGeom>
        </p:spPr>
      </p:pic>
    </p:spTree>
    <p:extLst>
      <p:ext uri="{BB962C8B-B14F-4D97-AF65-F5344CB8AC3E}">
        <p14:creationId xmlns:p14="http://schemas.microsoft.com/office/powerpoint/2010/main" val="44041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1" nodeType="clickEffect">
                                  <p:stCondLst>
                                    <p:cond delay="0"/>
                                  </p:stCondLst>
                                  <p:childTnLst>
                                    <p:animEffect transition="out" filter="barn(inVertic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6" presetClass="exit" presetSubtype="21" fill="hold" grpId="1" nodeType="with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22" presetClass="entr" presetSubtype="8"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6" presetClass="exit" presetSubtype="21" fill="hold" grpId="1" nodeType="withEffect">
                                  <p:stCondLst>
                                    <p:cond delay="0"/>
                                  </p:stCondLst>
                                  <p:childTnLst>
                                    <p:animEffect transition="out" filter="barn(inVertical)">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6" presetClass="exit" presetSubtype="21" fill="hold" nodeType="withEffect">
                                  <p:stCondLst>
                                    <p:cond delay="0"/>
                                  </p:stCondLst>
                                  <p:childTnLst>
                                    <p:animEffect transition="out" filter="barn(inVertical)">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16" presetClass="exit" presetSubtype="21" fill="hold" nodeType="withEffect">
                                  <p:stCondLst>
                                    <p:cond delay="0"/>
                                  </p:stCondLst>
                                  <p:childTnLst>
                                    <p:animEffect transition="out" filter="barn(inVertical)">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arn(inVertical)">
                                      <p:cBhvr>
                                        <p:cTn id="60" dur="500"/>
                                        <p:tgtEl>
                                          <p:spTgt spid="1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par>
                                <p:cTn id="64" presetID="16" presetClass="entr" presetSubtype="21"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 grpId="0"/>
      <p:bldP spid="4" grpId="1"/>
      <p:bldP spid="7" grpId="0" animBg="1"/>
      <p:bldP spid="7" grpId="1" animBg="1"/>
      <p:bldP spid="8" grpId="0" animBg="1"/>
      <p:bldP spid="8" grpId="1" animBg="1"/>
      <p:bldP spid="13"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AutoShape 8">
            <a:extLst>
              <a:ext uri="{FF2B5EF4-FFF2-40B4-BE49-F238E27FC236}">
                <a16:creationId xmlns:a16="http://schemas.microsoft.com/office/drawing/2014/main" id="{6FC2B77E-E4B0-4777-A24B-9C03F67ED185}"/>
              </a:ext>
            </a:extLst>
          </p:cNvPr>
          <p:cNvSpPr>
            <a:spLocks noChangeArrowheads="1"/>
          </p:cNvSpPr>
          <p:nvPr/>
        </p:nvSpPr>
        <p:spPr bwMode="auto">
          <a:xfrm>
            <a:off x="2160036" y="3107000"/>
            <a:ext cx="6705600" cy="1836760"/>
          </a:xfrm>
          <a:prstGeom prst="cloudCallout">
            <a:avLst>
              <a:gd name="adj1" fmla="val -40934"/>
              <a:gd name="adj2" fmla="val -62457"/>
            </a:avLst>
          </a:prstGeom>
          <a:ln>
            <a:headEnd/>
            <a:tailEnd/>
          </a:ln>
        </p:spPr>
        <p:style>
          <a:lnRef idx="1">
            <a:schemeClr val="accent2"/>
          </a:lnRef>
          <a:fillRef idx="2">
            <a:schemeClr val="accent2"/>
          </a:fillRef>
          <a:effectRef idx="1">
            <a:schemeClr val="accent2"/>
          </a:effectRef>
          <a:fontRef idx="minor">
            <a:schemeClr val="dk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98DD221-060B-46F4-B161-A4CDFD1CB2B4}"/>
              </a:ext>
            </a:extLst>
          </p:cNvPr>
          <p:cNvSpPr/>
          <p:nvPr/>
        </p:nvSpPr>
        <p:spPr>
          <a:xfrm>
            <a:off x="1137620" y="2001269"/>
            <a:ext cx="6178294" cy="584775"/>
          </a:xfrm>
          <a:prstGeom prst="rect">
            <a:avLst/>
          </a:prstGeom>
        </p:spPr>
        <p:txBody>
          <a:bodyPr wrap="non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 </a:t>
            </a:r>
            <a:r>
              <a:rPr lang="vi-VN" sz="3200" b="1" dirty="0">
                <a:solidFill>
                  <a:srgbClr val="FF0000"/>
                </a:solidFill>
                <a:latin typeface="Times New Roman" panose="02020603050405020304" pitchFamily="18" charset="0"/>
                <a:cs typeface="Times New Roman" panose="02020603050405020304" pitchFamily="18" charset="0"/>
              </a:rPr>
              <a:t>Cao Bá Quát có mong muốn gì?</a:t>
            </a:r>
          </a:p>
        </p:txBody>
      </p:sp>
      <p:sp>
        <p:nvSpPr>
          <p:cNvPr id="7" name="Rectangle 6">
            <a:extLst>
              <a:ext uri="{FF2B5EF4-FFF2-40B4-BE49-F238E27FC236}">
                <a16:creationId xmlns:a16="http://schemas.microsoft.com/office/drawing/2014/main" id="{9BAF46A8-4D2B-4B47-9851-EE742BD27217}"/>
              </a:ext>
            </a:extLst>
          </p:cNvPr>
          <p:cNvSpPr/>
          <p:nvPr/>
        </p:nvSpPr>
        <p:spPr>
          <a:xfrm>
            <a:off x="3106420" y="3486771"/>
            <a:ext cx="5399764" cy="1077218"/>
          </a:xfrm>
          <a:prstGeom prst="rect">
            <a:avLst/>
          </a:prstGeom>
        </p:spPr>
        <p:txBody>
          <a:bodyPr wrap="square">
            <a:spAutoFit/>
          </a:bodyPr>
          <a:lstStyle/>
          <a:p>
            <a:pPr algn="just"/>
            <a:r>
              <a:rPr lang="vi-VN" sz="3200" i="1" dirty="0">
                <a:solidFill>
                  <a:srgbClr val="0000FF"/>
                </a:solidFill>
                <a:latin typeface="Times New Roman" panose="02020603050405020304" pitchFamily="18" charset="0"/>
                <a:cs typeface="Times New Roman" panose="02020603050405020304" pitchFamily="18" charset="0"/>
              </a:rPr>
              <a:t>Cao Bá Quát có mong muốn nhìn rõ mặt vua</a:t>
            </a:r>
            <a:r>
              <a:rPr lang="en-US" sz="3200" i="1" dirty="0">
                <a:solidFill>
                  <a:srgbClr val="0000FF"/>
                </a:solidFill>
                <a:latin typeface="Times New Roman" panose="02020603050405020304" pitchFamily="18" charset="0"/>
                <a:cs typeface="Times New Roman" panose="02020603050405020304" pitchFamily="18" charset="0"/>
              </a:rPr>
              <a:t>.</a:t>
            </a:r>
            <a:endParaRPr lang="vi-VN" sz="3200" i="1" dirty="0">
              <a:solidFill>
                <a:srgbClr val="0000FF"/>
              </a:solidFill>
              <a:latin typeface="Times New Roman" panose="02020603050405020304" pitchFamily="18" charset="0"/>
              <a:cs typeface="Times New Roman" panose="02020603050405020304" pitchFamily="18" charset="0"/>
            </a:endParaRPr>
          </a:p>
        </p:txBody>
      </p:sp>
      <p:sp>
        <p:nvSpPr>
          <p:cNvPr id="14" name="Text Placeholder 6">
            <a:extLst>
              <a:ext uri="{FF2B5EF4-FFF2-40B4-BE49-F238E27FC236}">
                <a16:creationId xmlns:a16="http://schemas.microsoft.com/office/drawing/2014/main" id="{0AEA686D-1B82-45BE-A3AD-94F6BAD59670}"/>
              </a:ext>
            </a:extLst>
          </p:cNvPr>
          <p:cNvSpPr txBox="1">
            <a:spLocks/>
          </p:cNvSpPr>
          <p:nvPr/>
        </p:nvSpPr>
        <p:spPr bwMode="auto">
          <a:xfrm>
            <a:off x="176182" y="161844"/>
            <a:ext cx="2450473" cy="504730"/>
          </a:xfrm>
          <a:prstGeom prst="rect">
            <a:avLst/>
          </a:prstGeo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Tìm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hiểu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13" name="Thought Bubble: Cloud 1">
            <a:extLst>
              <a:ext uri="{FF2B5EF4-FFF2-40B4-BE49-F238E27FC236}">
                <a16:creationId xmlns:a16="http://schemas.microsoft.com/office/drawing/2014/main" id="{64825859-93AD-405B-991E-9DF50937A600}"/>
              </a:ext>
            </a:extLst>
          </p:cNvPr>
          <p:cNvSpPr/>
          <p:nvPr/>
        </p:nvSpPr>
        <p:spPr>
          <a:xfrm>
            <a:off x="802433" y="873624"/>
            <a:ext cx="4226767" cy="1872208"/>
          </a:xfrm>
          <a:prstGeom prst="cloudCallout">
            <a:avLst>
              <a:gd name="adj1" fmla="val 62631"/>
              <a:gd name="adj2" fmla="val 4159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15" name="Rectangle: Rounded Corners 2">
            <a:extLst>
              <a:ext uri="{FF2B5EF4-FFF2-40B4-BE49-F238E27FC236}">
                <a16:creationId xmlns:a16="http://schemas.microsoft.com/office/drawing/2014/main" id="{7CC60595-1590-4415-B299-C0D4FF759C45}"/>
              </a:ext>
            </a:extLst>
          </p:cNvPr>
          <p:cNvSpPr/>
          <p:nvPr/>
        </p:nvSpPr>
        <p:spPr>
          <a:xfrm>
            <a:off x="162388" y="3038972"/>
            <a:ext cx="5169159" cy="377638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Cậu nảy ra một ý, liền cởi hết quần áo, nhảy xuống hồ tắm. Quân lính nhìn thấy, hốt hoảng xúm vào bắt trói đứa trẻ táo tợn. Cậu bé không chịu, la hét, vùng vẫy, gây nên cảnh náo động ở hồ.</a:t>
            </a:r>
          </a:p>
        </p:txBody>
      </p:sp>
      <p:pic>
        <p:nvPicPr>
          <p:cNvPr id="16" name="Picture 15">
            <a:extLst>
              <a:ext uri="{FF2B5EF4-FFF2-40B4-BE49-F238E27FC236}">
                <a16:creationId xmlns:a16="http://schemas.microsoft.com/office/drawing/2014/main" id="{4C526CF4-F705-41EF-947E-224E421E1389}"/>
              </a:ext>
            </a:extLst>
          </p:cNvPr>
          <p:cNvPicPr>
            <a:picLocks noChangeAspect="1"/>
          </p:cNvPicPr>
          <p:nvPr/>
        </p:nvPicPr>
        <p:blipFill>
          <a:blip r:embed="rId3"/>
          <a:stretch>
            <a:fillRect/>
          </a:stretch>
        </p:blipFill>
        <p:spPr>
          <a:xfrm>
            <a:off x="5367826" y="2293656"/>
            <a:ext cx="3497810" cy="4932569"/>
          </a:xfrm>
          <a:prstGeom prst="rect">
            <a:avLst/>
          </a:prstGeom>
        </p:spPr>
      </p:pic>
    </p:spTree>
    <p:extLst>
      <p:ext uri="{BB962C8B-B14F-4D97-AF65-F5344CB8AC3E}">
        <p14:creationId xmlns:p14="http://schemas.microsoft.com/office/powerpoint/2010/main" val="208685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1" nodeType="clickEffect">
                                  <p:stCondLst>
                                    <p:cond delay="0"/>
                                  </p:stCondLst>
                                  <p:childTnLst>
                                    <p:animEffect transition="out" filter="barn(inVertic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6" presetClass="exit" presetSubtype="21" fill="hold" grpId="1" nodeType="withEffect">
                                  <p:stCondLst>
                                    <p:cond delay="0"/>
                                  </p:stCondLst>
                                  <p:childTnLst>
                                    <p:animEffect transition="out" filter="barn(inVertical)">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6" presetClass="exit" presetSubtype="21" fill="hold" grpId="1" nodeType="withEffect">
                                  <p:stCondLst>
                                    <p:cond delay="0"/>
                                  </p:stCondLst>
                                  <p:childTnLst>
                                    <p:animEffect transition="out" filter="barn(inVertical)">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p:bldP spid="6" grpId="1"/>
      <p:bldP spid="7" grpId="0"/>
      <p:bldP spid="7" grpId="1"/>
      <p:bldP spid="13" grpId="0" animBg="1"/>
      <p:bldP spid="1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TD -KC Doi dap voi vua Tuan 24</Template>
  <TotalTime>1</TotalTime>
  <Words>1758</Words>
  <Application>Microsoft Office PowerPoint</Application>
  <PresentationFormat>On-screen Show (4:3)</PresentationFormat>
  <Paragraphs>136</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duphong</dc:creator>
  <cp:lastModifiedBy>duphong</cp:lastModifiedBy>
  <cp:revision>1</cp:revision>
  <dcterms:created xsi:type="dcterms:W3CDTF">2022-02-26T11:49:31Z</dcterms:created>
  <dcterms:modified xsi:type="dcterms:W3CDTF">2022-02-26T11:51:07Z</dcterms:modified>
</cp:coreProperties>
</file>