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72" r:id="rId3"/>
    <p:sldId id="260" r:id="rId4"/>
    <p:sldId id="270" r:id="rId5"/>
    <p:sldId id="262" r:id="rId6"/>
    <p:sldId id="263" r:id="rId7"/>
    <p:sldId id="264" r:id="rId8"/>
    <p:sldId id="265" r:id="rId9"/>
    <p:sldId id="266" r:id="rId10"/>
    <p:sldId id="267" r:id="rId11"/>
    <p:sldId id="273" r:id="rId12"/>
    <p:sldId id="268" r:id="rId13"/>
    <p:sldId id="269"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8B6"/>
    <a:srgbClr val="CCFF33"/>
    <a:srgbClr val="D60093"/>
    <a:srgbClr val="FFCCFF"/>
    <a:srgbClr val="FFCC00"/>
    <a:srgbClr val="66117D"/>
    <a:srgbClr val="FF33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292" autoAdjust="0"/>
  </p:normalViewPr>
  <p:slideViewPr>
    <p:cSldViewPr>
      <p:cViewPr varScale="1">
        <p:scale>
          <a:sx n="74" d="100"/>
          <a:sy n="74" d="100"/>
        </p:scale>
        <p:origin x="1714"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F56672-390A-40D6-92D7-97BEC34210A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3CD2E93-870A-4E8C-8C11-78F601EB140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F3D7ED9-074E-42B0-85A0-227908637F0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4FCBD30-7957-4015-B39F-A2020C2C586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6DD14E6-F761-41DA-8EB1-AFB7C80EFAE5}"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56946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E65FB5C-17C1-4EFD-A13E-E7B1F33EAC87}"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4347189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30B33A2-CC43-46D6-8326-843D072A3A56}"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336773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3F0B9B6-BF2A-443A-AEC9-3C0131F46D8B}"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633407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F743BED-35D5-4018-B46E-B74EEEC8BE9E}"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0000358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11592FA-58B4-481D-AB3E-C394C207BF88}"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163066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03324DA-30E0-48AC-A2A4-5A4CE2AD7824}"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781511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7B16BA-E16C-4586-8F39-AFDAFB863C5B}"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4031328-3CAB-4B8E-80CC-263A42404B90}"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78182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380FD3C-471A-49D5-8EA8-2B47D9E57436}"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555515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A873C47-A672-40D8-BF86-698AE6E021A9}"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328709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D374C67-F29D-45C6-8CA6-4447852B876F}"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24136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079B39-5D95-4EEC-AF96-F4E10DA74D6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11B91EF-45ED-418B-81BB-D085BB96B6D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5E2C052-3946-4E2C-AACC-A6971AFBE4B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0AE6DC7-C81D-42D4-B1DC-062065B041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747AC87-F993-488B-9EDC-1C4DB0C239C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79EB24-5CC0-4C6D-AF08-50E6FC5005B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BC3B686-8FE5-4BD1-97DC-EBA409CBE50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2980911-6A3D-42EB-9AE0-1C808A3592F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Tahoma" pitchFamily="34" charset="0"/>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Tahoma" pitchFamily="34" charset="0"/>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0" fontAlgn="base" latinLnBrk="0" hangingPunct="0">
              <a:lnSpc>
                <a:spcPct val="100000"/>
              </a:lnSpc>
              <a:spcBef>
                <a:spcPct val="0"/>
              </a:spcBef>
              <a:spcAft>
                <a:spcPct val="0"/>
              </a:spcAft>
              <a:buClrTx/>
              <a:buSzTx/>
              <a:buFontTx/>
              <a:buNone/>
              <a:tabLst/>
              <a:defRPr/>
            </a:pPr>
            <a:fld id="{D1AA5EB6-0422-4625-93A9-5893B2924876}" type="slidenum">
              <a:rPr kumimoji="0" lang="en-US" sz="1200" b="0" i="0" u="none" strike="noStrike" kern="1200" cap="none" spc="0" normalizeH="0" baseline="0" noProof="0">
                <a:ln>
                  <a:noFill/>
                </a:ln>
                <a:solidFill>
                  <a:prstClr val="black">
                    <a:tint val="75000"/>
                  </a:prstClr>
                </a:solidFill>
                <a:effectLst/>
                <a:uLnTx/>
                <a:uFillTx/>
                <a:latin typeface="Tahom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Tahoma" pitchFamily="34" charset="0"/>
              <a:ea typeface="+mn-ea"/>
              <a:cs typeface="+mn-cs"/>
            </a:endParaRPr>
          </a:p>
        </p:txBody>
      </p:sp>
    </p:spTree>
    <p:extLst>
      <p:ext uri="{BB962C8B-B14F-4D97-AF65-F5344CB8AC3E}">
        <p14:creationId xmlns:p14="http://schemas.microsoft.com/office/powerpoint/2010/main" val="158971117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2362200" y="528935"/>
            <a:ext cx="6019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TRƯỜNG TIỂU </a:t>
            </a:r>
            <a:r>
              <a:rPr kumimoji="0" lang="en-US" sz="2400" b="1" i="0" u="none" strike="noStrike" kern="1200" cap="none" spc="0" normalizeH="0" baseline="0" noProof="0">
                <a:ln>
                  <a:noFill/>
                </a:ln>
                <a:solidFill>
                  <a:srgbClr val="FF0000"/>
                </a:solidFill>
                <a:effectLst/>
                <a:uLnTx/>
                <a:uFillTx/>
                <a:latin typeface="Times New Roman" pitchFamily="18" charset="0"/>
                <a:ea typeface="+mn-ea"/>
                <a:cs typeface="Times New Roman" pitchFamily="18" charset="0"/>
              </a:rPr>
              <a:t>HỌC GIANG BIÊN</a:t>
            </a:r>
            <a:endPar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3" name="TextBox 2"/>
          <p:cNvSpPr txBox="1"/>
          <p:nvPr/>
        </p:nvSpPr>
        <p:spPr>
          <a:xfrm>
            <a:off x="1447800" y="1519535"/>
            <a:ext cx="6324600"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Tập</a:t>
            </a:r>
            <a:r>
              <a:rPr kumimoji="0" lang="en-US" sz="2400" b="1" i="0" u="none" strike="noStrike" kern="1200" cap="none" spc="0" normalizeH="0" noProof="0">
                <a:ln>
                  <a:noFill/>
                </a:ln>
                <a:solidFill>
                  <a:prstClr val="black"/>
                </a:solidFill>
                <a:effectLst/>
                <a:uLnTx/>
                <a:uFillTx/>
                <a:latin typeface="Times New Roman" pitchFamily="18" charset="0"/>
                <a:ea typeface="+mn-ea"/>
                <a:cs typeface="Times New Roman" pitchFamily="18" charset="0"/>
              </a:rPr>
              <a:t> đọc - Kể chuyện</a:t>
            </a:r>
            <a:endParaRPr kumimoji="0" lang="en-US" sz="2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err="1">
                <a:solidFill>
                  <a:srgbClr val="FF0000"/>
                </a:solidFill>
                <a:latin typeface="Times New Roman" pitchFamily="18" charset="0"/>
                <a:cs typeface="Times New Roman" pitchFamily="18" charset="0"/>
              </a:rPr>
              <a:t>Nhà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bác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học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bà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cụ</a:t>
            </a:r>
            <a:endParaRPr kumimoji="0" lang="en-US" sz="32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043786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9"/>
          <p:cNvSpPr>
            <a:spLocks noChangeArrowheads="1"/>
          </p:cNvSpPr>
          <p:nvPr/>
        </p:nvSpPr>
        <p:spPr bwMode="auto">
          <a:xfrm>
            <a:off x="1219200" y="762000"/>
            <a:ext cx="3810000" cy="381000"/>
          </a:xfrm>
          <a:prstGeom prst="plus">
            <a:avLst>
              <a:gd name="adj" fmla="val 25000"/>
            </a:avLst>
          </a:prstGeom>
          <a:solidFill>
            <a:srgbClr val="FFFF00"/>
          </a:solidFill>
          <a:ln w="9525">
            <a:solidFill>
              <a:schemeClr val="tx1"/>
            </a:solidFill>
            <a:miter lim="800000"/>
            <a:headEnd/>
            <a:tailEnd/>
          </a:ln>
        </p:spPr>
        <p:txBody>
          <a:bodyPr wrap="none" anchor="ctr"/>
          <a:lstStyle/>
          <a:p>
            <a:pPr algn="ctr"/>
            <a:r>
              <a:rPr lang="en-US" sz="2400" b="1">
                <a:solidFill>
                  <a:srgbClr val="FF3300"/>
                </a:solidFill>
              </a:rPr>
              <a:t>LUYỆN ĐỌC LẠI:</a:t>
            </a:r>
          </a:p>
        </p:txBody>
      </p:sp>
      <p:sp>
        <p:nvSpPr>
          <p:cNvPr id="5" name="AutoShape 11"/>
          <p:cNvSpPr>
            <a:spLocks noChangeArrowheads="1"/>
          </p:cNvSpPr>
          <p:nvPr/>
        </p:nvSpPr>
        <p:spPr bwMode="auto">
          <a:xfrm>
            <a:off x="152400" y="1600200"/>
            <a:ext cx="8839200" cy="4191000"/>
          </a:xfrm>
          <a:prstGeom prst="flowChartAlternateProcess">
            <a:avLst/>
          </a:prstGeom>
          <a:solidFill>
            <a:srgbClr val="CCFF33"/>
          </a:solidFill>
          <a:ln w="9525">
            <a:solidFill>
              <a:schemeClr val="tx1"/>
            </a:solidFill>
            <a:miter lim="800000"/>
            <a:headEnd/>
            <a:tailEnd/>
          </a:ln>
        </p:spPr>
        <p:txBody>
          <a:bodyPr wrap="none" anchor="ctr"/>
          <a:lstStyle/>
          <a:p>
            <a:endParaRPr lang="en-US" sz="1600"/>
          </a:p>
        </p:txBody>
      </p:sp>
      <p:sp>
        <p:nvSpPr>
          <p:cNvPr id="6" name="Text Box 12"/>
          <p:cNvSpPr txBox="1">
            <a:spLocks noChangeArrowheads="1"/>
          </p:cNvSpPr>
          <p:nvPr/>
        </p:nvSpPr>
        <p:spPr bwMode="auto">
          <a:xfrm>
            <a:off x="457200" y="1956593"/>
            <a:ext cx="8534400" cy="3478213"/>
          </a:xfrm>
          <a:prstGeom prst="rect">
            <a:avLst/>
          </a:prstGeom>
          <a:noFill/>
          <a:ln w="9525">
            <a:noFill/>
            <a:miter lim="800000"/>
            <a:headEnd/>
            <a:tailEnd/>
          </a:ln>
        </p:spPr>
        <p:txBody>
          <a:bodyPr>
            <a:spAutoFit/>
          </a:bodyPr>
          <a:lstStyle/>
          <a:p>
            <a:pPr>
              <a:spcBef>
                <a:spcPct val="50000"/>
              </a:spcBef>
            </a:pPr>
            <a:r>
              <a:rPr lang="en-US" sz="2000" b="1">
                <a:solidFill>
                  <a:schemeClr val="accent2"/>
                </a:solidFill>
              </a:rPr>
              <a:t>Nghe bà cụ nói vậy, bỗng một ý nghĩ </a:t>
            </a:r>
            <a:r>
              <a:rPr lang="en-US" sz="2000" b="1">
                <a:solidFill>
                  <a:srgbClr val="FF3300"/>
                </a:solidFill>
              </a:rPr>
              <a:t>lóe lên</a:t>
            </a:r>
            <a:r>
              <a:rPr lang="en-US" sz="2000" b="1">
                <a:solidFill>
                  <a:schemeClr val="accent2"/>
                </a:solidFill>
              </a:rPr>
              <a:t> trong đầu Ê- đi -  xơn. Ông </a:t>
            </a:r>
            <a:r>
              <a:rPr lang="en-US" sz="2000" b="1">
                <a:solidFill>
                  <a:srgbClr val="FF3300"/>
                </a:solidFill>
              </a:rPr>
              <a:t>reo lên</a:t>
            </a:r>
            <a:r>
              <a:rPr lang="en-US" sz="2000" b="1">
                <a:solidFill>
                  <a:schemeClr val="accent2"/>
                </a:solidFill>
              </a:rPr>
              <a:t>:</a:t>
            </a:r>
          </a:p>
          <a:p>
            <a:pPr>
              <a:spcBef>
                <a:spcPct val="50000"/>
              </a:spcBef>
              <a:buFontTx/>
              <a:buChar char="-"/>
            </a:pPr>
            <a:r>
              <a:rPr lang="en-US" sz="2000" b="1">
                <a:solidFill>
                  <a:schemeClr val="accent2"/>
                </a:solidFill>
              </a:rPr>
              <a:t> Cụ ơi! Tôi là Ê - đi - xơn đây. Nhờ cụ mà tôi </a:t>
            </a:r>
            <a:r>
              <a:rPr lang="en-US" sz="2000" b="1">
                <a:solidFill>
                  <a:srgbClr val="FF3300"/>
                </a:solidFill>
              </a:rPr>
              <a:t>nảy ra</a:t>
            </a:r>
            <a:r>
              <a:rPr lang="en-US" sz="2000" b="1">
                <a:solidFill>
                  <a:schemeClr val="accent2"/>
                </a:solidFill>
              </a:rPr>
              <a:t> ý định làm một cái xe chạy bằng dòng điện đấy.</a:t>
            </a:r>
          </a:p>
          <a:p>
            <a:pPr>
              <a:spcBef>
                <a:spcPct val="50000"/>
              </a:spcBef>
              <a:buFontTx/>
              <a:buChar char="-"/>
            </a:pPr>
            <a:r>
              <a:rPr lang="en-US" sz="2000" b="1">
                <a:solidFill>
                  <a:schemeClr val="accent2"/>
                </a:solidFill>
              </a:rPr>
              <a:t> Bà cụ </a:t>
            </a:r>
            <a:r>
              <a:rPr lang="en-US" sz="2000" b="1">
                <a:solidFill>
                  <a:srgbClr val="FF3300"/>
                </a:solidFill>
              </a:rPr>
              <a:t>vô cùng ngạc nhiên</a:t>
            </a:r>
            <a:r>
              <a:rPr lang="en-US" sz="2000" b="1">
                <a:solidFill>
                  <a:schemeClr val="accent2"/>
                </a:solidFill>
              </a:rPr>
              <a:t> khi thấy nhà bác học cũng </a:t>
            </a:r>
            <a:r>
              <a:rPr lang="en-US" sz="2000" b="1">
                <a:solidFill>
                  <a:srgbClr val="FF3300"/>
                </a:solidFill>
              </a:rPr>
              <a:t>bình thường</a:t>
            </a:r>
            <a:r>
              <a:rPr lang="en-US" sz="2000" b="1">
                <a:solidFill>
                  <a:schemeClr val="accent2"/>
                </a:solidFill>
              </a:rPr>
              <a:t> như mọi người khác. Lúc chia tay, Ê - đi - xơn bảo:</a:t>
            </a:r>
          </a:p>
          <a:p>
            <a:pPr>
              <a:spcBef>
                <a:spcPct val="50000"/>
              </a:spcBef>
            </a:pPr>
            <a:r>
              <a:rPr lang="en-US" sz="2000">
                <a:solidFill>
                  <a:schemeClr val="accent2"/>
                </a:solidFill>
              </a:rPr>
              <a:t>-</a:t>
            </a:r>
            <a:r>
              <a:rPr lang="en-US" sz="2000" b="1">
                <a:solidFill>
                  <a:schemeClr val="accent2"/>
                </a:solidFill>
              </a:rPr>
              <a:t> Tôi sẽ mời cụ đi chuyến xe điện </a:t>
            </a:r>
            <a:r>
              <a:rPr lang="en-US" sz="2000" b="1">
                <a:solidFill>
                  <a:srgbClr val="FF3300"/>
                </a:solidFill>
              </a:rPr>
              <a:t>đầu tiên</a:t>
            </a:r>
            <a:r>
              <a:rPr lang="en-US" sz="2000" b="1">
                <a:solidFill>
                  <a:schemeClr val="accent2"/>
                </a:solidFill>
              </a:rPr>
              <a:t>.</a:t>
            </a:r>
          </a:p>
          <a:p>
            <a:pPr>
              <a:spcBef>
                <a:spcPct val="50000"/>
              </a:spcBef>
            </a:pPr>
            <a:r>
              <a:rPr lang="en-US" sz="2000">
                <a:solidFill>
                  <a:schemeClr val="accent2"/>
                </a:solidFill>
              </a:rPr>
              <a:t>-</a:t>
            </a:r>
            <a:r>
              <a:rPr lang="en-US" sz="2000" b="1">
                <a:solidFill>
                  <a:schemeClr val="accent2"/>
                </a:solidFill>
              </a:rPr>
              <a:t> Thế nào già cũng đến…Nhưng ông phải </a:t>
            </a:r>
            <a:r>
              <a:rPr lang="en-US" sz="2000" b="1">
                <a:solidFill>
                  <a:srgbClr val="FF3300"/>
                </a:solidFill>
              </a:rPr>
              <a:t>làm nhanh </a:t>
            </a:r>
            <a:r>
              <a:rPr lang="en-US" sz="2000" b="1">
                <a:solidFill>
                  <a:schemeClr val="accent2"/>
                </a:solidFill>
              </a:rPr>
              <a:t>lên nhé,  kẻo tuổi già chẳng còn được bao lâu đâu. </a:t>
            </a:r>
          </a:p>
        </p:txBody>
      </p:sp>
    </p:spTree>
    <p:extLst>
      <p:ext uri="{BB962C8B-B14F-4D97-AF65-F5344CB8AC3E}">
        <p14:creationId xmlns:p14="http://schemas.microsoft.com/office/powerpoint/2010/main" val="1423896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8F6A8"/>
        </a:solidFill>
        <a:effectLst/>
      </p:bgPr>
    </p:bg>
    <p:spTree>
      <p:nvGrpSpPr>
        <p:cNvPr id="1" name=""/>
        <p:cNvGrpSpPr/>
        <p:nvPr/>
      </p:nvGrpSpPr>
      <p:grpSpPr>
        <a:xfrm>
          <a:off x="0" y="0"/>
          <a:ext cx="0" cy="0"/>
          <a:chOff x="0" y="0"/>
          <a:chExt cx="0" cy="0"/>
        </a:xfrm>
      </p:grpSpPr>
      <p:sp>
        <p:nvSpPr>
          <p:cNvPr id="17416" name="AutoShape 8"/>
          <p:cNvSpPr>
            <a:spLocks noChangeArrowheads="1"/>
          </p:cNvSpPr>
          <p:nvPr/>
        </p:nvSpPr>
        <p:spPr bwMode="auto">
          <a:xfrm>
            <a:off x="2362200" y="1023752"/>
            <a:ext cx="3886200" cy="1219200"/>
          </a:xfrm>
          <a:prstGeom prst="leftRightArrow">
            <a:avLst>
              <a:gd name="adj1" fmla="val 50000"/>
              <a:gd name="adj2" fmla="val 63750"/>
            </a:avLst>
          </a:prstGeom>
          <a:solidFill>
            <a:srgbClr val="FFCC00"/>
          </a:solidFill>
          <a:ln w="9525">
            <a:solidFill>
              <a:schemeClr val="tx1"/>
            </a:solidFill>
            <a:miter lim="800000"/>
            <a:headEnd/>
            <a:tailEnd/>
          </a:ln>
        </p:spPr>
        <p:txBody>
          <a:bodyPr wrap="none" anchor="ctr"/>
          <a:lstStyle/>
          <a:p>
            <a:pPr algn="ctr"/>
            <a:r>
              <a:rPr lang="en-US" sz="2400" b="1">
                <a:solidFill>
                  <a:srgbClr val="FF3300"/>
                </a:solidFill>
              </a:rPr>
              <a:t>KỂ CHUYỆN:</a:t>
            </a:r>
          </a:p>
        </p:txBody>
      </p:sp>
      <p:sp>
        <p:nvSpPr>
          <p:cNvPr id="17417" name="Text Box 9"/>
          <p:cNvSpPr txBox="1">
            <a:spLocks noChangeArrowheads="1"/>
          </p:cNvSpPr>
          <p:nvPr/>
        </p:nvSpPr>
        <p:spPr bwMode="auto">
          <a:xfrm>
            <a:off x="0" y="2319152"/>
            <a:ext cx="8763000" cy="830263"/>
          </a:xfrm>
          <a:prstGeom prst="rect">
            <a:avLst/>
          </a:prstGeom>
          <a:noFill/>
          <a:ln w="9525">
            <a:noFill/>
            <a:miter lim="800000"/>
            <a:headEnd/>
            <a:tailEnd/>
          </a:ln>
        </p:spPr>
        <p:txBody>
          <a:bodyPr>
            <a:spAutoFit/>
          </a:bodyPr>
          <a:lstStyle/>
          <a:p>
            <a:pPr>
              <a:spcBef>
                <a:spcPct val="50000"/>
              </a:spcBef>
            </a:pPr>
            <a:r>
              <a:rPr lang="en-US" sz="2400" b="1"/>
              <a:t>1/ GV nêu nhiệm vụ: Tập kể lại câu chuyện theo cách phân vai.</a:t>
            </a:r>
          </a:p>
        </p:txBody>
      </p:sp>
      <p:sp>
        <p:nvSpPr>
          <p:cNvPr id="17418" name="Text Box 10"/>
          <p:cNvSpPr txBox="1">
            <a:spLocks noChangeArrowheads="1"/>
          </p:cNvSpPr>
          <p:nvPr/>
        </p:nvSpPr>
        <p:spPr bwMode="auto">
          <a:xfrm>
            <a:off x="0" y="3081152"/>
            <a:ext cx="9144000" cy="461963"/>
          </a:xfrm>
          <a:prstGeom prst="rect">
            <a:avLst/>
          </a:prstGeom>
          <a:noFill/>
          <a:ln w="9525">
            <a:noFill/>
            <a:miter lim="800000"/>
            <a:headEnd/>
            <a:tailEnd/>
          </a:ln>
        </p:spPr>
        <p:txBody>
          <a:bodyPr>
            <a:spAutoFit/>
          </a:bodyPr>
          <a:lstStyle/>
          <a:p>
            <a:pPr>
              <a:spcBef>
                <a:spcPct val="50000"/>
              </a:spcBef>
            </a:pPr>
            <a:r>
              <a:rPr lang="en-US" sz="2400" b="1"/>
              <a:t> 2/ Hướng dẫn HS dựng lại câu chuyện theo vai</a:t>
            </a:r>
          </a:p>
        </p:txBody>
      </p:sp>
      <p:sp>
        <p:nvSpPr>
          <p:cNvPr id="17419" name="Text Box 11"/>
          <p:cNvSpPr txBox="1">
            <a:spLocks noChangeArrowheads="1"/>
          </p:cNvSpPr>
          <p:nvPr/>
        </p:nvSpPr>
        <p:spPr bwMode="auto">
          <a:xfrm>
            <a:off x="0" y="3538352"/>
            <a:ext cx="8915400" cy="461963"/>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Nhập vai theo trí nhớ</a:t>
            </a:r>
          </a:p>
        </p:txBody>
      </p:sp>
      <p:sp>
        <p:nvSpPr>
          <p:cNvPr id="17421" name="Text Box 13"/>
          <p:cNvSpPr txBox="1">
            <a:spLocks noChangeArrowheads="1"/>
          </p:cNvSpPr>
          <p:nvPr/>
        </p:nvSpPr>
        <p:spPr bwMode="auto">
          <a:xfrm>
            <a:off x="0" y="3919352"/>
            <a:ext cx="9144000" cy="461963"/>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Từng tốp 3 em thi dựng lại câu chuyện theo vai</a:t>
            </a:r>
          </a:p>
        </p:txBody>
      </p:sp>
      <p:sp>
        <p:nvSpPr>
          <p:cNvPr id="17422" name="Text Box 14"/>
          <p:cNvSpPr txBox="1">
            <a:spLocks noChangeArrowheads="1"/>
          </p:cNvSpPr>
          <p:nvPr/>
        </p:nvSpPr>
        <p:spPr bwMode="auto">
          <a:xfrm>
            <a:off x="0" y="4268602"/>
            <a:ext cx="9144000" cy="830263"/>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Bình chọn nhóm dựng lại câu chuyện hấp dẫn, sinh động nhất.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7416"/>
                                        </p:tgtEl>
                                        <p:attrNameLst>
                                          <p:attrName>style.visibility</p:attrName>
                                        </p:attrNameLst>
                                      </p:cBhvr>
                                      <p:to>
                                        <p:strVal val="visible"/>
                                      </p:to>
                                    </p:set>
                                    <p:anim calcmode="lin" valueType="num">
                                      <p:cBhvr>
                                        <p:cTn id="7" dur="1000" fill="hold"/>
                                        <p:tgtEl>
                                          <p:spTgt spid="17416"/>
                                        </p:tgtEl>
                                        <p:attrNameLst>
                                          <p:attrName>ppt_w</p:attrName>
                                        </p:attrNameLst>
                                      </p:cBhvr>
                                      <p:tavLst>
                                        <p:tav tm="0">
                                          <p:val>
                                            <p:strVal val="#ppt_w+.3"/>
                                          </p:val>
                                        </p:tav>
                                        <p:tav tm="100000">
                                          <p:val>
                                            <p:strVal val="#ppt_w"/>
                                          </p:val>
                                        </p:tav>
                                      </p:tavLst>
                                    </p:anim>
                                    <p:anim calcmode="lin" valueType="num">
                                      <p:cBhvr>
                                        <p:cTn id="8" dur="1000" fill="hold"/>
                                        <p:tgtEl>
                                          <p:spTgt spid="17416"/>
                                        </p:tgtEl>
                                        <p:attrNameLst>
                                          <p:attrName>ppt_h</p:attrName>
                                        </p:attrNameLst>
                                      </p:cBhvr>
                                      <p:tavLst>
                                        <p:tav tm="0">
                                          <p:val>
                                            <p:strVal val="#ppt_h"/>
                                          </p:val>
                                        </p:tav>
                                        <p:tav tm="100000">
                                          <p:val>
                                            <p:strVal val="#ppt_h"/>
                                          </p:val>
                                        </p:tav>
                                      </p:tavLst>
                                    </p:anim>
                                    <p:animEffect transition="in" filter="fade">
                                      <p:cBhvr>
                                        <p:cTn id="9" dur="1000"/>
                                        <p:tgtEl>
                                          <p:spTgt spid="1741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7417"/>
                                        </p:tgtEl>
                                        <p:attrNameLst>
                                          <p:attrName>style.visibility</p:attrName>
                                        </p:attrNameLst>
                                      </p:cBhvr>
                                      <p:to>
                                        <p:strVal val="visible"/>
                                      </p:to>
                                    </p:set>
                                    <p:anim calcmode="lin" valueType="num">
                                      <p:cBhvr>
                                        <p:cTn id="14" dur="1000" fill="hold"/>
                                        <p:tgtEl>
                                          <p:spTgt spid="17417"/>
                                        </p:tgtEl>
                                        <p:attrNameLst>
                                          <p:attrName>ppt_x</p:attrName>
                                        </p:attrNameLst>
                                      </p:cBhvr>
                                      <p:tavLst>
                                        <p:tav tm="0">
                                          <p:val>
                                            <p:strVal val="#ppt_x-.2"/>
                                          </p:val>
                                        </p:tav>
                                        <p:tav tm="100000">
                                          <p:val>
                                            <p:strVal val="#ppt_x"/>
                                          </p:val>
                                        </p:tav>
                                      </p:tavLst>
                                    </p:anim>
                                    <p:anim calcmode="lin" valueType="num">
                                      <p:cBhvr>
                                        <p:cTn id="15" dur="1000" fill="hold"/>
                                        <p:tgtEl>
                                          <p:spTgt spid="1741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741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7418"/>
                                        </p:tgtEl>
                                        <p:attrNameLst>
                                          <p:attrName>style.visibility</p:attrName>
                                        </p:attrNameLst>
                                      </p:cBhvr>
                                      <p:to>
                                        <p:strVal val="visible"/>
                                      </p:to>
                                    </p:set>
                                    <p:anim calcmode="lin" valueType="num">
                                      <p:cBhvr>
                                        <p:cTn id="21" dur="1000" fill="hold"/>
                                        <p:tgtEl>
                                          <p:spTgt spid="17418"/>
                                        </p:tgtEl>
                                        <p:attrNameLst>
                                          <p:attrName>ppt_x</p:attrName>
                                        </p:attrNameLst>
                                      </p:cBhvr>
                                      <p:tavLst>
                                        <p:tav tm="0">
                                          <p:val>
                                            <p:strVal val="#ppt_x-.2"/>
                                          </p:val>
                                        </p:tav>
                                        <p:tav tm="100000">
                                          <p:val>
                                            <p:strVal val="#ppt_x"/>
                                          </p:val>
                                        </p:tav>
                                      </p:tavLst>
                                    </p:anim>
                                    <p:anim calcmode="lin" valueType="num">
                                      <p:cBhvr>
                                        <p:cTn id="22" dur="1000" fill="hold"/>
                                        <p:tgtEl>
                                          <p:spTgt spid="17418"/>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741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17419"/>
                                        </p:tgtEl>
                                        <p:attrNameLst>
                                          <p:attrName>style.visibility</p:attrName>
                                        </p:attrNameLst>
                                      </p:cBhvr>
                                      <p:to>
                                        <p:strVal val="visible"/>
                                      </p:to>
                                    </p:set>
                                    <p:animEffect transition="in" filter="box(in)">
                                      <p:cBhvr>
                                        <p:cTn id="28" dur="500"/>
                                        <p:tgtEl>
                                          <p:spTgt spid="17419"/>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17421"/>
                                        </p:tgtEl>
                                        <p:attrNameLst>
                                          <p:attrName>style.visibility</p:attrName>
                                        </p:attrNameLst>
                                      </p:cBhvr>
                                      <p:to>
                                        <p:strVal val="visible"/>
                                      </p:to>
                                    </p:set>
                                    <p:animEffect transition="in" filter="box(in)">
                                      <p:cBhvr>
                                        <p:cTn id="33" dur="500"/>
                                        <p:tgtEl>
                                          <p:spTgt spid="1742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17422"/>
                                        </p:tgtEl>
                                        <p:attrNameLst>
                                          <p:attrName>style.visibility</p:attrName>
                                        </p:attrNameLst>
                                      </p:cBhvr>
                                      <p:to>
                                        <p:strVal val="visible"/>
                                      </p:to>
                                    </p:set>
                                    <p:animEffect transition="in" filter="box(in)">
                                      <p:cBhvr>
                                        <p:cTn id="38" dur="500"/>
                                        <p:tgtEl>
                                          <p:spTgt spid="17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p:bldP spid="17418" grpId="0"/>
      <p:bldP spid="17419" grpId="0"/>
      <p:bldP spid="17421" grpId="0"/>
      <p:bldP spid="1742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8441" name="AutoShape 9"/>
          <p:cNvSpPr>
            <a:spLocks noChangeArrowheads="1"/>
          </p:cNvSpPr>
          <p:nvPr/>
        </p:nvSpPr>
        <p:spPr bwMode="auto">
          <a:xfrm rot="10800000">
            <a:off x="190500" y="1510764"/>
            <a:ext cx="8610600" cy="3810000"/>
          </a:xfrm>
          <a:prstGeom prst="wedgeRoundRectCallout">
            <a:avLst>
              <a:gd name="adj1" fmla="val -37338"/>
              <a:gd name="adj2" fmla="val -55963"/>
              <a:gd name="adj3" fmla="val 16667"/>
            </a:avLst>
          </a:prstGeom>
          <a:solidFill>
            <a:srgbClr val="F8F6A8"/>
          </a:solidFill>
          <a:ln w="9525">
            <a:solidFill>
              <a:schemeClr val="tx1"/>
            </a:solidFill>
            <a:miter lim="800000"/>
            <a:headEnd/>
            <a:tailEnd/>
          </a:ln>
        </p:spPr>
        <p:txBody>
          <a:bodyPr rot="10800000"/>
          <a:lstStyle/>
          <a:p>
            <a:pPr algn="ctr"/>
            <a:endParaRPr lang="en-US" sz="1600"/>
          </a:p>
        </p:txBody>
      </p:sp>
      <p:sp>
        <p:nvSpPr>
          <p:cNvPr id="18442" name="AutoShape 10"/>
          <p:cNvSpPr>
            <a:spLocks noChangeArrowheads="1"/>
          </p:cNvSpPr>
          <p:nvPr/>
        </p:nvSpPr>
        <p:spPr bwMode="auto">
          <a:xfrm>
            <a:off x="876300" y="533400"/>
            <a:ext cx="7315200" cy="533400"/>
          </a:xfrm>
          <a:prstGeom prst="ribbon2">
            <a:avLst>
              <a:gd name="adj1" fmla="val 12500"/>
              <a:gd name="adj2" fmla="val 50000"/>
            </a:avLst>
          </a:prstGeom>
          <a:solidFill>
            <a:srgbClr val="F4AAEF"/>
          </a:solidFill>
          <a:ln w="9525">
            <a:solidFill>
              <a:srgbClr val="D60093"/>
            </a:solidFill>
            <a:round/>
            <a:headEnd/>
            <a:tailEnd/>
          </a:ln>
        </p:spPr>
        <p:txBody>
          <a:bodyPr wrap="none" anchor="ctr"/>
          <a:lstStyle/>
          <a:p>
            <a:pPr algn="ctr"/>
            <a:r>
              <a:rPr lang="en-US" sz="2400" b="1"/>
              <a:t>CỦNG CỐ - DẶN DÒ:</a:t>
            </a:r>
          </a:p>
        </p:txBody>
      </p:sp>
      <p:sp>
        <p:nvSpPr>
          <p:cNvPr id="18443" name="Text Box 11"/>
          <p:cNvSpPr txBox="1">
            <a:spLocks noChangeArrowheads="1"/>
          </p:cNvSpPr>
          <p:nvPr/>
        </p:nvSpPr>
        <p:spPr bwMode="auto">
          <a:xfrm>
            <a:off x="495300" y="1889382"/>
            <a:ext cx="80010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rPr>
              <a:t>* Câu chuyện giúp em điều gì?</a:t>
            </a:r>
          </a:p>
        </p:txBody>
      </p:sp>
      <p:sp>
        <p:nvSpPr>
          <p:cNvPr id="18444" name="Text Box 12"/>
          <p:cNvSpPr txBox="1">
            <a:spLocks noChangeArrowheads="1"/>
          </p:cNvSpPr>
          <p:nvPr/>
        </p:nvSpPr>
        <p:spPr bwMode="auto">
          <a:xfrm>
            <a:off x="495300" y="2653764"/>
            <a:ext cx="8077200" cy="1200150"/>
          </a:xfrm>
          <a:prstGeom prst="rect">
            <a:avLst/>
          </a:prstGeom>
          <a:solidFill>
            <a:srgbClr val="66117D"/>
          </a:solidFill>
          <a:ln w="9525">
            <a:solidFill>
              <a:srgbClr val="66117D"/>
            </a:solidFill>
            <a:miter lim="800000"/>
            <a:headEnd/>
            <a:tailEnd/>
          </a:ln>
        </p:spPr>
        <p:txBody>
          <a:bodyPr>
            <a:spAutoFit/>
          </a:bodyPr>
          <a:lstStyle/>
          <a:p>
            <a:pPr>
              <a:spcBef>
                <a:spcPct val="50000"/>
              </a:spcBef>
            </a:pPr>
            <a:r>
              <a:rPr lang="en-US" sz="2400" b="1">
                <a:solidFill>
                  <a:schemeClr val="bg1"/>
                </a:solidFill>
              </a:rPr>
              <a:t>    Ê – đi – xơn là nhà bác học vĩ đại. Ông rất giàu sáng kiến, luôn mong muốn đem khoa học phục vụ con người.</a:t>
            </a:r>
          </a:p>
        </p:txBody>
      </p:sp>
      <p:sp>
        <p:nvSpPr>
          <p:cNvPr id="18445" name="Text Box 13"/>
          <p:cNvSpPr txBox="1">
            <a:spLocks noChangeArrowheads="1"/>
          </p:cNvSpPr>
          <p:nvPr/>
        </p:nvSpPr>
        <p:spPr bwMode="auto">
          <a:xfrm>
            <a:off x="266700" y="4025364"/>
            <a:ext cx="8839200" cy="461963"/>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Về nhà tập dựng hoạt cảnh theo nội dung câu chuyện</a:t>
            </a:r>
          </a:p>
        </p:txBody>
      </p:sp>
      <p:sp>
        <p:nvSpPr>
          <p:cNvPr id="18446" name="Text Box 14"/>
          <p:cNvSpPr txBox="1">
            <a:spLocks noChangeArrowheads="1"/>
          </p:cNvSpPr>
          <p:nvPr/>
        </p:nvSpPr>
        <p:spPr bwMode="auto">
          <a:xfrm>
            <a:off x="266700" y="4482564"/>
            <a:ext cx="6934200" cy="461963"/>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*Chuẩn bị bài sau: Cái cầu SGK/34,35.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41"/>
                                        </p:tgtEl>
                                        <p:attrNameLst>
                                          <p:attrName>style.visibility</p:attrName>
                                        </p:attrNameLst>
                                      </p:cBhvr>
                                      <p:to>
                                        <p:strVal val="visible"/>
                                      </p:to>
                                    </p:set>
                                    <p:animEffect transition="in" filter="fade">
                                      <p:cBhvr>
                                        <p:cTn id="7" dur="2000"/>
                                        <p:tgtEl>
                                          <p:spTgt spid="184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442"/>
                                        </p:tgtEl>
                                        <p:attrNameLst>
                                          <p:attrName>style.visibility</p:attrName>
                                        </p:attrNameLst>
                                      </p:cBhvr>
                                      <p:to>
                                        <p:strVal val="visible"/>
                                      </p:to>
                                    </p:set>
                                    <p:animEffect transition="in" filter="blinds(horizontal)">
                                      <p:cBhvr>
                                        <p:cTn id="12" dur="500"/>
                                        <p:tgtEl>
                                          <p:spTgt spid="184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8443"/>
                                        </p:tgtEl>
                                        <p:attrNameLst>
                                          <p:attrName>style.visibility</p:attrName>
                                        </p:attrNameLst>
                                      </p:cBhvr>
                                      <p:to>
                                        <p:strVal val="visible"/>
                                      </p:to>
                                    </p:set>
                                    <p:animEffect transition="in" filter="box(in)">
                                      <p:cBhvr>
                                        <p:cTn id="17" dur="500"/>
                                        <p:tgtEl>
                                          <p:spTgt spid="184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18444"/>
                                        </p:tgtEl>
                                        <p:attrNameLst>
                                          <p:attrName>style.visibility</p:attrName>
                                        </p:attrNameLst>
                                      </p:cBhvr>
                                      <p:to>
                                        <p:strVal val="visible"/>
                                      </p:to>
                                    </p:set>
                                    <p:anim calcmode="lin" valueType="num">
                                      <p:cBhvr>
                                        <p:cTn id="22" dur="1000" fill="hold"/>
                                        <p:tgtEl>
                                          <p:spTgt spid="18444"/>
                                        </p:tgtEl>
                                        <p:attrNameLst>
                                          <p:attrName>ppt_w</p:attrName>
                                        </p:attrNameLst>
                                      </p:cBhvr>
                                      <p:tavLst>
                                        <p:tav tm="0">
                                          <p:val>
                                            <p:strVal val="#ppt_w+.3"/>
                                          </p:val>
                                        </p:tav>
                                        <p:tav tm="100000">
                                          <p:val>
                                            <p:strVal val="#ppt_w"/>
                                          </p:val>
                                        </p:tav>
                                      </p:tavLst>
                                    </p:anim>
                                    <p:anim calcmode="lin" valueType="num">
                                      <p:cBhvr>
                                        <p:cTn id="23" dur="1000" fill="hold"/>
                                        <p:tgtEl>
                                          <p:spTgt spid="18444"/>
                                        </p:tgtEl>
                                        <p:attrNameLst>
                                          <p:attrName>ppt_h</p:attrName>
                                        </p:attrNameLst>
                                      </p:cBhvr>
                                      <p:tavLst>
                                        <p:tav tm="0">
                                          <p:val>
                                            <p:strVal val="#ppt_h"/>
                                          </p:val>
                                        </p:tav>
                                        <p:tav tm="100000">
                                          <p:val>
                                            <p:strVal val="#ppt_h"/>
                                          </p:val>
                                        </p:tav>
                                      </p:tavLst>
                                    </p:anim>
                                    <p:animEffect transition="in" filter="fade">
                                      <p:cBhvr>
                                        <p:cTn id="24" dur="1000"/>
                                        <p:tgtEl>
                                          <p:spTgt spid="1844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grpId="0" nodeType="clickEffect">
                                  <p:stCondLst>
                                    <p:cond delay="0"/>
                                  </p:stCondLst>
                                  <p:childTnLst>
                                    <p:set>
                                      <p:cBhvr>
                                        <p:cTn id="28" dur="1" fill="hold">
                                          <p:stCondLst>
                                            <p:cond delay="0"/>
                                          </p:stCondLst>
                                        </p:cTn>
                                        <p:tgtEl>
                                          <p:spTgt spid="18445"/>
                                        </p:tgtEl>
                                        <p:attrNameLst>
                                          <p:attrName>style.visibility</p:attrName>
                                        </p:attrNameLst>
                                      </p:cBhvr>
                                      <p:to>
                                        <p:strVal val="visible"/>
                                      </p:to>
                                    </p:set>
                                    <p:anim calcmode="lin" valueType="num">
                                      <p:cBhvr>
                                        <p:cTn id="29" dur="1000" fill="hold"/>
                                        <p:tgtEl>
                                          <p:spTgt spid="18445"/>
                                        </p:tgtEl>
                                        <p:attrNameLst>
                                          <p:attrName>ppt_x</p:attrName>
                                        </p:attrNameLst>
                                      </p:cBhvr>
                                      <p:tavLst>
                                        <p:tav tm="0">
                                          <p:val>
                                            <p:strVal val="#ppt_x-.2"/>
                                          </p:val>
                                        </p:tav>
                                        <p:tav tm="100000">
                                          <p:val>
                                            <p:strVal val="#ppt_x"/>
                                          </p:val>
                                        </p:tav>
                                      </p:tavLst>
                                    </p:anim>
                                    <p:anim calcmode="lin" valueType="num">
                                      <p:cBhvr>
                                        <p:cTn id="30" dur="1000" fill="hold"/>
                                        <p:tgtEl>
                                          <p:spTgt spid="18445"/>
                                        </p:tgtEl>
                                        <p:attrNameLst>
                                          <p:attrName>ppt_y</p:attrName>
                                        </p:attrNameLst>
                                      </p:cBhvr>
                                      <p:tavLst>
                                        <p:tav tm="0">
                                          <p:val>
                                            <p:strVal val="#ppt_y"/>
                                          </p:val>
                                        </p:tav>
                                        <p:tav tm="100000">
                                          <p:val>
                                            <p:strVal val="#ppt_y"/>
                                          </p:val>
                                        </p:tav>
                                      </p:tavLst>
                                    </p:anim>
                                    <p:animEffect transition="in" filter="wipe(right)" prLst="gradientSize: 0.1">
                                      <p:cBhvr>
                                        <p:cTn id="31" dur="1000"/>
                                        <p:tgtEl>
                                          <p:spTgt spid="1844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grpId="0" nodeType="clickEffect">
                                  <p:stCondLst>
                                    <p:cond delay="0"/>
                                  </p:stCondLst>
                                  <p:childTnLst>
                                    <p:set>
                                      <p:cBhvr>
                                        <p:cTn id="35" dur="1" fill="hold">
                                          <p:stCondLst>
                                            <p:cond delay="0"/>
                                          </p:stCondLst>
                                        </p:cTn>
                                        <p:tgtEl>
                                          <p:spTgt spid="18446"/>
                                        </p:tgtEl>
                                        <p:attrNameLst>
                                          <p:attrName>style.visibility</p:attrName>
                                        </p:attrNameLst>
                                      </p:cBhvr>
                                      <p:to>
                                        <p:strVal val="visible"/>
                                      </p:to>
                                    </p:set>
                                    <p:anim calcmode="lin" valueType="num">
                                      <p:cBhvr>
                                        <p:cTn id="36" dur="1000" fill="hold"/>
                                        <p:tgtEl>
                                          <p:spTgt spid="18446"/>
                                        </p:tgtEl>
                                        <p:attrNameLst>
                                          <p:attrName>ppt_x</p:attrName>
                                        </p:attrNameLst>
                                      </p:cBhvr>
                                      <p:tavLst>
                                        <p:tav tm="0">
                                          <p:val>
                                            <p:strVal val="#ppt_x-.2"/>
                                          </p:val>
                                        </p:tav>
                                        <p:tav tm="100000">
                                          <p:val>
                                            <p:strVal val="#ppt_x"/>
                                          </p:val>
                                        </p:tav>
                                      </p:tavLst>
                                    </p:anim>
                                    <p:anim calcmode="lin" valueType="num">
                                      <p:cBhvr>
                                        <p:cTn id="37" dur="1000" fill="hold"/>
                                        <p:tgtEl>
                                          <p:spTgt spid="18446"/>
                                        </p:tgtEl>
                                        <p:attrNameLst>
                                          <p:attrName>ppt_y</p:attrName>
                                        </p:attrNameLst>
                                      </p:cBhvr>
                                      <p:tavLst>
                                        <p:tav tm="0">
                                          <p:val>
                                            <p:strVal val="#ppt_y"/>
                                          </p:val>
                                        </p:tav>
                                        <p:tav tm="100000">
                                          <p:val>
                                            <p:strVal val="#ppt_y"/>
                                          </p:val>
                                        </p:tav>
                                      </p:tavLst>
                                    </p:anim>
                                    <p:animEffect transition="in" filter="wipe(right)" prLst="gradientSize: 0.1">
                                      <p:cBhvr>
                                        <p:cTn id="38" dur="1000"/>
                                        <p:tgtEl>
                                          <p:spTgt spid="18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p:bldP spid="18444" grpId="0" animBg="1"/>
      <p:bldP spid="18445" grpId="0"/>
      <p:bldP spid="1844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4" descr="0"/>
          <p:cNvPicPr>
            <a:picLocks noChangeAspect="1" noChangeArrowheads="1"/>
          </p:cNvPicPr>
          <p:nvPr/>
        </p:nvPicPr>
        <p:blipFill>
          <a:blip r:embed="rId2"/>
          <a:srcRect/>
          <a:stretch>
            <a:fillRect/>
          </a:stretch>
        </p:blipFill>
        <p:spPr bwMode="auto">
          <a:xfrm>
            <a:off x="0" y="609600"/>
            <a:ext cx="9144000" cy="6248400"/>
          </a:xfrm>
          <a:prstGeom prst="rect">
            <a:avLst/>
          </a:prstGeom>
          <a:noFill/>
          <a:ln w="9525">
            <a:noFill/>
            <a:miter lim="800000"/>
            <a:headEnd/>
            <a:tailEnd/>
          </a:ln>
        </p:spPr>
      </p:pic>
      <p:sp>
        <p:nvSpPr>
          <p:cNvPr id="2051" name="Text Box 15"/>
          <p:cNvSpPr txBox="1">
            <a:spLocks noChangeArrowheads="1"/>
          </p:cNvSpPr>
          <p:nvPr/>
        </p:nvSpPr>
        <p:spPr bwMode="auto">
          <a:xfrm>
            <a:off x="152400" y="3886200"/>
            <a:ext cx="2209800" cy="1016000"/>
          </a:xfrm>
          <a:prstGeom prst="rect">
            <a:avLst/>
          </a:prstGeom>
          <a:noFill/>
          <a:ln w="9525">
            <a:noFill/>
            <a:miter lim="800000"/>
            <a:headEnd/>
            <a:tailEnd/>
          </a:ln>
        </p:spPr>
        <p:txBody>
          <a:bodyPr>
            <a:spAutoFit/>
          </a:bodyPr>
          <a:lstStyle/>
          <a:p>
            <a:pPr>
              <a:spcBef>
                <a:spcPct val="50000"/>
              </a:spcBef>
            </a:pPr>
            <a:r>
              <a:rPr lang="en-US" sz="2400" b="1">
                <a:solidFill>
                  <a:srgbClr val="FF3300"/>
                </a:solidFill>
              </a:rPr>
              <a:t>Ê - ĐI – XƠN</a:t>
            </a:r>
          </a:p>
          <a:p>
            <a:pPr>
              <a:spcBef>
                <a:spcPct val="50000"/>
              </a:spcBef>
            </a:pPr>
            <a:r>
              <a:rPr lang="en-US" sz="2400" b="1"/>
              <a:t>(1847 – 1931)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553200"/>
          </a:xfrm>
        </p:spPr>
        <p:txBody>
          <a:bodyPr/>
          <a:lstStyle/>
          <a:p>
            <a:pPr algn="l"/>
            <a:br>
              <a:rPr lang="vi-VN" sz="1800" b="1" dirty="0">
                <a:solidFill>
                  <a:srgbClr val="000000"/>
                </a:solidFill>
                <a:latin typeface="Times New Roman" panose="02020603050405020304" pitchFamily="18" charset="0"/>
                <a:cs typeface="Times New Roman" panose="02020603050405020304" pitchFamily="18" charset="0"/>
              </a:rPr>
            </a:br>
            <a:r>
              <a:rPr lang="en-US" sz="1800" b="1" dirty="0">
                <a:solidFill>
                  <a:srgbClr val="000000"/>
                </a:solidFill>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Nhà bác học và bà cụ</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1. Ê – đi- xơn là một nhà bác học nổi tiếng người Mĩ. Khi ông chế ra đèn điện, người từ khắp nơi ùn ùn kéo đến xem. Có một bà cụ phải đi bộ mười hai cây số. Đến nơi, cụ mỏi quá, ngồi xuống vệ đường bóp chân, đấm lưng thùm thụp.</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2. Lúc ấy, Ê-đi-xơn chợt đi qua. Ông dừng lại hỏi chuyện. Bà cụ nói :</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 Già đã phải đi bộ gần ba giờ đồng hồ để được nhìn tận mắt cái đèn điện. Giá ông Ê – đi- xơn làm được cái xe chở người già đi nơi này nơi khác có phải may mắn cho già không?</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 Thưa cụ, tôi tưởng vẫn có xe ngựa chở khách chứ ?</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 Đi xe  đấy thì ốm mất. Già chỉ muốn có một thứ xe không cần ngựa kéo mà lại thật êm.</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3. Nghe bà cụ nói vậy, bỗng một ý nghĩ lóe lên trong đầu Ê – đi- xơn. Ông reo lên:</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 Cụ ơi ! Tôi là Ê – đi- xơn đây. Nhờ cụ mà tôi nảy ra ý định làm một cái xe chạy bằng dòng điện đấy.</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Bà cụ vô cùng ngạc nhiên khi thấy nhà bác học cũng bình thường như mọi người khác. Lúc chia tay, Ê – đi- xơn bảo:</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 Tôi sẽ mời cụ đi chuyến xe điện đầu tiên.</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4. Từ lần gặp bà cụ, Ê – đi- xơn miệt mài với công việc chế tạo xe điện  và đã thành công. Hôm chạy thử xe điện, người ta xếp hàng dài để mua vé. Ê-đi-xơn mời bà cụ dạo nọ đi chuyến đầu tiên. Đến ga, ông bảo :</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 Tôi giữ đúng lời hứa với cụ rồi nhé !</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Bà cụ cười móm mém :</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 Cảm ơn ông. Giờ thì già có thể đi chơi cả ngày với chiếc xe này rồi !</a:t>
            </a:r>
            <a:br>
              <a:rPr lang="vi-VN" sz="1800" b="1" dirty="0">
                <a:solidFill>
                  <a:srgbClr val="000000"/>
                </a:solidFill>
                <a:latin typeface="Times New Roman" panose="02020603050405020304" pitchFamily="18" charset="0"/>
                <a:cs typeface="Times New Roman" panose="02020603050405020304" pitchFamily="18" charset="0"/>
              </a:rPr>
            </a:br>
            <a:r>
              <a:rPr lang="vi-VN" sz="1800" b="1" dirty="0">
                <a:solidFill>
                  <a:srgbClr val="000000"/>
                </a:solidFill>
                <a:latin typeface="Times New Roman" panose="02020603050405020304" pitchFamily="18" charset="0"/>
                <a:cs typeface="Times New Roman" panose="02020603050405020304" pitchFamily="18" charset="0"/>
              </a:rPr>
              <a:t>Theo TRUYỆN ĐỌC 3, 1995</a:t>
            </a:r>
            <a:br>
              <a:rPr lang="vi-VN" sz="1800" b="1" dirty="0">
                <a:solidFill>
                  <a:srgbClr val="000000"/>
                </a:solidFill>
                <a:latin typeface="Times New Roman" panose="02020603050405020304" pitchFamily="18" charset="0"/>
                <a:cs typeface="Times New Roman" panose="02020603050405020304" pitchFamily="18" charset="0"/>
              </a:rPr>
            </a:br>
            <a:br>
              <a:rPr lang="vi-VN" sz="1800" b="1" dirty="0">
                <a:solidFill>
                  <a:srgbClr val="000000"/>
                </a:solidFill>
                <a:latin typeface="Times New Roman" panose="02020603050405020304" pitchFamily="18" charset="0"/>
                <a:cs typeface="Times New Roman" panose="02020603050405020304" pitchFamily="18" charset="0"/>
              </a:rPr>
            </a:br>
            <a:br>
              <a:rPr lang="vi-VN" sz="1800" b="1" dirty="0">
                <a:solidFill>
                  <a:srgbClr val="000000"/>
                </a:solidFill>
                <a:latin typeface="Times New Roman" panose="02020603050405020304" pitchFamily="18" charset="0"/>
                <a:cs typeface="Times New Roman" panose="02020603050405020304" pitchFamily="18" charset="0"/>
              </a:rPr>
            </a:br>
            <a:endParaRPr lang="en-US"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4525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26" name="Group 34"/>
          <p:cNvGraphicFramePr>
            <a:graphicFrameLocks noGrp="1"/>
          </p:cNvGraphicFramePr>
          <p:nvPr>
            <p:ph/>
          </p:nvPr>
        </p:nvGraphicFramePr>
        <p:xfrm>
          <a:off x="381000" y="1447800"/>
          <a:ext cx="8458200" cy="5105400"/>
        </p:xfrm>
        <a:graphic>
          <a:graphicData uri="http://schemas.openxmlformats.org/drawingml/2006/table">
            <a:tbl>
              <a:tblPr/>
              <a:tblGrid>
                <a:gridCol w="4229100">
                  <a:extLst>
                    <a:ext uri="{9D8B030D-6E8A-4147-A177-3AD203B41FA5}">
                      <a16:colId xmlns:a16="http://schemas.microsoft.com/office/drawing/2014/main" val="20000"/>
                    </a:ext>
                  </a:extLst>
                </a:gridCol>
                <a:gridCol w="4229100">
                  <a:extLst>
                    <a:ext uri="{9D8B030D-6E8A-4147-A177-3AD203B41FA5}">
                      <a16:colId xmlns:a16="http://schemas.microsoft.com/office/drawing/2014/main" val="20001"/>
                    </a:ext>
                  </a:extLst>
                </a:gridCol>
              </a:tblGrid>
              <a:tr h="5105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8222" name="Text Box 30"/>
          <p:cNvSpPr txBox="1">
            <a:spLocks noChangeArrowheads="1"/>
          </p:cNvSpPr>
          <p:nvPr/>
        </p:nvSpPr>
        <p:spPr bwMode="auto">
          <a:xfrm>
            <a:off x="1447800" y="1524000"/>
            <a:ext cx="2590800" cy="461963"/>
          </a:xfrm>
          <a:prstGeom prst="rect">
            <a:avLst/>
          </a:prstGeom>
          <a:solidFill>
            <a:srgbClr val="D60093"/>
          </a:solidFill>
          <a:ln w="9525">
            <a:noFill/>
            <a:miter lim="800000"/>
            <a:headEnd/>
            <a:tailEnd/>
          </a:ln>
        </p:spPr>
        <p:txBody>
          <a:bodyPr>
            <a:spAutoFit/>
          </a:bodyPr>
          <a:lstStyle/>
          <a:p>
            <a:pPr algn="ctr">
              <a:spcBef>
                <a:spcPct val="50000"/>
              </a:spcBef>
            </a:pPr>
            <a:r>
              <a:rPr lang="en-US" sz="2400" b="1">
                <a:solidFill>
                  <a:schemeClr val="bg1"/>
                </a:solidFill>
              </a:rPr>
              <a:t>LUYỆN ĐỌC</a:t>
            </a:r>
          </a:p>
        </p:txBody>
      </p:sp>
      <p:sp>
        <p:nvSpPr>
          <p:cNvPr id="8223" name="Text Box 31"/>
          <p:cNvSpPr txBox="1">
            <a:spLocks noChangeArrowheads="1"/>
          </p:cNvSpPr>
          <p:nvPr/>
        </p:nvSpPr>
        <p:spPr bwMode="auto">
          <a:xfrm>
            <a:off x="5638800" y="1524000"/>
            <a:ext cx="2667000" cy="461963"/>
          </a:xfrm>
          <a:prstGeom prst="rect">
            <a:avLst/>
          </a:prstGeom>
          <a:solidFill>
            <a:srgbClr val="D60093"/>
          </a:solidFill>
          <a:ln w="9525">
            <a:noFill/>
            <a:miter lim="800000"/>
            <a:headEnd/>
            <a:tailEnd/>
          </a:ln>
        </p:spPr>
        <p:txBody>
          <a:bodyPr>
            <a:spAutoFit/>
          </a:bodyPr>
          <a:lstStyle/>
          <a:p>
            <a:pPr algn="ctr">
              <a:spcBef>
                <a:spcPct val="50000"/>
              </a:spcBef>
            </a:pPr>
            <a:r>
              <a:rPr lang="en-US" sz="2400" b="1">
                <a:solidFill>
                  <a:schemeClr val="bg1"/>
                </a:solidFill>
              </a:rPr>
              <a:t>TÌM HIỂU BÀI</a:t>
            </a:r>
          </a:p>
        </p:txBody>
      </p:sp>
      <p:sp>
        <p:nvSpPr>
          <p:cNvPr id="4109" name="Text Box 32"/>
          <p:cNvSpPr txBox="1">
            <a:spLocks noChangeArrowheads="1"/>
          </p:cNvSpPr>
          <p:nvPr/>
        </p:nvSpPr>
        <p:spPr bwMode="auto">
          <a:xfrm>
            <a:off x="-130175" y="5173663"/>
            <a:ext cx="184150" cy="338137"/>
          </a:xfrm>
          <a:prstGeom prst="rect">
            <a:avLst/>
          </a:prstGeom>
          <a:noFill/>
          <a:ln w="9525">
            <a:noFill/>
            <a:miter lim="800000"/>
            <a:headEnd/>
            <a:tailEnd/>
          </a:ln>
        </p:spPr>
        <p:txBody>
          <a:bodyPr>
            <a:spAutoFit/>
          </a:bodyPr>
          <a:lstStyle/>
          <a:p>
            <a:pPr>
              <a:spcBef>
                <a:spcPct val="50000"/>
              </a:spcBef>
            </a:pPr>
            <a:endParaRPr lang="en-US" sz="1600"/>
          </a:p>
        </p:txBody>
      </p:sp>
      <p:sp>
        <p:nvSpPr>
          <p:cNvPr id="8227" name="Text Box 35"/>
          <p:cNvSpPr txBox="1">
            <a:spLocks noChangeArrowheads="1"/>
          </p:cNvSpPr>
          <p:nvPr/>
        </p:nvSpPr>
        <p:spPr bwMode="auto">
          <a:xfrm>
            <a:off x="533400" y="2209800"/>
            <a:ext cx="2209800" cy="461963"/>
          </a:xfrm>
          <a:prstGeom prst="rect">
            <a:avLst/>
          </a:prstGeom>
          <a:noFill/>
          <a:ln w="9525">
            <a:noFill/>
            <a:miter lim="800000"/>
            <a:headEnd/>
            <a:tailEnd/>
          </a:ln>
        </p:spPr>
        <p:txBody>
          <a:bodyPr>
            <a:spAutoFit/>
          </a:bodyPr>
          <a:lstStyle/>
          <a:p>
            <a:pPr>
              <a:spcBef>
                <a:spcPct val="50000"/>
              </a:spcBef>
            </a:pPr>
            <a:r>
              <a:rPr lang="en-US" sz="2400"/>
              <a:t>  </a:t>
            </a:r>
            <a:r>
              <a:rPr lang="en-US" sz="2400" b="1">
                <a:solidFill>
                  <a:srgbClr val="FF3300"/>
                </a:solidFill>
              </a:rPr>
              <a:t>- Ê- đi - xơn</a:t>
            </a:r>
          </a:p>
        </p:txBody>
      </p:sp>
      <p:sp>
        <p:nvSpPr>
          <p:cNvPr id="8228" name="Text Box 36"/>
          <p:cNvSpPr txBox="1">
            <a:spLocks noChangeArrowheads="1"/>
          </p:cNvSpPr>
          <p:nvPr/>
        </p:nvSpPr>
        <p:spPr bwMode="auto">
          <a:xfrm>
            <a:off x="533400" y="2895600"/>
            <a:ext cx="1905000" cy="461963"/>
          </a:xfrm>
          <a:prstGeom prst="rect">
            <a:avLst/>
          </a:prstGeom>
          <a:noFill/>
          <a:ln w="9525">
            <a:noFill/>
            <a:miter lim="800000"/>
            <a:headEnd/>
            <a:tailEnd/>
          </a:ln>
        </p:spPr>
        <p:txBody>
          <a:bodyPr>
            <a:spAutoFit/>
          </a:bodyPr>
          <a:lstStyle/>
          <a:p>
            <a:pPr>
              <a:spcBef>
                <a:spcPct val="50000"/>
              </a:spcBef>
            </a:pPr>
            <a:r>
              <a:rPr lang="en-US" sz="2400"/>
              <a:t>  </a:t>
            </a:r>
            <a:r>
              <a:rPr lang="en-US" sz="2400" b="1">
                <a:solidFill>
                  <a:srgbClr val="FF3300"/>
                </a:solidFill>
              </a:rPr>
              <a:t>- đèn điện</a:t>
            </a:r>
          </a:p>
        </p:txBody>
      </p:sp>
      <p:sp>
        <p:nvSpPr>
          <p:cNvPr id="8229" name="Text Box 37"/>
          <p:cNvSpPr txBox="1">
            <a:spLocks noChangeArrowheads="1"/>
          </p:cNvSpPr>
          <p:nvPr/>
        </p:nvSpPr>
        <p:spPr bwMode="auto">
          <a:xfrm>
            <a:off x="609600" y="3581400"/>
            <a:ext cx="1981200" cy="461963"/>
          </a:xfrm>
          <a:prstGeom prst="rect">
            <a:avLst/>
          </a:prstGeom>
          <a:noFill/>
          <a:ln w="9525">
            <a:noFill/>
            <a:miter lim="800000"/>
            <a:headEnd/>
            <a:tailEnd/>
          </a:ln>
        </p:spPr>
        <p:txBody>
          <a:bodyPr>
            <a:spAutoFit/>
          </a:bodyPr>
          <a:lstStyle/>
          <a:p>
            <a:pPr>
              <a:spcBef>
                <a:spcPct val="50000"/>
              </a:spcBef>
            </a:pPr>
            <a:r>
              <a:rPr lang="en-US" sz="2400"/>
              <a:t> </a:t>
            </a:r>
            <a:r>
              <a:rPr lang="en-US" sz="2400" b="1">
                <a:solidFill>
                  <a:srgbClr val="FF3300"/>
                </a:solidFill>
              </a:rPr>
              <a:t>- may mắn</a:t>
            </a:r>
          </a:p>
        </p:txBody>
      </p:sp>
      <p:sp>
        <p:nvSpPr>
          <p:cNvPr id="8231" name="Text Box 39"/>
          <p:cNvSpPr txBox="1">
            <a:spLocks noChangeArrowheads="1"/>
          </p:cNvSpPr>
          <p:nvPr/>
        </p:nvSpPr>
        <p:spPr bwMode="auto">
          <a:xfrm>
            <a:off x="685800" y="4267200"/>
            <a:ext cx="1752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rPr>
              <a:t>- lóe lên</a:t>
            </a:r>
          </a:p>
        </p:txBody>
      </p:sp>
      <p:sp>
        <p:nvSpPr>
          <p:cNvPr id="8232" name="Text Box 40"/>
          <p:cNvSpPr txBox="1">
            <a:spLocks noChangeArrowheads="1"/>
          </p:cNvSpPr>
          <p:nvPr/>
        </p:nvSpPr>
        <p:spPr bwMode="auto">
          <a:xfrm>
            <a:off x="609600" y="4876800"/>
            <a:ext cx="2209800" cy="461963"/>
          </a:xfrm>
          <a:prstGeom prst="rect">
            <a:avLst/>
          </a:prstGeom>
          <a:noFill/>
          <a:ln w="9525">
            <a:noFill/>
            <a:miter lim="800000"/>
            <a:headEnd/>
            <a:tailEnd/>
          </a:ln>
        </p:spPr>
        <p:txBody>
          <a:bodyPr>
            <a:spAutoFit/>
          </a:bodyPr>
          <a:lstStyle/>
          <a:p>
            <a:pPr>
              <a:spcBef>
                <a:spcPct val="50000"/>
              </a:spcBef>
            </a:pPr>
            <a:r>
              <a:rPr lang="en-US" sz="2400"/>
              <a:t> </a:t>
            </a:r>
            <a:r>
              <a:rPr lang="en-US" sz="2400" b="1">
                <a:solidFill>
                  <a:srgbClr val="FF3300"/>
                </a:solidFill>
              </a:rPr>
              <a:t>- móm mém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226"/>
                                        </p:tgtEl>
                                        <p:attrNameLst>
                                          <p:attrName>style.visibility</p:attrName>
                                        </p:attrNameLst>
                                      </p:cBhvr>
                                      <p:to>
                                        <p:strVal val="visible"/>
                                      </p:to>
                                    </p:set>
                                    <p:animEffect transition="in" filter="fade">
                                      <p:cBhvr>
                                        <p:cTn id="7" dur="2000"/>
                                        <p:tgtEl>
                                          <p:spTgt spid="82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22"/>
                                        </p:tgtEl>
                                        <p:attrNameLst>
                                          <p:attrName>style.visibility</p:attrName>
                                        </p:attrNameLst>
                                      </p:cBhvr>
                                      <p:to>
                                        <p:strVal val="visible"/>
                                      </p:to>
                                    </p:set>
                                    <p:animEffect transition="in" filter="fade">
                                      <p:cBhvr>
                                        <p:cTn id="12" dur="2000"/>
                                        <p:tgtEl>
                                          <p:spTgt spid="82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223"/>
                                        </p:tgtEl>
                                        <p:attrNameLst>
                                          <p:attrName>style.visibility</p:attrName>
                                        </p:attrNameLst>
                                      </p:cBhvr>
                                      <p:to>
                                        <p:strVal val="visible"/>
                                      </p:to>
                                    </p:set>
                                    <p:animEffect transition="in" filter="fade">
                                      <p:cBhvr>
                                        <p:cTn id="17" dur="2000"/>
                                        <p:tgtEl>
                                          <p:spTgt spid="82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8227"/>
                                        </p:tgtEl>
                                        <p:attrNameLst>
                                          <p:attrName>style.visibility</p:attrName>
                                        </p:attrNameLst>
                                      </p:cBhvr>
                                      <p:to>
                                        <p:strVal val="visible"/>
                                      </p:to>
                                    </p:set>
                                    <p:anim calcmode="lin" valueType="num">
                                      <p:cBhvr>
                                        <p:cTn id="22" dur="1000" fill="hold"/>
                                        <p:tgtEl>
                                          <p:spTgt spid="8227"/>
                                        </p:tgtEl>
                                        <p:attrNameLst>
                                          <p:attrName>ppt_x</p:attrName>
                                        </p:attrNameLst>
                                      </p:cBhvr>
                                      <p:tavLst>
                                        <p:tav tm="0">
                                          <p:val>
                                            <p:strVal val="#ppt_x-.2"/>
                                          </p:val>
                                        </p:tav>
                                        <p:tav tm="100000">
                                          <p:val>
                                            <p:strVal val="#ppt_x"/>
                                          </p:val>
                                        </p:tav>
                                      </p:tavLst>
                                    </p:anim>
                                    <p:anim calcmode="lin" valueType="num">
                                      <p:cBhvr>
                                        <p:cTn id="23" dur="1000" fill="hold"/>
                                        <p:tgtEl>
                                          <p:spTgt spid="8227"/>
                                        </p:tgtEl>
                                        <p:attrNameLst>
                                          <p:attrName>ppt_y</p:attrName>
                                        </p:attrNameLst>
                                      </p:cBhvr>
                                      <p:tavLst>
                                        <p:tav tm="0">
                                          <p:val>
                                            <p:strVal val="#ppt_y"/>
                                          </p:val>
                                        </p:tav>
                                        <p:tav tm="100000">
                                          <p:val>
                                            <p:strVal val="#ppt_y"/>
                                          </p:val>
                                        </p:tav>
                                      </p:tavLst>
                                    </p:anim>
                                    <p:animEffect transition="in" filter="wipe(right)" prLst="gradientSize: 0.1">
                                      <p:cBhvr>
                                        <p:cTn id="24" dur="1000"/>
                                        <p:tgtEl>
                                          <p:spTgt spid="822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grpId="0" nodeType="clickEffect">
                                  <p:stCondLst>
                                    <p:cond delay="0"/>
                                  </p:stCondLst>
                                  <p:childTnLst>
                                    <p:set>
                                      <p:cBhvr>
                                        <p:cTn id="28" dur="1" fill="hold">
                                          <p:stCondLst>
                                            <p:cond delay="0"/>
                                          </p:stCondLst>
                                        </p:cTn>
                                        <p:tgtEl>
                                          <p:spTgt spid="8228"/>
                                        </p:tgtEl>
                                        <p:attrNameLst>
                                          <p:attrName>style.visibility</p:attrName>
                                        </p:attrNameLst>
                                      </p:cBhvr>
                                      <p:to>
                                        <p:strVal val="visible"/>
                                      </p:to>
                                    </p:set>
                                    <p:anim calcmode="lin" valueType="num">
                                      <p:cBhvr>
                                        <p:cTn id="29" dur="1000" fill="hold"/>
                                        <p:tgtEl>
                                          <p:spTgt spid="8228"/>
                                        </p:tgtEl>
                                        <p:attrNameLst>
                                          <p:attrName>ppt_x</p:attrName>
                                        </p:attrNameLst>
                                      </p:cBhvr>
                                      <p:tavLst>
                                        <p:tav tm="0">
                                          <p:val>
                                            <p:strVal val="#ppt_x-.2"/>
                                          </p:val>
                                        </p:tav>
                                        <p:tav tm="100000">
                                          <p:val>
                                            <p:strVal val="#ppt_x"/>
                                          </p:val>
                                        </p:tav>
                                      </p:tavLst>
                                    </p:anim>
                                    <p:anim calcmode="lin" valueType="num">
                                      <p:cBhvr>
                                        <p:cTn id="30" dur="1000" fill="hold"/>
                                        <p:tgtEl>
                                          <p:spTgt spid="8228"/>
                                        </p:tgtEl>
                                        <p:attrNameLst>
                                          <p:attrName>ppt_y</p:attrName>
                                        </p:attrNameLst>
                                      </p:cBhvr>
                                      <p:tavLst>
                                        <p:tav tm="0">
                                          <p:val>
                                            <p:strVal val="#ppt_y"/>
                                          </p:val>
                                        </p:tav>
                                        <p:tav tm="100000">
                                          <p:val>
                                            <p:strVal val="#ppt_y"/>
                                          </p:val>
                                        </p:tav>
                                      </p:tavLst>
                                    </p:anim>
                                    <p:animEffect transition="in" filter="wipe(right)" prLst="gradientSize: 0.1">
                                      <p:cBhvr>
                                        <p:cTn id="31" dur="1000"/>
                                        <p:tgtEl>
                                          <p:spTgt spid="822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grpId="0" nodeType="clickEffect">
                                  <p:stCondLst>
                                    <p:cond delay="0"/>
                                  </p:stCondLst>
                                  <p:childTnLst>
                                    <p:set>
                                      <p:cBhvr>
                                        <p:cTn id="35" dur="1" fill="hold">
                                          <p:stCondLst>
                                            <p:cond delay="0"/>
                                          </p:stCondLst>
                                        </p:cTn>
                                        <p:tgtEl>
                                          <p:spTgt spid="8229"/>
                                        </p:tgtEl>
                                        <p:attrNameLst>
                                          <p:attrName>style.visibility</p:attrName>
                                        </p:attrNameLst>
                                      </p:cBhvr>
                                      <p:to>
                                        <p:strVal val="visible"/>
                                      </p:to>
                                    </p:set>
                                    <p:anim calcmode="lin" valueType="num">
                                      <p:cBhvr>
                                        <p:cTn id="36" dur="1000" fill="hold"/>
                                        <p:tgtEl>
                                          <p:spTgt spid="8229"/>
                                        </p:tgtEl>
                                        <p:attrNameLst>
                                          <p:attrName>ppt_x</p:attrName>
                                        </p:attrNameLst>
                                      </p:cBhvr>
                                      <p:tavLst>
                                        <p:tav tm="0">
                                          <p:val>
                                            <p:strVal val="#ppt_x-.2"/>
                                          </p:val>
                                        </p:tav>
                                        <p:tav tm="100000">
                                          <p:val>
                                            <p:strVal val="#ppt_x"/>
                                          </p:val>
                                        </p:tav>
                                      </p:tavLst>
                                    </p:anim>
                                    <p:anim calcmode="lin" valueType="num">
                                      <p:cBhvr>
                                        <p:cTn id="37" dur="1000" fill="hold"/>
                                        <p:tgtEl>
                                          <p:spTgt spid="8229"/>
                                        </p:tgtEl>
                                        <p:attrNameLst>
                                          <p:attrName>ppt_y</p:attrName>
                                        </p:attrNameLst>
                                      </p:cBhvr>
                                      <p:tavLst>
                                        <p:tav tm="0">
                                          <p:val>
                                            <p:strVal val="#ppt_y"/>
                                          </p:val>
                                        </p:tav>
                                        <p:tav tm="100000">
                                          <p:val>
                                            <p:strVal val="#ppt_y"/>
                                          </p:val>
                                        </p:tav>
                                      </p:tavLst>
                                    </p:anim>
                                    <p:animEffect transition="in" filter="wipe(right)" prLst="gradientSize: 0.1">
                                      <p:cBhvr>
                                        <p:cTn id="38" dur="1000"/>
                                        <p:tgtEl>
                                          <p:spTgt spid="822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grpId="0" nodeType="clickEffect">
                                  <p:stCondLst>
                                    <p:cond delay="0"/>
                                  </p:stCondLst>
                                  <p:childTnLst>
                                    <p:set>
                                      <p:cBhvr>
                                        <p:cTn id="42" dur="1" fill="hold">
                                          <p:stCondLst>
                                            <p:cond delay="0"/>
                                          </p:stCondLst>
                                        </p:cTn>
                                        <p:tgtEl>
                                          <p:spTgt spid="8231"/>
                                        </p:tgtEl>
                                        <p:attrNameLst>
                                          <p:attrName>style.visibility</p:attrName>
                                        </p:attrNameLst>
                                      </p:cBhvr>
                                      <p:to>
                                        <p:strVal val="visible"/>
                                      </p:to>
                                    </p:set>
                                    <p:anim calcmode="lin" valueType="num">
                                      <p:cBhvr>
                                        <p:cTn id="43" dur="1000" fill="hold"/>
                                        <p:tgtEl>
                                          <p:spTgt spid="8231"/>
                                        </p:tgtEl>
                                        <p:attrNameLst>
                                          <p:attrName>ppt_x</p:attrName>
                                        </p:attrNameLst>
                                      </p:cBhvr>
                                      <p:tavLst>
                                        <p:tav tm="0">
                                          <p:val>
                                            <p:strVal val="#ppt_x-.2"/>
                                          </p:val>
                                        </p:tav>
                                        <p:tav tm="100000">
                                          <p:val>
                                            <p:strVal val="#ppt_x"/>
                                          </p:val>
                                        </p:tav>
                                      </p:tavLst>
                                    </p:anim>
                                    <p:anim calcmode="lin" valueType="num">
                                      <p:cBhvr>
                                        <p:cTn id="44" dur="1000" fill="hold"/>
                                        <p:tgtEl>
                                          <p:spTgt spid="8231"/>
                                        </p:tgtEl>
                                        <p:attrNameLst>
                                          <p:attrName>ppt_y</p:attrName>
                                        </p:attrNameLst>
                                      </p:cBhvr>
                                      <p:tavLst>
                                        <p:tav tm="0">
                                          <p:val>
                                            <p:strVal val="#ppt_y"/>
                                          </p:val>
                                        </p:tav>
                                        <p:tav tm="100000">
                                          <p:val>
                                            <p:strVal val="#ppt_y"/>
                                          </p:val>
                                        </p:tav>
                                      </p:tavLst>
                                    </p:anim>
                                    <p:animEffect transition="in" filter="wipe(right)" prLst="gradientSize: 0.1">
                                      <p:cBhvr>
                                        <p:cTn id="45" dur="1000"/>
                                        <p:tgtEl>
                                          <p:spTgt spid="823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9" presetClass="entr" presetSubtype="0" fill="hold" grpId="0" nodeType="clickEffect">
                                  <p:stCondLst>
                                    <p:cond delay="0"/>
                                  </p:stCondLst>
                                  <p:childTnLst>
                                    <p:set>
                                      <p:cBhvr>
                                        <p:cTn id="49" dur="1" fill="hold">
                                          <p:stCondLst>
                                            <p:cond delay="0"/>
                                          </p:stCondLst>
                                        </p:cTn>
                                        <p:tgtEl>
                                          <p:spTgt spid="8232"/>
                                        </p:tgtEl>
                                        <p:attrNameLst>
                                          <p:attrName>style.visibility</p:attrName>
                                        </p:attrNameLst>
                                      </p:cBhvr>
                                      <p:to>
                                        <p:strVal val="visible"/>
                                      </p:to>
                                    </p:set>
                                    <p:anim calcmode="lin" valueType="num">
                                      <p:cBhvr>
                                        <p:cTn id="50" dur="1000" fill="hold"/>
                                        <p:tgtEl>
                                          <p:spTgt spid="8232"/>
                                        </p:tgtEl>
                                        <p:attrNameLst>
                                          <p:attrName>ppt_x</p:attrName>
                                        </p:attrNameLst>
                                      </p:cBhvr>
                                      <p:tavLst>
                                        <p:tav tm="0">
                                          <p:val>
                                            <p:strVal val="#ppt_x-.2"/>
                                          </p:val>
                                        </p:tav>
                                        <p:tav tm="100000">
                                          <p:val>
                                            <p:strVal val="#ppt_x"/>
                                          </p:val>
                                        </p:tav>
                                      </p:tavLst>
                                    </p:anim>
                                    <p:anim calcmode="lin" valueType="num">
                                      <p:cBhvr>
                                        <p:cTn id="51" dur="1000" fill="hold"/>
                                        <p:tgtEl>
                                          <p:spTgt spid="8232"/>
                                        </p:tgtEl>
                                        <p:attrNameLst>
                                          <p:attrName>ppt_y</p:attrName>
                                        </p:attrNameLst>
                                      </p:cBhvr>
                                      <p:tavLst>
                                        <p:tav tm="0">
                                          <p:val>
                                            <p:strVal val="#ppt_y"/>
                                          </p:val>
                                        </p:tav>
                                        <p:tav tm="100000">
                                          <p:val>
                                            <p:strVal val="#ppt_y"/>
                                          </p:val>
                                        </p:tav>
                                      </p:tavLst>
                                    </p:anim>
                                    <p:animEffect transition="in" filter="wipe(right)" prLst="gradientSize: 0.1">
                                      <p:cBhvr>
                                        <p:cTn id="52" dur="1000"/>
                                        <p:tgtEl>
                                          <p:spTgt spid="8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22" grpId="0" animBg="1"/>
      <p:bldP spid="8223" grpId="0" animBg="1"/>
      <p:bldP spid="8227" grpId="0"/>
      <p:bldP spid="8228" grpId="0"/>
      <p:bldP spid="8229" grpId="0"/>
      <p:bldP spid="8231" grpId="0"/>
      <p:bldP spid="82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53" name="Group 13"/>
          <p:cNvGraphicFramePr>
            <a:graphicFrameLocks noGrp="1"/>
          </p:cNvGraphicFramePr>
          <p:nvPr>
            <p:ph/>
          </p:nvPr>
        </p:nvGraphicFramePr>
        <p:xfrm>
          <a:off x="228600" y="2362200"/>
          <a:ext cx="8610600" cy="4114800"/>
        </p:xfrm>
        <a:graphic>
          <a:graphicData uri="http://schemas.openxmlformats.org/drawingml/2006/table">
            <a:tbl>
              <a:tblPr/>
              <a:tblGrid>
                <a:gridCol w="4305300">
                  <a:extLst>
                    <a:ext uri="{9D8B030D-6E8A-4147-A177-3AD203B41FA5}">
                      <a16:colId xmlns:a16="http://schemas.microsoft.com/office/drawing/2014/main" val="20000"/>
                    </a:ext>
                  </a:extLst>
                </a:gridCol>
                <a:gridCol w="4305300">
                  <a:extLst>
                    <a:ext uri="{9D8B030D-6E8A-4147-A177-3AD203B41FA5}">
                      <a16:colId xmlns:a16="http://schemas.microsoft.com/office/drawing/2014/main" val="20001"/>
                    </a:ext>
                  </a:extLst>
                </a:gridCol>
              </a:tblGrid>
              <a:tr h="411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0255" name="Text Box 15"/>
          <p:cNvSpPr txBox="1">
            <a:spLocks noChangeArrowheads="1"/>
          </p:cNvSpPr>
          <p:nvPr/>
        </p:nvSpPr>
        <p:spPr bwMode="auto">
          <a:xfrm>
            <a:off x="0" y="533400"/>
            <a:ext cx="8915400" cy="1384300"/>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Đọc từng đoạn trước lớp (HS tiếp nối nhau đọc 4 đoạn trong bài).</a:t>
            </a:r>
          </a:p>
          <a:p>
            <a:pPr>
              <a:spcBef>
                <a:spcPct val="50000"/>
              </a:spcBef>
            </a:pPr>
            <a:endParaRPr lang="en-US" sz="2400" b="1">
              <a:solidFill>
                <a:schemeClr val="accent2"/>
              </a:solidFill>
            </a:endParaRPr>
          </a:p>
        </p:txBody>
      </p:sp>
      <p:sp>
        <p:nvSpPr>
          <p:cNvPr id="10257" name="Text Box 17"/>
          <p:cNvSpPr txBox="1">
            <a:spLocks noChangeArrowheads="1"/>
          </p:cNvSpPr>
          <p:nvPr/>
        </p:nvSpPr>
        <p:spPr bwMode="auto">
          <a:xfrm>
            <a:off x="0" y="1371600"/>
            <a:ext cx="8991600" cy="830263"/>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*Lưu ý các em đọc đúng các câu hỏi, câu cảm; đọc phân biệt lời Ê- đi - xơn và bà cụ.</a:t>
            </a:r>
          </a:p>
        </p:txBody>
      </p:sp>
      <p:sp>
        <p:nvSpPr>
          <p:cNvPr id="5132" name="Text Box 18"/>
          <p:cNvSpPr txBox="1">
            <a:spLocks noChangeArrowheads="1"/>
          </p:cNvSpPr>
          <p:nvPr/>
        </p:nvSpPr>
        <p:spPr bwMode="auto">
          <a:xfrm>
            <a:off x="1371600" y="2438400"/>
            <a:ext cx="2590800" cy="461963"/>
          </a:xfrm>
          <a:prstGeom prst="rect">
            <a:avLst/>
          </a:prstGeom>
          <a:solidFill>
            <a:srgbClr val="D60093"/>
          </a:solidFill>
          <a:ln w="9525">
            <a:noFill/>
            <a:miter lim="800000"/>
            <a:headEnd/>
            <a:tailEnd/>
          </a:ln>
        </p:spPr>
        <p:txBody>
          <a:bodyPr>
            <a:spAutoFit/>
          </a:bodyPr>
          <a:lstStyle/>
          <a:p>
            <a:pPr algn="ctr">
              <a:spcBef>
                <a:spcPct val="50000"/>
              </a:spcBef>
            </a:pPr>
            <a:r>
              <a:rPr lang="en-US" sz="2400" b="1">
                <a:solidFill>
                  <a:schemeClr val="bg1"/>
                </a:solidFill>
              </a:rPr>
              <a:t>LUYỆN ĐỌC</a:t>
            </a:r>
          </a:p>
        </p:txBody>
      </p:sp>
      <p:sp>
        <p:nvSpPr>
          <p:cNvPr id="5133" name="Text Box 19"/>
          <p:cNvSpPr txBox="1">
            <a:spLocks noChangeArrowheads="1"/>
          </p:cNvSpPr>
          <p:nvPr/>
        </p:nvSpPr>
        <p:spPr bwMode="auto">
          <a:xfrm>
            <a:off x="5486400" y="2438400"/>
            <a:ext cx="2667000" cy="461963"/>
          </a:xfrm>
          <a:prstGeom prst="rect">
            <a:avLst/>
          </a:prstGeom>
          <a:solidFill>
            <a:srgbClr val="D60093"/>
          </a:solidFill>
          <a:ln w="9525">
            <a:noFill/>
            <a:miter lim="800000"/>
            <a:headEnd/>
            <a:tailEnd/>
          </a:ln>
        </p:spPr>
        <p:txBody>
          <a:bodyPr>
            <a:spAutoFit/>
          </a:bodyPr>
          <a:lstStyle/>
          <a:p>
            <a:pPr algn="ctr">
              <a:spcBef>
                <a:spcPct val="50000"/>
              </a:spcBef>
            </a:pPr>
            <a:r>
              <a:rPr lang="en-US" sz="2400" b="1">
                <a:solidFill>
                  <a:schemeClr val="bg1"/>
                </a:solidFill>
              </a:rPr>
              <a:t>TÌM HIỂU BÀI</a:t>
            </a:r>
          </a:p>
        </p:txBody>
      </p:sp>
      <p:sp>
        <p:nvSpPr>
          <p:cNvPr id="10263" name="Text Box 23"/>
          <p:cNvSpPr txBox="1">
            <a:spLocks noChangeArrowheads="1"/>
          </p:cNvSpPr>
          <p:nvPr/>
        </p:nvSpPr>
        <p:spPr bwMode="auto">
          <a:xfrm>
            <a:off x="304800" y="3048000"/>
            <a:ext cx="4038600" cy="2678113"/>
          </a:xfrm>
          <a:prstGeom prst="rect">
            <a:avLst/>
          </a:prstGeom>
          <a:noFill/>
          <a:ln w="9525">
            <a:noFill/>
            <a:miter lim="800000"/>
            <a:headEnd/>
            <a:tailEnd/>
          </a:ln>
        </p:spPr>
        <p:txBody>
          <a:bodyPr>
            <a:spAutoFit/>
          </a:bodyPr>
          <a:lstStyle/>
          <a:p>
            <a:pPr>
              <a:spcBef>
                <a:spcPct val="50000"/>
              </a:spcBef>
            </a:pPr>
            <a:r>
              <a:rPr lang="en-US" sz="2400" b="1" i="1"/>
              <a:t>Già đã phải đi bộ gần ba giờ đồng hồ</a:t>
            </a:r>
            <a:r>
              <a:rPr lang="en-US" sz="2000" i="1">
                <a:solidFill>
                  <a:srgbClr val="FF3300"/>
                </a:solidFill>
              </a:rPr>
              <a:t>/</a:t>
            </a:r>
            <a:r>
              <a:rPr lang="en-US" sz="2400" b="1" i="1"/>
              <a:t> để được nhìn tận mắt  cái đèn điện.</a:t>
            </a:r>
            <a:r>
              <a:rPr lang="en-US" sz="2400" b="1" i="1">
                <a:solidFill>
                  <a:srgbClr val="FF3300"/>
                </a:solidFill>
              </a:rPr>
              <a:t>//</a:t>
            </a:r>
            <a:r>
              <a:rPr lang="en-US" sz="2400" b="1" i="1"/>
              <a:t>Giá ông Ê- đi - xơn làm được cái xe chở người già đi nơi này</a:t>
            </a:r>
            <a:r>
              <a:rPr lang="en-US" sz="2400" b="1" i="1">
                <a:solidFill>
                  <a:srgbClr val="FF3300"/>
                </a:solidFill>
              </a:rPr>
              <a:t>/ </a:t>
            </a:r>
            <a:r>
              <a:rPr lang="en-US" sz="2400" b="1" i="1"/>
              <a:t>nơi khác</a:t>
            </a:r>
            <a:r>
              <a:rPr lang="en-US" sz="2400" b="1" i="1">
                <a:solidFill>
                  <a:srgbClr val="FF3300"/>
                </a:solidFill>
              </a:rPr>
              <a:t>/ </a:t>
            </a:r>
            <a:r>
              <a:rPr lang="en-US" sz="2400" b="1" i="1"/>
              <a:t>có phải may mắn cho già không?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5"/>
                                        </p:tgtEl>
                                        <p:attrNameLst>
                                          <p:attrName>style.visibility</p:attrName>
                                        </p:attrNameLst>
                                      </p:cBhvr>
                                      <p:to>
                                        <p:strVal val="visible"/>
                                      </p:to>
                                    </p:set>
                                    <p:animEffect transition="in" filter="box(in)">
                                      <p:cBhvr>
                                        <p:cTn id="7" dur="500"/>
                                        <p:tgtEl>
                                          <p:spTgt spid="102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57"/>
                                        </p:tgtEl>
                                        <p:attrNameLst>
                                          <p:attrName>style.visibility</p:attrName>
                                        </p:attrNameLst>
                                      </p:cBhvr>
                                      <p:to>
                                        <p:strVal val="visible"/>
                                      </p:to>
                                    </p:set>
                                    <p:animEffect transition="in" filter="box(in)">
                                      <p:cBhvr>
                                        <p:cTn id="12" dur="500"/>
                                        <p:tgtEl>
                                          <p:spTgt spid="1025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9" presetClass="entr" presetSubtype="0" fill="hold" grpId="0" nodeType="clickEffect">
                                  <p:stCondLst>
                                    <p:cond delay="0"/>
                                  </p:stCondLst>
                                  <p:childTnLst>
                                    <p:set>
                                      <p:cBhvr>
                                        <p:cTn id="16" dur="1" fill="hold">
                                          <p:stCondLst>
                                            <p:cond delay="0"/>
                                          </p:stCondLst>
                                        </p:cTn>
                                        <p:tgtEl>
                                          <p:spTgt spid="10263"/>
                                        </p:tgtEl>
                                        <p:attrNameLst>
                                          <p:attrName>style.visibility</p:attrName>
                                        </p:attrNameLst>
                                      </p:cBhvr>
                                      <p:to>
                                        <p:strVal val="visible"/>
                                      </p:to>
                                    </p:set>
                                    <p:anim calcmode="lin" valueType="num">
                                      <p:cBhvr>
                                        <p:cTn id="17" dur="1000" fill="hold"/>
                                        <p:tgtEl>
                                          <p:spTgt spid="10263"/>
                                        </p:tgtEl>
                                        <p:attrNameLst>
                                          <p:attrName>ppt_x</p:attrName>
                                        </p:attrNameLst>
                                      </p:cBhvr>
                                      <p:tavLst>
                                        <p:tav tm="0">
                                          <p:val>
                                            <p:strVal val="#ppt_x-.2"/>
                                          </p:val>
                                        </p:tav>
                                        <p:tav tm="100000">
                                          <p:val>
                                            <p:strVal val="#ppt_x"/>
                                          </p:val>
                                        </p:tav>
                                      </p:tavLst>
                                    </p:anim>
                                    <p:anim calcmode="lin" valueType="num">
                                      <p:cBhvr>
                                        <p:cTn id="18" dur="1000" fill="hold"/>
                                        <p:tgtEl>
                                          <p:spTgt spid="10263"/>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02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5" grpId="0"/>
      <p:bldP spid="10257" grpId="0"/>
      <p:bldP spid="1026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318" name="Group 30"/>
          <p:cNvGraphicFramePr>
            <a:graphicFrameLocks noGrp="1"/>
          </p:cNvGraphicFramePr>
          <p:nvPr>
            <p:ph/>
          </p:nvPr>
        </p:nvGraphicFramePr>
        <p:xfrm>
          <a:off x="228600" y="762000"/>
          <a:ext cx="8686800" cy="4953000"/>
        </p:xfrm>
        <a:graphic>
          <a:graphicData uri="http://schemas.openxmlformats.org/drawingml/2006/table">
            <a:tbl>
              <a:tblPr/>
              <a:tblGrid>
                <a:gridCol w="43434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tblGrid>
              <a:tr h="4953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2306" name="Text Box 18"/>
          <p:cNvSpPr txBox="1">
            <a:spLocks noChangeArrowheads="1"/>
          </p:cNvSpPr>
          <p:nvPr/>
        </p:nvSpPr>
        <p:spPr bwMode="auto">
          <a:xfrm>
            <a:off x="5334000" y="1524000"/>
            <a:ext cx="31242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rPr>
              <a:t>- nhà bác học</a:t>
            </a:r>
            <a:r>
              <a:rPr lang="en-US" sz="1600">
                <a:solidFill>
                  <a:srgbClr val="FF3300"/>
                </a:solidFill>
              </a:rPr>
              <a:t> </a:t>
            </a:r>
          </a:p>
        </p:txBody>
      </p:sp>
      <p:sp>
        <p:nvSpPr>
          <p:cNvPr id="12307" name="Text Box 19"/>
          <p:cNvSpPr txBox="1">
            <a:spLocks noChangeArrowheads="1"/>
          </p:cNvSpPr>
          <p:nvPr/>
        </p:nvSpPr>
        <p:spPr bwMode="auto">
          <a:xfrm>
            <a:off x="5334000" y="1981200"/>
            <a:ext cx="34290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rPr>
              <a:t>- cười móm mém</a:t>
            </a:r>
          </a:p>
        </p:txBody>
      </p:sp>
      <p:sp>
        <p:nvSpPr>
          <p:cNvPr id="6156" name="Text Box 22"/>
          <p:cNvSpPr txBox="1">
            <a:spLocks noChangeArrowheads="1"/>
          </p:cNvSpPr>
          <p:nvPr/>
        </p:nvSpPr>
        <p:spPr bwMode="auto">
          <a:xfrm>
            <a:off x="1371600" y="838200"/>
            <a:ext cx="2590800" cy="461963"/>
          </a:xfrm>
          <a:prstGeom prst="rect">
            <a:avLst/>
          </a:prstGeom>
          <a:solidFill>
            <a:srgbClr val="D60093"/>
          </a:solidFill>
          <a:ln w="9525">
            <a:noFill/>
            <a:miter lim="800000"/>
            <a:headEnd/>
            <a:tailEnd/>
          </a:ln>
        </p:spPr>
        <p:txBody>
          <a:bodyPr>
            <a:spAutoFit/>
          </a:bodyPr>
          <a:lstStyle/>
          <a:p>
            <a:pPr algn="ctr">
              <a:spcBef>
                <a:spcPct val="50000"/>
              </a:spcBef>
            </a:pPr>
            <a:r>
              <a:rPr lang="en-US" sz="2400" b="1">
                <a:solidFill>
                  <a:schemeClr val="bg1"/>
                </a:solidFill>
              </a:rPr>
              <a:t>LUYỆN ĐỌC</a:t>
            </a:r>
          </a:p>
        </p:txBody>
      </p:sp>
      <p:sp>
        <p:nvSpPr>
          <p:cNvPr id="6157" name="Text Box 23"/>
          <p:cNvSpPr txBox="1">
            <a:spLocks noChangeArrowheads="1"/>
          </p:cNvSpPr>
          <p:nvPr/>
        </p:nvSpPr>
        <p:spPr bwMode="auto">
          <a:xfrm>
            <a:off x="5486400" y="838200"/>
            <a:ext cx="2667000" cy="461963"/>
          </a:xfrm>
          <a:prstGeom prst="rect">
            <a:avLst/>
          </a:prstGeom>
          <a:solidFill>
            <a:srgbClr val="D60093"/>
          </a:solidFill>
          <a:ln w="9525">
            <a:noFill/>
            <a:miter lim="800000"/>
            <a:headEnd/>
            <a:tailEnd/>
          </a:ln>
        </p:spPr>
        <p:txBody>
          <a:bodyPr>
            <a:spAutoFit/>
          </a:bodyPr>
          <a:lstStyle/>
          <a:p>
            <a:pPr algn="ctr">
              <a:spcBef>
                <a:spcPct val="50000"/>
              </a:spcBef>
            </a:pPr>
            <a:r>
              <a:rPr lang="en-US" sz="2400" b="1">
                <a:solidFill>
                  <a:schemeClr val="bg1"/>
                </a:solidFill>
              </a:rPr>
              <a:t>TÌM HIỂU BÀI</a:t>
            </a:r>
          </a:p>
        </p:txBody>
      </p:sp>
      <p:sp>
        <p:nvSpPr>
          <p:cNvPr id="12312" name="Text Box 24"/>
          <p:cNvSpPr txBox="1">
            <a:spLocks noChangeArrowheads="1"/>
          </p:cNvSpPr>
          <p:nvPr/>
        </p:nvSpPr>
        <p:spPr bwMode="auto">
          <a:xfrm>
            <a:off x="304800" y="1371600"/>
            <a:ext cx="4419600" cy="1016000"/>
          </a:xfrm>
          <a:prstGeom prst="rect">
            <a:avLst/>
          </a:prstGeom>
          <a:noFill/>
          <a:ln w="9525">
            <a:noFill/>
            <a:miter lim="800000"/>
            <a:headEnd/>
            <a:tailEnd/>
          </a:ln>
        </p:spPr>
        <p:txBody>
          <a:bodyPr>
            <a:spAutoFit/>
          </a:bodyPr>
          <a:lstStyle/>
          <a:p>
            <a:pPr>
              <a:spcBef>
                <a:spcPct val="50000"/>
              </a:spcBef>
            </a:pPr>
            <a:r>
              <a:rPr lang="en-US" sz="2000" b="1" i="1"/>
              <a:t>- Đi xe ấy thì ốm mất.</a:t>
            </a:r>
            <a:r>
              <a:rPr lang="en-US" sz="2000" b="1" i="1">
                <a:solidFill>
                  <a:srgbClr val="FF3300"/>
                </a:solidFill>
              </a:rPr>
              <a:t>//</a:t>
            </a:r>
            <a:r>
              <a:rPr lang="en-US" sz="2000" b="1" i="1"/>
              <a:t> Già chỉ muốn có một thứ xe</a:t>
            </a:r>
            <a:r>
              <a:rPr lang="en-US" sz="2000" b="1" i="1">
                <a:solidFill>
                  <a:srgbClr val="FF3300"/>
                </a:solidFill>
              </a:rPr>
              <a:t>/ </a:t>
            </a:r>
            <a:r>
              <a:rPr lang="en-US" sz="2000" b="1" i="1"/>
              <a:t>không cần ngựa kéo mà lại thật êm.</a:t>
            </a:r>
            <a:r>
              <a:rPr lang="en-US" sz="2000" b="1" i="1">
                <a:solidFill>
                  <a:srgbClr val="FF3300"/>
                </a:solidFill>
              </a:rPr>
              <a:t>//</a:t>
            </a:r>
          </a:p>
        </p:txBody>
      </p:sp>
      <p:sp>
        <p:nvSpPr>
          <p:cNvPr id="12316" name="Text Box 28"/>
          <p:cNvSpPr txBox="1">
            <a:spLocks noChangeArrowheads="1"/>
          </p:cNvSpPr>
          <p:nvPr/>
        </p:nvSpPr>
        <p:spPr bwMode="auto">
          <a:xfrm>
            <a:off x="381000" y="2590800"/>
            <a:ext cx="4114800" cy="1323975"/>
          </a:xfrm>
          <a:prstGeom prst="rect">
            <a:avLst/>
          </a:prstGeom>
          <a:noFill/>
          <a:ln w="9525">
            <a:noFill/>
            <a:miter lim="800000"/>
            <a:headEnd/>
            <a:tailEnd/>
          </a:ln>
        </p:spPr>
        <p:txBody>
          <a:bodyPr>
            <a:spAutoFit/>
          </a:bodyPr>
          <a:lstStyle/>
          <a:p>
            <a:pPr>
              <a:spcBef>
                <a:spcPct val="50000"/>
              </a:spcBef>
            </a:pPr>
            <a:r>
              <a:rPr lang="en-US" sz="2000" b="1" i="1"/>
              <a:t>- Cụ ơi!</a:t>
            </a:r>
            <a:r>
              <a:rPr lang="en-US" sz="2000" i="1">
                <a:solidFill>
                  <a:srgbClr val="FF3300"/>
                </a:solidFill>
              </a:rPr>
              <a:t>//</a:t>
            </a:r>
            <a:r>
              <a:rPr lang="en-US" sz="2000" b="1" i="1"/>
              <a:t> Tôi là Ê- đi - xơn đây.</a:t>
            </a:r>
            <a:r>
              <a:rPr lang="en-US" sz="2000" b="1" i="1">
                <a:solidFill>
                  <a:srgbClr val="FF3300"/>
                </a:solidFill>
              </a:rPr>
              <a:t>// </a:t>
            </a:r>
            <a:r>
              <a:rPr lang="en-US" sz="2000" b="1" i="1"/>
              <a:t>Nhờ cụ mà tôi nảy ra ý định</a:t>
            </a:r>
            <a:r>
              <a:rPr lang="en-US" sz="2000" b="1" i="1">
                <a:solidFill>
                  <a:srgbClr val="FF3300"/>
                </a:solidFill>
              </a:rPr>
              <a:t>/</a:t>
            </a:r>
            <a:r>
              <a:rPr lang="en-US" sz="2000" b="1" i="1"/>
              <a:t> làm một cái xe chạy bằng dòng điện đấy</a:t>
            </a:r>
            <a:r>
              <a:rPr lang="en-US" sz="2000" b="1" i="1">
                <a:solidFill>
                  <a:srgbClr val="FF3300"/>
                </a:solidFill>
              </a:rPr>
              <a:t>//</a:t>
            </a:r>
          </a:p>
        </p:txBody>
      </p:sp>
      <p:sp>
        <p:nvSpPr>
          <p:cNvPr id="12317" name="Text Box 29"/>
          <p:cNvSpPr txBox="1">
            <a:spLocks noChangeArrowheads="1"/>
          </p:cNvSpPr>
          <p:nvPr/>
        </p:nvSpPr>
        <p:spPr bwMode="auto">
          <a:xfrm>
            <a:off x="304800" y="4191000"/>
            <a:ext cx="4114800" cy="1016000"/>
          </a:xfrm>
          <a:prstGeom prst="rect">
            <a:avLst/>
          </a:prstGeom>
          <a:noFill/>
          <a:ln w="9525">
            <a:noFill/>
            <a:miter lim="800000"/>
            <a:headEnd/>
            <a:tailEnd/>
          </a:ln>
        </p:spPr>
        <p:txBody>
          <a:bodyPr>
            <a:spAutoFit/>
          </a:bodyPr>
          <a:lstStyle/>
          <a:p>
            <a:pPr>
              <a:spcBef>
                <a:spcPct val="50000"/>
              </a:spcBef>
            </a:pPr>
            <a:r>
              <a:rPr lang="en-US" sz="2000" b="1" i="1"/>
              <a:t>- Bà cụ ngạc nhiên</a:t>
            </a:r>
            <a:r>
              <a:rPr lang="en-US" sz="2000" b="1" i="1">
                <a:solidFill>
                  <a:srgbClr val="FF3300"/>
                </a:solidFill>
              </a:rPr>
              <a:t>/ </a:t>
            </a:r>
            <a:r>
              <a:rPr lang="en-US" sz="2000" b="1" i="1"/>
              <a:t>khi thấy nhà bác học cũng bình thường như mọi người khác</a:t>
            </a:r>
            <a:r>
              <a:rPr lang="en-US" sz="2000" b="1" i="1">
                <a:solidFill>
                  <a:srgbClr val="FF33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2312"/>
                                        </p:tgtEl>
                                        <p:attrNameLst>
                                          <p:attrName>style.visibility</p:attrName>
                                        </p:attrNameLst>
                                      </p:cBhvr>
                                      <p:to>
                                        <p:strVal val="visible"/>
                                      </p:to>
                                    </p:set>
                                    <p:anim calcmode="lin" valueType="num">
                                      <p:cBhvr>
                                        <p:cTn id="7" dur="500" fill="hold"/>
                                        <p:tgtEl>
                                          <p:spTgt spid="12312"/>
                                        </p:tgtEl>
                                        <p:attrNameLst>
                                          <p:attrName>ppt_w</p:attrName>
                                        </p:attrNameLst>
                                      </p:cBhvr>
                                      <p:tavLst>
                                        <p:tav tm="0">
                                          <p:val>
                                            <p:fltVal val="0"/>
                                          </p:val>
                                        </p:tav>
                                        <p:tav tm="100000">
                                          <p:val>
                                            <p:strVal val="#ppt_w"/>
                                          </p:val>
                                        </p:tav>
                                      </p:tavLst>
                                    </p:anim>
                                    <p:anim calcmode="lin" valueType="num">
                                      <p:cBhvr>
                                        <p:cTn id="8" dur="500" fill="hold"/>
                                        <p:tgtEl>
                                          <p:spTgt spid="1231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2316"/>
                                        </p:tgtEl>
                                        <p:attrNameLst>
                                          <p:attrName>style.visibility</p:attrName>
                                        </p:attrNameLst>
                                      </p:cBhvr>
                                      <p:to>
                                        <p:strVal val="visible"/>
                                      </p:to>
                                    </p:set>
                                    <p:anim calcmode="lin" valueType="num">
                                      <p:cBhvr>
                                        <p:cTn id="13" dur="500" fill="hold"/>
                                        <p:tgtEl>
                                          <p:spTgt spid="12316"/>
                                        </p:tgtEl>
                                        <p:attrNameLst>
                                          <p:attrName>ppt_w</p:attrName>
                                        </p:attrNameLst>
                                      </p:cBhvr>
                                      <p:tavLst>
                                        <p:tav tm="0">
                                          <p:val>
                                            <p:fltVal val="0"/>
                                          </p:val>
                                        </p:tav>
                                        <p:tav tm="100000">
                                          <p:val>
                                            <p:strVal val="#ppt_w"/>
                                          </p:val>
                                        </p:tav>
                                      </p:tavLst>
                                    </p:anim>
                                    <p:anim calcmode="lin" valueType="num">
                                      <p:cBhvr>
                                        <p:cTn id="14" dur="500" fill="hold"/>
                                        <p:tgtEl>
                                          <p:spTgt spid="12316"/>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2317"/>
                                        </p:tgtEl>
                                        <p:attrNameLst>
                                          <p:attrName>style.visibility</p:attrName>
                                        </p:attrNameLst>
                                      </p:cBhvr>
                                      <p:to>
                                        <p:strVal val="visible"/>
                                      </p:to>
                                    </p:set>
                                    <p:anim calcmode="lin" valueType="num">
                                      <p:cBhvr>
                                        <p:cTn id="19" dur="500" fill="hold"/>
                                        <p:tgtEl>
                                          <p:spTgt spid="12317"/>
                                        </p:tgtEl>
                                        <p:attrNameLst>
                                          <p:attrName>ppt_w</p:attrName>
                                        </p:attrNameLst>
                                      </p:cBhvr>
                                      <p:tavLst>
                                        <p:tav tm="0">
                                          <p:val>
                                            <p:fltVal val="0"/>
                                          </p:val>
                                        </p:tav>
                                        <p:tav tm="100000">
                                          <p:val>
                                            <p:strVal val="#ppt_w"/>
                                          </p:val>
                                        </p:tav>
                                      </p:tavLst>
                                    </p:anim>
                                    <p:anim calcmode="lin" valueType="num">
                                      <p:cBhvr>
                                        <p:cTn id="20" dur="500" fill="hold"/>
                                        <p:tgtEl>
                                          <p:spTgt spid="12317"/>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12306"/>
                                        </p:tgtEl>
                                        <p:attrNameLst>
                                          <p:attrName>style.visibility</p:attrName>
                                        </p:attrNameLst>
                                      </p:cBhvr>
                                      <p:to>
                                        <p:strVal val="visible"/>
                                      </p:to>
                                    </p:set>
                                    <p:anim calcmode="lin" valueType="num">
                                      <p:cBhvr>
                                        <p:cTn id="25" dur="1000" fill="hold"/>
                                        <p:tgtEl>
                                          <p:spTgt spid="12306"/>
                                        </p:tgtEl>
                                        <p:attrNameLst>
                                          <p:attrName>ppt_x</p:attrName>
                                        </p:attrNameLst>
                                      </p:cBhvr>
                                      <p:tavLst>
                                        <p:tav tm="0">
                                          <p:val>
                                            <p:strVal val="#ppt_x-.2"/>
                                          </p:val>
                                        </p:tav>
                                        <p:tav tm="100000">
                                          <p:val>
                                            <p:strVal val="#ppt_x"/>
                                          </p:val>
                                        </p:tav>
                                      </p:tavLst>
                                    </p:anim>
                                    <p:anim calcmode="lin" valueType="num">
                                      <p:cBhvr>
                                        <p:cTn id="26" dur="1000" fill="hold"/>
                                        <p:tgtEl>
                                          <p:spTgt spid="12306"/>
                                        </p:tgtEl>
                                        <p:attrNameLst>
                                          <p:attrName>ppt_y</p:attrName>
                                        </p:attrNameLst>
                                      </p:cBhvr>
                                      <p:tavLst>
                                        <p:tav tm="0">
                                          <p:val>
                                            <p:strVal val="#ppt_y"/>
                                          </p:val>
                                        </p:tav>
                                        <p:tav tm="100000">
                                          <p:val>
                                            <p:strVal val="#ppt_y"/>
                                          </p:val>
                                        </p:tav>
                                      </p:tavLst>
                                    </p:anim>
                                    <p:animEffect transition="in" filter="wipe(right)" prLst="gradientSize: 0.1">
                                      <p:cBhvr>
                                        <p:cTn id="27" dur="1000"/>
                                        <p:tgtEl>
                                          <p:spTgt spid="1230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12307"/>
                                        </p:tgtEl>
                                        <p:attrNameLst>
                                          <p:attrName>style.visibility</p:attrName>
                                        </p:attrNameLst>
                                      </p:cBhvr>
                                      <p:to>
                                        <p:strVal val="visible"/>
                                      </p:to>
                                    </p:set>
                                    <p:anim calcmode="lin" valueType="num">
                                      <p:cBhvr>
                                        <p:cTn id="32" dur="1000" fill="hold"/>
                                        <p:tgtEl>
                                          <p:spTgt spid="12307"/>
                                        </p:tgtEl>
                                        <p:attrNameLst>
                                          <p:attrName>ppt_x</p:attrName>
                                        </p:attrNameLst>
                                      </p:cBhvr>
                                      <p:tavLst>
                                        <p:tav tm="0">
                                          <p:val>
                                            <p:strVal val="#ppt_x-.2"/>
                                          </p:val>
                                        </p:tav>
                                        <p:tav tm="100000">
                                          <p:val>
                                            <p:strVal val="#ppt_x"/>
                                          </p:val>
                                        </p:tav>
                                      </p:tavLst>
                                    </p:anim>
                                    <p:anim calcmode="lin" valueType="num">
                                      <p:cBhvr>
                                        <p:cTn id="33" dur="1000" fill="hold"/>
                                        <p:tgtEl>
                                          <p:spTgt spid="12307"/>
                                        </p:tgtEl>
                                        <p:attrNameLst>
                                          <p:attrName>ppt_y</p:attrName>
                                        </p:attrNameLst>
                                      </p:cBhvr>
                                      <p:tavLst>
                                        <p:tav tm="0">
                                          <p:val>
                                            <p:strVal val="#ppt_y"/>
                                          </p:val>
                                        </p:tav>
                                        <p:tav tm="100000">
                                          <p:val>
                                            <p:strVal val="#ppt_y"/>
                                          </p:val>
                                        </p:tav>
                                      </p:tavLst>
                                    </p:anim>
                                    <p:animEffect transition="in" filter="wipe(right)" prLst="gradientSize: 0.1">
                                      <p:cBhvr>
                                        <p:cTn id="34" dur="1000"/>
                                        <p:tgtEl>
                                          <p:spTgt spid="123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6" grpId="0"/>
      <p:bldP spid="12307" grpId="0"/>
      <p:bldP spid="12312" grpId="0"/>
      <p:bldP spid="12316" grpId="0"/>
      <p:bldP spid="1231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14342" name="AutoShape 6"/>
          <p:cNvSpPr>
            <a:spLocks noChangeArrowheads="1"/>
          </p:cNvSpPr>
          <p:nvPr/>
        </p:nvSpPr>
        <p:spPr bwMode="auto">
          <a:xfrm>
            <a:off x="2095500" y="385763"/>
            <a:ext cx="5257800" cy="914400"/>
          </a:xfrm>
          <a:prstGeom prst="plus">
            <a:avLst>
              <a:gd name="adj" fmla="val 25000"/>
            </a:avLst>
          </a:prstGeom>
          <a:solidFill>
            <a:srgbClr val="FFFF00"/>
          </a:solidFill>
          <a:ln w="9525">
            <a:solidFill>
              <a:schemeClr val="tx1"/>
            </a:solidFill>
            <a:miter lim="800000"/>
            <a:headEnd/>
            <a:tailEnd/>
          </a:ln>
        </p:spPr>
        <p:txBody>
          <a:bodyPr wrap="none" anchor="ctr"/>
          <a:lstStyle/>
          <a:p>
            <a:pPr algn="ctr"/>
            <a:r>
              <a:rPr lang="en-US" sz="2400" b="1">
                <a:solidFill>
                  <a:srgbClr val="FF3300"/>
                </a:solidFill>
              </a:rPr>
              <a:t>HƯỚNG DẪN TÌM HIỂU BÀI</a:t>
            </a:r>
          </a:p>
        </p:txBody>
      </p:sp>
      <p:sp>
        <p:nvSpPr>
          <p:cNvPr id="14343" name="Text Box 7"/>
          <p:cNvSpPr txBox="1">
            <a:spLocks noChangeArrowheads="1"/>
          </p:cNvSpPr>
          <p:nvPr/>
        </p:nvSpPr>
        <p:spPr bwMode="auto">
          <a:xfrm>
            <a:off x="228600" y="1521618"/>
            <a:ext cx="8839200" cy="461963"/>
          </a:xfrm>
          <a:prstGeom prst="rect">
            <a:avLst/>
          </a:prstGeom>
          <a:noFill/>
          <a:ln w="9525">
            <a:noFill/>
            <a:miter lim="800000"/>
            <a:headEnd/>
            <a:tailEnd/>
          </a:ln>
        </p:spPr>
        <p:txBody>
          <a:bodyPr>
            <a:spAutoFit/>
          </a:bodyPr>
          <a:lstStyle/>
          <a:p>
            <a:pPr>
              <a:spcBef>
                <a:spcPct val="50000"/>
              </a:spcBef>
            </a:pPr>
            <a:r>
              <a:rPr lang="en-US" sz="2400" b="1" dirty="0"/>
              <a:t>1/ </a:t>
            </a:r>
            <a:r>
              <a:rPr lang="en-US" sz="2400" b="1" dirty="0" err="1"/>
              <a:t>Hãy</a:t>
            </a:r>
            <a:r>
              <a:rPr lang="en-US" sz="2400" b="1" dirty="0"/>
              <a:t> </a:t>
            </a:r>
            <a:r>
              <a:rPr lang="en-US" sz="2400" b="1" dirty="0" err="1"/>
              <a:t>nói</a:t>
            </a:r>
            <a:r>
              <a:rPr lang="en-US" sz="2400" b="1" dirty="0"/>
              <a:t> </a:t>
            </a:r>
            <a:r>
              <a:rPr lang="en-US" sz="2400" b="1" dirty="0" err="1"/>
              <a:t>những</a:t>
            </a:r>
            <a:r>
              <a:rPr lang="en-US" sz="2400" b="1" dirty="0"/>
              <a:t> </a:t>
            </a:r>
            <a:r>
              <a:rPr lang="en-US" sz="2400" b="1" dirty="0" err="1"/>
              <a:t>điều</a:t>
            </a:r>
            <a:r>
              <a:rPr lang="en-US" sz="2400" b="1" dirty="0"/>
              <a:t> </a:t>
            </a:r>
            <a:r>
              <a:rPr lang="en-US" sz="2400" b="1" dirty="0" err="1"/>
              <a:t>em</a:t>
            </a:r>
            <a:r>
              <a:rPr lang="en-US" sz="2400" b="1" dirty="0"/>
              <a:t> </a:t>
            </a:r>
            <a:r>
              <a:rPr lang="en-US" sz="2400" b="1" dirty="0" err="1"/>
              <a:t>biết</a:t>
            </a:r>
            <a:r>
              <a:rPr lang="en-US" sz="2400" b="1" dirty="0"/>
              <a:t> </a:t>
            </a:r>
            <a:r>
              <a:rPr lang="en-US" sz="2400" b="1" dirty="0" err="1"/>
              <a:t>về</a:t>
            </a:r>
            <a:r>
              <a:rPr lang="en-US" sz="2400" b="1" dirty="0"/>
              <a:t> Ê - </a:t>
            </a:r>
            <a:r>
              <a:rPr lang="en-US" sz="2400" b="1" dirty="0" err="1"/>
              <a:t>đi</a:t>
            </a:r>
            <a:r>
              <a:rPr lang="en-US" sz="2400" b="1" dirty="0"/>
              <a:t> - </a:t>
            </a:r>
            <a:r>
              <a:rPr lang="en-US" sz="2400" b="1" dirty="0" err="1"/>
              <a:t>xơn</a:t>
            </a:r>
            <a:r>
              <a:rPr lang="en-US" sz="2400" b="1" dirty="0"/>
              <a:t>.</a:t>
            </a:r>
          </a:p>
        </p:txBody>
      </p:sp>
      <p:sp>
        <p:nvSpPr>
          <p:cNvPr id="14344" name="Text Box 8"/>
          <p:cNvSpPr txBox="1">
            <a:spLocks noChangeArrowheads="1"/>
          </p:cNvSpPr>
          <p:nvPr/>
        </p:nvSpPr>
        <p:spPr bwMode="auto">
          <a:xfrm>
            <a:off x="228600" y="1981123"/>
            <a:ext cx="8610600" cy="830263"/>
          </a:xfrm>
          <a:prstGeom prst="rect">
            <a:avLst/>
          </a:prstGeom>
          <a:noFill/>
          <a:ln w="9525">
            <a:noFill/>
            <a:miter lim="800000"/>
            <a:headEnd/>
            <a:tailEnd/>
          </a:ln>
        </p:spPr>
        <p:txBody>
          <a:bodyPr>
            <a:spAutoFit/>
          </a:bodyPr>
          <a:lstStyle/>
          <a:p>
            <a:pPr>
              <a:spcBef>
                <a:spcPct val="50000"/>
              </a:spcBef>
            </a:pPr>
            <a:r>
              <a:rPr lang="en-US" sz="2400" b="1" dirty="0">
                <a:solidFill>
                  <a:schemeClr val="accent2"/>
                </a:solidFill>
              </a:rPr>
              <a:t>- </a:t>
            </a:r>
            <a:r>
              <a:rPr lang="en-US" sz="2400" b="1" dirty="0" err="1">
                <a:solidFill>
                  <a:schemeClr val="accent2"/>
                </a:solidFill>
              </a:rPr>
              <a:t>Cả</a:t>
            </a:r>
            <a:r>
              <a:rPr lang="en-US" sz="2400" b="1" dirty="0">
                <a:solidFill>
                  <a:schemeClr val="accent2"/>
                </a:solidFill>
              </a:rPr>
              <a:t> </a:t>
            </a:r>
            <a:r>
              <a:rPr lang="en-US" sz="2400" b="1" dirty="0" err="1">
                <a:solidFill>
                  <a:schemeClr val="accent2"/>
                </a:solidFill>
              </a:rPr>
              <a:t>lớp</a:t>
            </a:r>
            <a:r>
              <a:rPr lang="en-US" sz="2400" b="1" dirty="0">
                <a:solidFill>
                  <a:schemeClr val="accent2"/>
                </a:solidFill>
              </a:rPr>
              <a:t> </a:t>
            </a:r>
            <a:r>
              <a:rPr lang="en-US" sz="2400" b="1" dirty="0" err="1">
                <a:solidFill>
                  <a:schemeClr val="accent2"/>
                </a:solidFill>
              </a:rPr>
              <a:t>đọc</a:t>
            </a:r>
            <a:r>
              <a:rPr lang="en-US" sz="2400" b="1" dirty="0">
                <a:solidFill>
                  <a:schemeClr val="accent2"/>
                </a:solidFill>
              </a:rPr>
              <a:t> </a:t>
            </a:r>
            <a:r>
              <a:rPr lang="en-US" sz="2400" b="1" dirty="0" err="1">
                <a:solidFill>
                  <a:schemeClr val="accent2"/>
                </a:solidFill>
              </a:rPr>
              <a:t>thầm</a:t>
            </a:r>
            <a:r>
              <a:rPr lang="en-US" sz="2400" b="1" dirty="0">
                <a:solidFill>
                  <a:schemeClr val="accent2"/>
                </a:solidFill>
              </a:rPr>
              <a:t> </a:t>
            </a:r>
            <a:r>
              <a:rPr lang="en-US" sz="2400" b="1" dirty="0" err="1">
                <a:solidFill>
                  <a:schemeClr val="accent2"/>
                </a:solidFill>
              </a:rPr>
              <a:t>chú</a:t>
            </a:r>
            <a:r>
              <a:rPr lang="en-US" sz="2400" b="1" dirty="0">
                <a:solidFill>
                  <a:schemeClr val="accent2"/>
                </a:solidFill>
              </a:rPr>
              <a:t> </a:t>
            </a:r>
            <a:r>
              <a:rPr lang="en-US" sz="2400" b="1" dirty="0" err="1">
                <a:solidFill>
                  <a:schemeClr val="accent2"/>
                </a:solidFill>
              </a:rPr>
              <a:t>thích</a:t>
            </a:r>
            <a:r>
              <a:rPr lang="en-US" sz="2400" b="1" dirty="0">
                <a:solidFill>
                  <a:schemeClr val="accent2"/>
                </a:solidFill>
              </a:rPr>
              <a:t> </a:t>
            </a:r>
            <a:r>
              <a:rPr lang="en-US" sz="2400" b="1" dirty="0" err="1">
                <a:solidFill>
                  <a:schemeClr val="accent2"/>
                </a:solidFill>
              </a:rPr>
              <a:t>dưới</a:t>
            </a:r>
            <a:r>
              <a:rPr lang="en-US" sz="2400" b="1" dirty="0">
                <a:solidFill>
                  <a:schemeClr val="accent2"/>
                </a:solidFill>
              </a:rPr>
              <a:t> </a:t>
            </a:r>
            <a:r>
              <a:rPr lang="en-US" sz="2400" b="1" dirty="0" err="1">
                <a:solidFill>
                  <a:schemeClr val="accent2"/>
                </a:solidFill>
              </a:rPr>
              <a:t>ảnh</a:t>
            </a:r>
            <a:r>
              <a:rPr lang="en-US" sz="2400" b="1" dirty="0">
                <a:solidFill>
                  <a:schemeClr val="accent2"/>
                </a:solidFill>
              </a:rPr>
              <a:t> Ê - </a:t>
            </a:r>
            <a:r>
              <a:rPr lang="en-US" sz="2400" b="1" dirty="0" err="1">
                <a:solidFill>
                  <a:schemeClr val="accent2"/>
                </a:solidFill>
              </a:rPr>
              <a:t>đi</a:t>
            </a:r>
            <a:r>
              <a:rPr lang="en-US" sz="2400" b="1" dirty="0">
                <a:solidFill>
                  <a:schemeClr val="accent2"/>
                </a:solidFill>
              </a:rPr>
              <a:t> - </a:t>
            </a:r>
            <a:r>
              <a:rPr lang="en-US" sz="2400" b="1" dirty="0" err="1">
                <a:solidFill>
                  <a:schemeClr val="accent2"/>
                </a:solidFill>
              </a:rPr>
              <a:t>xơn</a:t>
            </a:r>
            <a:r>
              <a:rPr lang="en-US" sz="2400" b="1" dirty="0">
                <a:solidFill>
                  <a:schemeClr val="accent2"/>
                </a:solidFill>
              </a:rPr>
              <a:t> </a:t>
            </a:r>
            <a:r>
              <a:rPr lang="en-US" sz="2400" b="1" dirty="0" err="1">
                <a:solidFill>
                  <a:schemeClr val="accent2"/>
                </a:solidFill>
              </a:rPr>
              <a:t>và</a:t>
            </a:r>
            <a:r>
              <a:rPr lang="en-US" sz="2400" b="1" dirty="0">
                <a:solidFill>
                  <a:schemeClr val="accent2"/>
                </a:solidFill>
              </a:rPr>
              <a:t> </a:t>
            </a:r>
            <a:r>
              <a:rPr lang="en-US" sz="2400" b="1" dirty="0" err="1">
                <a:solidFill>
                  <a:schemeClr val="accent2"/>
                </a:solidFill>
              </a:rPr>
              <a:t>đoạn</a:t>
            </a:r>
            <a:r>
              <a:rPr lang="en-US" sz="2400" b="1" dirty="0">
                <a:solidFill>
                  <a:schemeClr val="accent2"/>
                </a:solidFill>
              </a:rPr>
              <a:t> 1, </a:t>
            </a:r>
            <a:r>
              <a:rPr lang="en-US" sz="2400" b="1" dirty="0" err="1">
                <a:solidFill>
                  <a:schemeClr val="accent2"/>
                </a:solidFill>
              </a:rPr>
              <a:t>trả</a:t>
            </a:r>
            <a:r>
              <a:rPr lang="en-US" sz="2400" b="1" dirty="0">
                <a:solidFill>
                  <a:schemeClr val="accent2"/>
                </a:solidFill>
              </a:rPr>
              <a:t> </a:t>
            </a:r>
            <a:r>
              <a:rPr lang="en-US" sz="2400" b="1" dirty="0" err="1">
                <a:solidFill>
                  <a:schemeClr val="accent2"/>
                </a:solidFill>
              </a:rPr>
              <a:t>lời</a:t>
            </a:r>
            <a:r>
              <a:rPr lang="en-US" sz="2400" b="1" dirty="0">
                <a:solidFill>
                  <a:schemeClr val="accent2"/>
                </a:solidFill>
              </a:rPr>
              <a:t>:</a:t>
            </a:r>
          </a:p>
        </p:txBody>
      </p:sp>
      <p:sp>
        <p:nvSpPr>
          <p:cNvPr id="14345" name="Text Box 9"/>
          <p:cNvSpPr txBox="1">
            <a:spLocks noChangeArrowheads="1"/>
          </p:cNvSpPr>
          <p:nvPr/>
        </p:nvSpPr>
        <p:spPr bwMode="auto">
          <a:xfrm>
            <a:off x="228600" y="2751841"/>
            <a:ext cx="8915400" cy="461963"/>
          </a:xfrm>
          <a:prstGeom prst="rect">
            <a:avLst/>
          </a:prstGeom>
          <a:noFill/>
          <a:ln w="9525">
            <a:noFill/>
            <a:miter lim="800000"/>
            <a:headEnd/>
            <a:tailEnd/>
          </a:ln>
        </p:spPr>
        <p:txBody>
          <a:bodyPr>
            <a:spAutoFit/>
          </a:bodyPr>
          <a:lstStyle/>
          <a:p>
            <a:pPr>
              <a:spcBef>
                <a:spcPct val="50000"/>
              </a:spcBef>
            </a:pPr>
            <a:r>
              <a:rPr lang="en-US" sz="2400" b="1" dirty="0">
                <a:solidFill>
                  <a:srgbClr val="FF3300"/>
                </a:solidFill>
              </a:rPr>
              <a:t>* Ê- </a:t>
            </a:r>
            <a:r>
              <a:rPr lang="en-US" sz="2400" b="1" dirty="0" err="1">
                <a:solidFill>
                  <a:srgbClr val="FF3300"/>
                </a:solidFill>
              </a:rPr>
              <a:t>đi</a:t>
            </a:r>
            <a:r>
              <a:rPr lang="en-US" sz="2400" b="1" dirty="0">
                <a:solidFill>
                  <a:srgbClr val="FF3300"/>
                </a:solidFill>
              </a:rPr>
              <a:t> - </a:t>
            </a:r>
            <a:r>
              <a:rPr lang="en-US" sz="2400" b="1" dirty="0" err="1">
                <a:solidFill>
                  <a:srgbClr val="FF3300"/>
                </a:solidFill>
              </a:rPr>
              <a:t>xơn</a:t>
            </a:r>
            <a:r>
              <a:rPr lang="en-US" sz="2400" b="1" dirty="0">
                <a:solidFill>
                  <a:srgbClr val="FF3300"/>
                </a:solidFill>
              </a:rPr>
              <a:t> </a:t>
            </a:r>
            <a:r>
              <a:rPr lang="en-US" sz="2400" b="1" dirty="0" err="1">
                <a:solidFill>
                  <a:srgbClr val="FF3300"/>
                </a:solidFill>
              </a:rPr>
              <a:t>sinh</a:t>
            </a:r>
            <a:r>
              <a:rPr lang="en-US" sz="2400" b="1" dirty="0">
                <a:solidFill>
                  <a:srgbClr val="FF3300"/>
                </a:solidFill>
              </a:rPr>
              <a:t> </a:t>
            </a:r>
            <a:r>
              <a:rPr lang="en-US" sz="2400" b="1" dirty="0" err="1">
                <a:solidFill>
                  <a:srgbClr val="FF3300"/>
                </a:solidFill>
              </a:rPr>
              <a:t>năm</a:t>
            </a:r>
            <a:r>
              <a:rPr lang="en-US" sz="2400" b="1" dirty="0">
                <a:solidFill>
                  <a:srgbClr val="FF3300"/>
                </a:solidFill>
              </a:rPr>
              <a:t> 1847 </a:t>
            </a:r>
            <a:r>
              <a:rPr lang="en-US" sz="2400" b="1" dirty="0" err="1">
                <a:solidFill>
                  <a:srgbClr val="FF3300"/>
                </a:solidFill>
              </a:rPr>
              <a:t>mất</a:t>
            </a:r>
            <a:r>
              <a:rPr lang="en-US" sz="2400" b="1" dirty="0">
                <a:solidFill>
                  <a:srgbClr val="FF3300"/>
                </a:solidFill>
              </a:rPr>
              <a:t> </a:t>
            </a:r>
            <a:r>
              <a:rPr lang="en-US" sz="2400" b="1" dirty="0" err="1">
                <a:solidFill>
                  <a:srgbClr val="FF3300"/>
                </a:solidFill>
              </a:rPr>
              <a:t>năm</a:t>
            </a:r>
            <a:r>
              <a:rPr lang="en-US" sz="2400" b="1" dirty="0">
                <a:solidFill>
                  <a:srgbClr val="FF3300"/>
                </a:solidFill>
              </a:rPr>
              <a:t> 1931.</a:t>
            </a:r>
          </a:p>
        </p:txBody>
      </p:sp>
      <p:sp>
        <p:nvSpPr>
          <p:cNvPr id="14346" name="AutoShape 10"/>
          <p:cNvSpPr>
            <a:spLocks noChangeArrowheads="1"/>
          </p:cNvSpPr>
          <p:nvPr/>
        </p:nvSpPr>
        <p:spPr bwMode="auto">
          <a:xfrm>
            <a:off x="190500" y="3184307"/>
            <a:ext cx="8686800" cy="2667000"/>
          </a:xfrm>
          <a:prstGeom prst="flowChartAlternateProcess">
            <a:avLst/>
          </a:prstGeom>
          <a:solidFill>
            <a:srgbClr val="E3E8B6"/>
          </a:solidFill>
          <a:ln w="9525">
            <a:solidFill>
              <a:schemeClr val="tx1"/>
            </a:solidFill>
            <a:miter lim="800000"/>
            <a:headEnd/>
            <a:tailEnd/>
          </a:ln>
        </p:spPr>
        <p:txBody>
          <a:bodyPr wrap="none" anchor="ctr"/>
          <a:lstStyle/>
          <a:p>
            <a:pPr algn="ctr"/>
            <a:r>
              <a:rPr lang="en-US" sz="2000" b="1"/>
              <a:t>Ê - đi - xơn là nhà bác học nổi tiếng người Mĩ, sinh năm 1847, mất </a:t>
            </a:r>
          </a:p>
          <a:p>
            <a:pPr algn="ctr"/>
            <a:r>
              <a:rPr lang="en-US" sz="2000" b="1"/>
              <a:t>năm 1931. Ông đã cống hiến cho loài người hơn một ngàn </a:t>
            </a:r>
          </a:p>
          <a:p>
            <a:pPr algn="ctr"/>
            <a:r>
              <a:rPr lang="en-US" sz="2000" b="1"/>
              <a:t>sáng chế. Tuổi thơ của ông rất vất vả. Ông phải đi bán báo</a:t>
            </a:r>
          </a:p>
          <a:p>
            <a:pPr algn="ctr"/>
            <a:r>
              <a:rPr lang="en-US" sz="2000" b="1"/>
              <a:t>để kiếm sống và tự mày mò học tập. Nhờ tài năng và lao động </a:t>
            </a:r>
          </a:p>
          <a:p>
            <a:pPr algn="ctr"/>
            <a:r>
              <a:rPr lang="en-US" sz="2000" b="1"/>
              <a:t>không mệt mỏi, ông đã trở thành một nhà bác học vĩ đại, góp</a:t>
            </a:r>
          </a:p>
          <a:p>
            <a:pPr algn="ctr"/>
            <a:r>
              <a:rPr lang="en-US" sz="2000" b="1"/>
              <a:t>phần thay đổi bộ mặt thế giới.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42"/>
                                        </p:tgtEl>
                                        <p:attrNameLst>
                                          <p:attrName>style.visibility</p:attrName>
                                        </p:attrNameLst>
                                      </p:cBhvr>
                                      <p:to>
                                        <p:strVal val="visible"/>
                                      </p:to>
                                    </p:set>
                                    <p:animEffect transition="in" filter="blinds(horizontal)">
                                      <p:cBhvr>
                                        <p:cTn id="7" dur="500"/>
                                        <p:tgtEl>
                                          <p:spTgt spid="143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4343"/>
                                        </p:tgtEl>
                                        <p:attrNameLst>
                                          <p:attrName>style.visibility</p:attrName>
                                        </p:attrNameLst>
                                      </p:cBhvr>
                                      <p:to>
                                        <p:strVal val="visible"/>
                                      </p:to>
                                    </p:set>
                                    <p:anim calcmode="lin" valueType="num">
                                      <p:cBhvr>
                                        <p:cTn id="12" dur="1000" fill="hold"/>
                                        <p:tgtEl>
                                          <p:spTgt spid="14343"/>
                                        </p:tgtEl>
                                        <p:attrNameLst>
                                          <p:attrName>ppt_x</p:attrName>
                                        </p:attrNameLst>
                                      </p:cBhvr>
                                      <p:tavLst>
                                        <p:tav tm="0">
                                          <p:val>
                                            <p:strVal val="#ppt_x-.2"/>
                                          </p:val>
                                        </p:tav>
                                        <p:tav tm="100000">
                                          <p:val>
                                            <p:strVal val="#ppt_x"/>
                                          </p:val>
                                        </p:tav>
                                      </p:tavLst>
                                    </p:anim>
                                    <p:anim calcmode="lin" valueType="num">
                                      <p:cBhvr>
                                        <p:cTn id="13" dur="1000" fill="hold"/>
                                        <p:tgtEl>
                                          <p:spTgt spid="14343"/>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434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4344"/>
                                        </p:tgtEl>
                                        <p:attrNameLst>
                                          <p:attrName>style.visibility</p:attrName>
                                        </p:attrNameLst>
                                      </p:cBhvr>
                                      <p:to>
                                        <p:strVal val="visible"/>
                                      </p:to>
                                    </p:set>
                                    <p:anim calcmode="lin" valueType="num">
                                      <p:cBhvr>
                                        <p:cTn id="19" dur="1000" fill="hold"/>
                                        <p:tgtEl>
                                          <p:spTgt spid="14344"/>
                                        </p:tgtEl>
                                        <p:attrNameLst>
                                          <p:attrName>ppt_x</p:attrName>
                                        </p:attrNameLst>
                                      </p:cBhvr>
                                      <p:tavLst>
                                        <p:tav tm="0">
                                          <p:val>
                                            <p:strVal val="#ppt_x-.2"/>
                                          </p:val>
                                        </p:tav>
                                        <p:tav tm="100000">
                                          <p:val>
                                            <p:strVal val="#ppt_x"/>
                                          </p:val>
                                        </p:tav>
                                      </p:tavLst>
                                    </p:anim>
                                    <p:anim calcmode="lin" valueType="num">
                                      <p:cBhvr>
                                        <p:cTn id="20" dur="1000" fill="hold"/>
                                        <p:tgtEl>
                                          <p:spTgt spid="14344"/>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434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14345"/>
                                        </p:tgtEl>
                                        <p:attrNameLst>
                                          <p:attrName>style.visibility</p:attrName>
                                        </p:attrNameLst>
                                      </p:cBhvr>
                                      <p:to>
                                        <p:strVal val="visible"/>
                                      </p:to>
                                    </p:set>
                                    <p:animEffect transition="in" filter="box(in)">
                                      <p:cBhvr>
                                        <p:cTn id="26" dur="500"/>
                                        <p:tgtEl>
                                          <p:spTgt spid="1434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4346"/>
                                        </p:tgtEl>
                                        <p:attrNameLst>
                                          <p:attrName>style.visibility</p:attrName>
                                        </p:attrNameLst>
                                      </p:cBhvr>
                                      <p:to>
                                        <p:strVal val="visible"/>
                                      </p:to>
                                    </p:set>
                                    <p:anim calcmode="lin" valueType="num">
                                      <p:cBhvr>
                                        <p:cTn id="31" dur="500" fill="hold"/>
                                        <p:tgtEl>
                                          <p:spTgt spid="14346"/>
                                        </p:tgtEl>
                                        <p:attrNameLst>
                                          <p:attrName>ppt_w</p:attrName>
                                        </p:attrNameLst>
                                      </p:cBhvr>
                                      <p:tavLst>
                                        <p:tav tm="0">
                                          <p:val>
                                            <p:fltVal val="0"/>
                                          </p:val>
                                        </p:tav>
                                        <p:tav tm="100000">
                                          <p:val>
                                            <p:strVal val="#ppt_w"/>
                                          </p:val>
                                        </p:tav>
                                      </p:tavLst>
                                    </p:anim>
                                    <p:anim calcmode="lin" valueType="num">
                                      <p:cBhvr>
                                        <p:cTn id="32" dur="500" fill="hold"/>
                                        <p:tgtEl>
                                          <p:spTgt spid="1434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animBg="1"/>
      <p:bldP spid="14343" grpId="0"/>
      <p:bldP spid="14344" grpId="0"/>
      <p:bldP spid="14345" grpId="0"/>
      <p:bldP spid="1434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3E8B6"/>
        </a:solidFill>
        <a:effectLst/>
      </p:bgPr>
    </p:bg>
    <p:spTree>
      <p:nvGrpSpPr>
        <p:cNvPr id="1" name=""/>
        <p:cNvGrpSpPr/>
        <p:nvPr/>
      </p:nvGrpSpPr>
      <p:grpSpPr>
        <a:xfrm>
          <a:off x="0" y="0"/>
          <a:ext cx="0" cy="0"/>
          <a:chOff x="0" y="0"/>
          <a:chExt cx="0" cy="0"/>
        </a:xfrm>
      </p:grpSpPr>
      <p:sp>
        <p:nvSpPr>
          <p:cNvPr id="15365" name="Text Box 5"/>
          <p:cNvSpPr txBox="1">
            <a:spLocks noChangeArrowheads="1"/>
          </p:cNvSpPr>
          <p:nvPr/>
        </p:nvSpPr>
        <p:spPr bwMode="auto">
          <a:xfrm>
            <a:off x="304800" y="533400"/>
            <a:ext cx="8458200" cy="830263"/>
          </a:xfrm>
          <a:prstGeom prst="rect">
            <a:avLst/>
          </a:prstGeom>
          <a:noFill/>
          <a:ln w="9525">
            <a:noFill/>
            <a:miter lim="800000"/>
            <a:headEnd/>
            <a:tailEnd/>
          </a:ln>
        </p:spPr>
        <p:txBody>
          <a:bodyPr>
            <a:spAutoFit/>
          </a:bodyPr>
          <a:lstStyle/>
          <a:p>
            <a:pPr>
              <a:spcBef>
                <a:spcPct val="50000"/>
              </a:spcBef>
            </a:pPr>
            <a:r>
              <a:rPr lang="en-US" sz="2400" b="1"/>
              <a:t>2/ Câu chuyện giữa Ê- đi - xơn và bà cụ xảy ra vào lúc nào?</a:t>
            </a:r>
          </a:p>
        </p:txBody>
      </p:sp>
      <p:sp>
        <p:nvSpPr>
          <p:cNvPr id="15366" name="Text Box 6"/>
          <p:cNvSpPr txBox="1">
            <a:spLocks noChangeArrowheads="1"/>
          </p:cNvSpPr>
          <p:nvPr/>
        </p:nvSpPr>
        <p:spPr bwMode="auto">
          <a:xfrm>
            <a:off x="228600" y="1371600"/>
            <a:ext cx="8915400" cy="1200150"/>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Xảy ra vào lúc Ê – đi – xơn vừa chế ra đèn điện, mọi người từ khắp nơi ùn ùn kéo đến xem. Bà cụ cũng là một trong số những người đó.</a:t>
            </a:r>
          </a:p>
        </p:txBody>
      </p:sp>
      <p:sp>
        <p:nvSpPr>
          <p:cNvPr id="15367" name="Text Box 7"/>
          <p:cNvSpPr txBox="1">
            <a:spLocks noChangeArrowheads="1"/>
          </p:cNvSpPr>
          <p:nvPr/>
        </p:nvSpPr>
        <p:spPr bwMode="auto">
          <a:xfrm>
            <a:off x="0" y="2590800"/>
            <a:ext cx="89916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rPr>
              <a:t>* HS đọc thầm đoạn 2, 3, trả lời:</a:t>
            </a:r>
          </a:p>
        </p:txBody>
      </p:sp>
      <p:sp>
        <p:nvSpPr>
          <p:cNvPr id="15368" name="Text Box 8"/>
          <p:cNvSpPr txBox="1">
            <a:spLocks noChangeArrowheads="1"/>
          </p:cNvSpPr>
          <p:nvPr/>
        </p:nvSpPr>
        <p:spPr bwMode="auto">
          <a:xfrm>
            <a:off x="381000" y="2971800"/>
            <a:ext cx="8763000" cy="461963"/>
          </a:xfrm>
          <a:prstGeom prst="rect">
            <a:avLst/>
          </a:prstGeom>
          <a:noFill/>
          <a:ln w="9525">
            <a:noFill/>
            <a:miter lim="800000"/>
            <a:headEnd/>
            <a:tailEnd/>
          </a:ln>
        </p:spPr>
        <p:txBody>
          <a:bodyPr>
            <a:spAutoFit/>
          </a:bodyPr>
          <a:lstStyle/>
          <a:p>
            <a:pPr>
              <a:spcBef>
                <a:spcPct val="50000"/>
              </a:spcBef>
            </a:pPr>
            <a:r>
              <a:rPr lang="en-US" sz="2400" b="1"/>
              <a:t>* Bà cụ mong muốn điều gì?</a:t>
            </a:r>
          </a:p>
        </p:txBody>
      </p:sp>
      <p:sp>
        <p:nvSpPr>
          <p:cNvPr id="15369" name="Text Box 9"/>
          <p:cNvSpPr txBox="1">
            <a:spLocks noChangeArrowheads="1"/>
          </p:cNvSpPr>
          <p:nvPr/>
        </p:nvSpPr>
        <p:spPr bwMode="auto">
          <a:xfrm>
            <a:off x="0" y="3352800"/>
            <a:ext cx="9144000" cy="830263"/>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Bà mong ông Ê- đi - xơn làm được một thứ xe không cần ngựa kéo mà lại rất êm.</a:t>
            </a:r>
          </a:p>
        </p:txBody>
      </p:sp>
      <p:sp>
        <p:nvSpPr>
          <p:cNvPr id="15370" name="Text Box 10"/>
          <p:cNvSpPr txBox="1">
            <a:spLocks noChangeArrowheads="1"/>
          </p:cNvSpPr>
          <p:nvPr/>
        </p:nvSpPr>
        <p:spPr bwMode="auto">
          <a:xfrm>
            <a:off x="0" y="4300849"/>
            <a:ext cx="9144000" cy="461963"/>
          </a:xfrm>
          <a:prstGeom prst="rect">
            <a:avLst/>
          </a:prstGeom>
          <a:noFill/>
          <a:ln w="9525">
            <a:noFill/>
            <a:miter lim="800000"/>
            <a:headEnd/>
            <a:tailEnd/>
          </a:ln>
        </p:spPr>
        <p:txBody>
          <a:bodyPr>
            <a:spAutoFit/>
          </a:bodyPr>
          <a:lstStyle/>
          <a:p>
            <a:pPr>
              <a:spcBef>
                <a:spcPct val="50000"/>
              </a:spcBef>
            </a:pPr>
            <a:r>
              <a:rPr lang="en-US" sz="2400" b="1"/>
              <a:t>3/ Vì sao bà cụ mong có chiếc xe không cần ngựa kéo?</a:t>
            </a:r>
          </a:p>
        </p:txBody>
      </p:sp>
      <p:sp>
        <p:nvSpPr>
          <p:cNvPr id="15371" name="Text Box 11"/>
          <p:cNvSpPr txBox="1">
            <a:spLocks noChangeArrowheads="1"/>
          </p:cNvSpPr>
          <p:nvPr/>
        </p:nvSpPr>
        <p:spPr bwMode="auto">
          <a:xfrm>
            <a:off x="26504" y="4774614"/>
            <a:ext cx="9144000" cy="461963"/>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Vì xe ngựa rất xóc. Đi xe ấy cụ sẽ bị ốm.</a:t>
            </a:r>
          </a:p>
        </p:txBody>
      </p:sp>
      <p:sp>
        <p:nvSpPr>
          <p:cNvPr id="15372" name="Text Box 12"/>
          <p:cNvSpPr txBox="1">
            <a:spLocks noChangeArrowheads="1"/>
          </p:cNvSpPr>
          <p:nvPr/>
        </p:nvSpPr>
        <p:spPr bwMode="auto">
          <a:xfrm>
            <a:off x="0" y="5255005"/>
            <a:ext cx="9144000" cy="461963"/>
          </a:xfrm>
          <a:prstGeom prst="rect">
            <a:avLst/>
          </a:prstGeom>
          <a:noFill/>
          <a:ln w="9525">
            <a:noFill/>
            <a:miter lim="800000"/>
            <a:headEnd/>
            <a:tailEnd/>
          </a:ln>
        </p:spPr>
        <p:txBody>
          <a:bodyPr>
            <a:spAutoFit/>
          </a:bodyPr>
          <a:lstStyle/>
          <a:p>
            <a:pPr>
              <a:spcBef>
                <a:spcPct val="50000"/>
              </a:spcBef>
            </a:pPr>
            <a:r>
              <a:rPr lang="en-US" sz="2400" b="1"/>
              <a:t>* Mong muốn của bà cụ gợi cho Ê - đi - xơn ý nghĩ gì?</a:t>
            </a:r>
          </a:p>
        </p:txBody>
      </p:sp>
      <p:sp>
        <p:nvSpPr>
          <p:cNvPr id="15373" name="Text Box 13"/>
          <p:cNvSpPr txBox="1">
            <a:spLocks noChangeArrowheads="1"/>
          </p:cNvSpPr>
          <p:nvPr/>
        </p:nvSpPr>
        <p:spPr bwMode="auto">
          <a:xfrm>
            <a:off x="26504" y="5728770"/>
            <a:ext cx="9144000" cy="461963"/>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Chế tạo một chiếc xe chạy bằng dòng điện.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blinds(horizontal)">
                                      <p:cBhvr>
                                        <p:cTn id="7" dur="500"/>
                                        <p:tgtEl>
                                          <p:spTgt spid="153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6"/>
                                        </p:tgtEl>
                                        <p:attrNameLst>
                                          <p:attrName>style.visibility</p:attrName>
                                        </p:attrNameLst>
                                      </p:cBhvr>
                                      <p:to>
                                        <p:strVal val="visible"/>
                                      </p:to>
                                    </p:set>
                                    <p:animEffect transition="in" filter="fade">
                                      <p:cBhvr>
                                        <p:cTn id="12" dur="2000"/>
                                        <p:tgtEl>
                                          <p:spTgt spid="153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367"/>
                                        </p:tgtEl>
                                        <p:attrNameLst>
                                          <p:attrName>style.visibility</p:attrName>
                                        </p:attrNameLst>
                                      </p:cBhvr>
                                      <p:to>
                                        <p:strVal val="visible"/>
                                      </p:to>
                                    </p:set>
                                    <p:animEffect transition="in" filter="box(in)">
                                      <p:cBhvr>
                                        <p:cTn id="17" dur="500"/>
                                        <p:tgtEl>
                                          <p:spTgt spid="1536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15368"/>
                                        </p:tgtEl>
                                        <p:attrNameLst>
                                          <p:attrName>style.visibility</p:attrName>
                                        </p:attrNameLst>
                                      </p:cBhvr>
                                      <p:to>
                                        <p:strVal val="visible"/>
                                      </p:to>
                                    </p:set>
                                    <p:anim calcmode="lin" valueType="num">
                                      <p:cBhvr>
                                        <p:cTn id="22" dur="1000" fill="hold"/>
                                        <p:tgtEl>
                                          <p:spTgt spid="15368"/>
                                        </p:tgtEl>
                                        <p:attrNameLst>
                                          <p:attrName>ppt_x</p:attrName>
                                        </p:attrNameLst>
                                      </p:cBhvr>
                                      <p:tavLst>
                                        <p:tav tm="0">
                                          <p:val>
                                            <p:strVal val="#ppt_x-.2"/>
                                          </p:val>
                                        </p:tav>
                                        <p:tav tm="100000">
                                          <p:val>
                                            <p:strVal val="#ppt_x"/>
                                          </p:val>
                                        </p:tav>
                                      </p:tavLst>
                                    </p:anim>
                                    <p:anim calcmode="lin" valueType="num">
                                      <p:cBhvr>
                                        <p:cTn id="23" dur="1000" fill="hold"/>
                                        <p:tgtEl>
                                          <p:spTgt spid="15368"/>
                                        </p:tgtEl>
                                        <p:attrNameLst>
                                          <p:attrName>ppt_y</p:attrName>
                                        </p:attrNameLst>
                                      </p:cBhvr>
                                      <p:tavLst>
                                        <p:tav tm="0">
                                          <p:val>
                                            <p:strVal val="#ppt_y"/>
                                          </p:val>
                                        </p:tav>
                                        <p:tav tm="100000">
                                          <p:val>
                                            <p:strVal val="#ppt_y"/>
                                          </p:val>
                                        </p:tav>
                                      </p:tavLst>
                                    </p:anim>
                                    <p:animEffect transition="in" filter="wipe(right)" prLst="gradientSize: 0.1">
                                      <p:cBhvr>
                                        <p:cTn id="24" dur="1000"/>
                                        <p:tgtEl>
                                          <p:spTgt spid="1536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15369"/>
                                        </p:tgtEl>
                                        <p:attrNameLst>
                                          <p:attrName>style.visibility</p:attrName>
                                        </p:attrNameLst>
                                      </p:cBhvr>
                                      <p:to>
                                        <p:strVal val="visible"/>
                                      </p:to>
                                    </p:set>
                                    <p:anim calcmode="lin" valueType="num">
                                      <p:cBhvr>
                                        <p:cTn id="29" dur="500" fill="hold"/>
                                        <p:tgtEl>
                                          <p:spTgt spid="15369"/>
                                        </p:tgtEl>
                                        <p:attrNameLst>
                                          <p:attrName>ppt_w</p:attrName>
                                        </p:attrNameLst>
                                      </p:cBhvr>
                                      <p:tavLst>
                                        <p:tav tm="0">
                                          <p:val>
                                            <p:fltVal val="0"/>
                                          </p:val>
                                        </p:tav>
                                        <p:tav tm="100000">
                                          <p:val>
                                            <p:strVal val="#ppt_w"/>
                                          </p:val>
                                        </p:tav>
                                      </p:tavLst>
                                    </p:anim>
                                    <p:anim calcmode="lin" valueType="num">
                                      <p:cBhvr>
                                        <p:cTn id="30" dur="500" fill="hold"/>
                                        <p:tgtEl>
                                          <p:spTgt spid="15369"/>
                                        </p:tgtEl>
                                        <p:attrNameLst>
                                          <p:attrName>ppt_h</p:attrName>
                                        </p:attrNameLst>
                                      </p:cBhvr>
                                      <p:tavLst>
                                        <p:tav tm="0">
                                          <p:val>
                                            <p:fltVal val="0"/>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5370"/>
                                        </p:tgtEl>
                                        <p:attrNameLst>
                                          <p:attrName>style.visibility</p:attrName>
                                        </p:attrNameLst>
                                      </p:cBhvr>
                                      <p:to>
                                        <p:strVal val="visible"/>
                                      </p:to>
                                    </p:set>
                                    <p:animEffect transition="in" filter="blinds(horizontal)">
                                      <p:cBhvr>
                                        <p:cTn id="35" dur="500"/>
                                        <p:tgtEl>
                                          <p:spTgt spid="1537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5371"/>
                                        </p:tgtEl>
                                        <p:attrNameLst>
                                          <p:attrName>style.visibility</p:attrName>
                                        </p:attrNameLst>
                                      </p:cBhvr>
                                      <p:to>
                                        <p:strVal val="visible"/>
                                      </p:to>
                                    </p:set>
                                    <p:animEffect transition="in" filter="fade">
                                      <p:cBhvr>
                                        <p:cTn id="40" dur="2000"/>
                                        <p:tgtEl>
                                          <p:spTgt spid="1537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5372"/>
                                        </p:tgtEl>
                                        <p:attrNameLst>
                                          <p:attrName>style.visibility</p:attrName>
                                        </p:attrNameLst>
                                      </p:cBhvr>
                                      <p:to>
                                        <p:strVal val="visible"/>
                                      </p:to>
                                    </p:set>
                                    <p:animEffect transition="in" filter="blinds(horizontal)">
                                      <p:cBhvr>
                                        <p:cTn id="45" dur="500"/>
                                        <p:tgtEl>
                                          <p:spTgt spid="1537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15373"/>
                                        </p:tgtEl>
                                        <p:attrNameLst>
                                          <p:attrName>style.visibility</p:attrName>
                                        </p:attrNameLst>
                                      </p:cBhvr>
                                      <p:to>
                                        <p:strVal val="visible"/>
                                      </p:to>
                                    </p:set>
                                    <p:animEffect transition="in" filter="box(in)">
                                      <p:cBhvr>
                                        <p:cTn id="50" dur="500"/>
                                        <p:tgtEl>
                                          <p:spTgt spid="153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6" grpId="0"/>
      <p:bldP spid="15367" grpId="0"/>
      <p:bldP spid="15368" grpId="0"/>
      <p:bldP spid="15369" grpId="0"/>
      <p:bldP spid="15370" grpId="0"/>
      <p:bldP spid="15371" grpId="0"/>
      <p:bldP spid="15372" grpId="0"/>
      <p:bldP spid="1537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2" name="Text Box 8"/>
          <p:cNvSpPr txBox="1">
            <a:spLocks noChangeArrowheads="1"/>
          </p:cNvSpPr>
          <p:nvPr/>
        </p:nvSpPr>
        <p:spPr bwMode="auto">
          <a:xfrm>
            <a:off x="0" y="1906656"/>
            <a:ext cx="9144000" cy="1200150"/>
          </a:xfrm>
          <a:prstGeom prst="rect">
            <a:avLst/>
          </a:prstGeom>
          <a:noFill/>
          <a:ln w="9525">
            <a:noFill/>
            <a:miter lim="800000"/>
            <a:headEnd/>
            <a:tailEnd/>
          </a:ln>
        </p:spPr>
        <p:txBody>
          <a:bodyPr>
            <a:spAutoFit/>
          </a:bodyPr>
          <a:lstStyle/>
          <a:p>
            <a:pPr>
              <a:spcBef>
                <a:spcPct val="50000"/>
              </a:spcBef>
            </a:pPr>
            <a:r>
              <a:rPr lang="en-US" sz="2400" b="1">
                <a:solidFill>
                  <a:schemeClr val="accent2"/>
                </a:solidFill>
              </a:rPr>
              <a:t>- Nhờ óc sáng tạo kì diệu, sự quan tâm đến con người và lao động miệt mài của nhà bác học để thực hiện bằng được lời hứa.</a:t>
            </a:r>
          </a:p>
        </p:txBody>
      </p:sp>
      <p:sp>
        <p:nvSpPr>
          <p:cNvPr id="7" name="Text Box 16"/>
          <p:cNvSpPr txBox="1">
            <a:spLocks noChangeArrowheads="1"/>
          </p:cNvSpPr>
          <p:nvPr/>
        </p:nvSpPr>
        <p:spPr bwMode="auto">
          <a:xfrm>
            <a:off x="66261" y="1373981"/>
            <a:ext cx="9144000" cy="461962"/>
          </a:xfrm>
          <a:prstGeom prst="rect">
            <a:avLst/>
          </a:prstGeom>
          <a:noFill/>
          <a:ln w="9525">
            <a:noFill/>
            <a:miter lim="800000"/>
            <a:headEnd/>
            <a:tailEnd/>
          </a:ln>
        </p:spPr>
        <p:txBody>
          <a:bodyPr>
            <a:spAutoFit/>
          </a:bodyPr>
          <a:lstStyle/>
          <a:p>
            <a:pPr>
              <a:spcBef>
                <a:spcPct val="50000"/>
              </a:spcBef>
            </a:pPr>
            <a:r>
              <a:rPr lang="en-US" sz="2400" b="1"/>
              <a:t>4/ Nhờ đâu mà mong ước của bà cụ được thực hiện?</a:t>
            </a:r>
          </a:p>
        </p:txBody>
      </p:sp>
      <p:sp>
        <p:nvSpPr>
          <p:cNvPr id="8" name="Text Box 15"/>
          <p:cNvSpPr txBox="1">
            <a:spLocks noChangeArrowheads="1"/>
          </p:cNvSpPr>
          <p:nvPr/>
        </p:nvSpPr>
        <p:spPr bwMode="auto">
          <a:xfrm>
            <a:off x="76200" y="714167"/>
            <a:ext cx="87630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rPr>
              <a:t>* HS đọc thầm đoạn 4, trả lời câu hỏi 4:</a:t>
            </a:r>
          </a:p>
        </p:txBody>
      </p:sp>
      <p:sp>
        <p:nvSpPr>
          <p:cNvPr id="9" name="AutoShape 9"/>
          <p:cNvSpPr>
            <a:spLocks noChangeArrowheads="1"/>
          </p:cNvSpPr>
          <p:nvPr/>
        </p:nvSpPr>
        <p:spPr bwMode="auto">
          <a:xfrm rot="10800000">
            <a:off x="243509" y="3429000"/>
            <a:ext cx="8219661" cy="3043581"/>
          </a:xfrm>
          <a:prstGeom prst="wedgeRoundRectCallout">
            <a:avLst>
              <a:gd name="adj1" fmla="val -37338"/>
              <a:gd name="adj2" fmla="val -55963"/>
              <a:gd name="adj3" fmla="val 16667"/>
            </a:avLst>
          </a:prstGeom>
          <a:solidFill>
            <a:srgbClr val="F8F6A8"/>
          </a:solidFill>
          <a:ln w="9525">
            <a:solidFill>
              <a:schemeClr val="tx1"/>
            </a:solidFill>
            <a:miter lim="800000"/>
            <a:headEnd/>
            <a:tailEnd/>
          </a:ln>
        </p:spPr>
        <p:txBody>
          <a:bodyPr rot="10800000"/>
          <a:lstStyle/>
          <a:p>
            <a:pPr algn="ctr"/>
            <a:endParaRPr lang="en-US" sz="1600"/>
          </a:p>
        </p:txBody>
      </p:sp>
      <p:sp>
        <p:nvSpPr>
          <p:cNvPr id="10" name="Text Box 11"/>
          <p:cNvSpPr txBox="1">
            <a:spLocks noChangeArrowheads="1"/>
          </p:cNvSpPr>
          <p:nvPr/>
        </p:nvSpPr>
        <p:spPr bwMode="auto">
          <a:xfrm>
            <a:off x="395909" y="3733800"/>
            <a:ext cx="8001000" cy="461963"/>
          </a:xfrm>
          <a:prstGeom prst="rect">
            <a:avLst/>
          </a:prstGeom>
          <a:noFill/>
          <a:ln w="9525">
            <a:noFill/>
            <a:miter lim="800000"/>
            <a:headEnd/>
            <a:tailEnd/>
          </a:ln>
        </p:spPr>
        <p:txBody>
          <a:bodyPr>
            <a:spAutoFit/>
          </a:bodyPr>
          <a:lstStyle/>
          <a:p>
            <a:pPr>
              <a:spcBef>
                <a:spcPct val="50000"/>
              </a:spcBef>
            </a:pPr>
            <a:r>
              <a:rPr lang="en-US" sz="2400" b="1">
                <a:solidFill>
                  <a:srgbClr val="FF3300"/>
                </a:solidFill>
              </a:rPr>
              <a:t>* Câu chuyện giúp em hiểu điều gì?</a:t>
            </a:r>
          </a:p>
        </p:txBody>
      </p:sp>
      <p:sp>
        <p:nvSpPr>
          <p:cNvPr id="11" name="Text Box 12"/>
          <p:cNvSpPr txBox="1">
            <a:spLocks noChangeArrowheads="1"/>
          </p:cNvSpPr>
          <p:nvPr/>
        </p:nvSpPr>
        <p:spPr bwMode="auto">
          <a:xfrm>
            <a:off x="395909" y="4724400"/>
            <a:ext cx="8077200" cy="1200150"/>
          </a:xfrm>
          <a:prstGeom prst="rect">
            <a:avLst/>
          </a:prstGeom>
          <a:solidFill>
            <a:srgbClr val="66117D"/>
          </a:solidFill>
          <a:ln w="9525">
            <a:solidFill>
              <a:srgbClr val="66117D"/>
            </a:solidFill>
            <a:miter lim="800000"/>
            <a:headEnd/>
            <a:tailEnd/>
          </a:ln>
        </p:spPr>
        <p:txBody>
          <a:bodyPr>
            <a:spAutoFit/>
          </a:bodyPr>
          <a:lstStyle/>
          <a:p>
            <a:pPr>
              <a:spcBef>
                <a:spcPct val="50000"/>
              </a:spcBef>
            </a:pPr>
            <a:r>
              <a:rPr lang="en-US" sz="2400" b="1">
                <a:solidFill>
                  <a:schemeClr val="bg1"/>
                </a:solidFill>
              </a:rPr>
              <a:t>    Ê – đi – xơn là nhà bác học vĩ đại. Ông rất giàu sáng kiến, luôn mong muốn đem khoa học phục vụ con người.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plus(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392"/>
                                        </p:tgtEl>
                                        <p:attrNameLst>
                                          <p:attrName>style.visibility</p:attrName>
                                        </p:attrNameLst>
                                      </p:cBhvr>
                                      <p:to>
                                        <p:strVal val="visible"/>
                                      </p:to>
                                    </p:set>
                                    <p:animEffect transition="in" filter="blinds(horizontal)">
                                      <p:cBhvr>
                                        <p:cTn id="17" dur="500"/>
                                        <p:tgtEl>
                                          <p:spTgt spid="1639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50" presetClass="entr" presetSubtype="0" decel="10000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1000" fill="hold"/>
                                        <p:tgtEl>
                                          <p:spTgt spid="11"/>
                                        </p:tgtEl>
                                        <p:attrNameLst>
                                          <p:attrName>ppt_w</p:attrName>
                                        </p:attrNameLst>
                                      </p:cBhvr>
                                      <p:tavLst>
                                        <p:tav tm="0">
                                          <p:val>
                                            <p:strVal val="#ppt_w+.3"/>
                                          </p:val>
                                        </p:tav>
                                        <p:tav tm="100000">
                                          <p:val>
                                            <p:strVal val="#ppt_w"/>
                                          </p:val>
                                        </p:tav>
                                      </p:tavLst>
                                    </p:anim>
                                    <p:anim calcmode="lin" valueType="num">
                                      <p:cBhvr>
                                        <p:cTn id="33" dur="1000" fill="hold"/>
                                        <p:tgtEl>
                                          <p:spTgt spid="11"/>
                                        </p:tgtEl>
                                        <p:attrNameLst>
                                          <p:attrName>ppt_h</p:attrName>
                                        </p:attrNameLst>
                                      </p:cBhvr>
                                      <p:tavLst>
                                        <p:tav tm="0">
                                          <p:val>
                                            <p:strVal val="#ppt_h"/>
                                          </p:val>
                                        </p:tav>
                                        <p:tav tm="100000">
                                          <p:val>
                                            <p:strVal val="#ppt_h"/>
                                          </p:val>
                                        </p:tav>
                                      </p:tavLst>
                                    </p:anim>
                                    <p:animEffect transition="in" filter="fade">
                                      <p:cBhvr>
                                        <p:cTn id="3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2" grpId="0"/>
      <p:bldP spid="7" grpId="0"/>
      <p:bldP spid="8" grpId="0"/>
      <p:bldP spid="9" grpId="0" animBg="1"/>
      <p:bldP spid="10" grpId="0"/>
      <p:bldP spid="11"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740</TotalTime>
  <Words>1279</Words>
  <Application>Microsoft Office PowerPoint</Application>
  <PresentationFormat>On-screen Show (4:3)</PresentationFormat>
  <Paragraphs>66</Paragraphs>
  <Slides>12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Tahoma</vt:lpstr>
      <vt:lpstr>Times New Roman</vt:lpstr>
      <vt:lpstr>Default Design</vt:lpstr>
      <vt:lpstr>1_Office Theme</vt:lpstr>
      <vt:lpstr>PowerPoint Presentation</vt:lpstr>
      <vt:lpstr>PowerPoint Presentation</vt:lpstr>
      <vt:lpstr>                                             Nhà bác học và bà cụ 1. Ê – đi- xơn là một nhà bác học nổi tiếng người Mĩ. Khi ông chế ra đèn điện, người từ khắp nơi ùn ùn kéo đến xem. Có một bà cụ phải đi bộ mười hai cây số. Đến nơi, cụ mỏi quá, ngồi xuống vệ đường bóp chân, đấm lưng thùm thụp. 2. Lúc ấy, Ê-đi-xơn chợt đi qua. Ông dừng lại hỏi chuyện. Bà cụ nói : - Già đã phải đi bộ gần ba giờ đồng hồ để được nhìn tận mắt cái đèn điện. Giá ông Ê – đi- xơn làm được cái xe chở người già đi nơi này nơi khác có phải may mắn cho già không? - Thưa cụ, tôi tưởng vẫn có xe ngựa chở khách chứ ? - Đi xe  đấy thì ốm mất. Già chỉ muốn có một thứ xe không cần ngựa kéo mà lại thật êm. 3. Nghe bà cụ nói vậy, bỗng một ý nghĩ lóe lên trong đầu Ê – đi- xơn. Ông reo lên: - Cụ ơi ! Tôi là Ê – đi- xơn đây. Nhờ cụ mà tôi nảy ra ý định làm một cái xe chạy bằng dòng điện đấy. Bà cụ vô cùng ngạc nhiên khi thấy nhà bác học cũng bình thường như mọi người khác. Lúc chia tay, Ê – đi- xơn bảo: - Tôi sẽ mời cụ đi chuyến xe điện đầu tiên. 4. Từ lần gặp bà cụ, Ê – đi- xơn miệt mài với công việc chế tạo xe điện  và đã thành công. Hôm chạy thử xe điện, người ta xếp hàng dài để mua vé. Ê-đi-xơn mời bà cụ dạo nọ đi chuyến đầu tiên. Đến ga, ông bảo : - Tôi giữ đúng lời hứa với cụ rồi nhé ! Bà cụ cười móm mém : - Cảm ơn ông. Giờ thì già có thể đi chơi cả ngày với chiếc xe này rồi ! Theo TRUYỆN ĐỌC 3, 1995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Mobile.0979.822.550</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Mr.Le Minh Khai</dc:creator>
  <cp:lastModifiedBy>duphong</cp:lastModifiedBy>
  <cp:revision>80</cp:revision>
  <dcterms:created xsi:type="dcterms:W3CDTF">2011-01-12T14:33:15Z</dcterms:created>
  <dcterms:modified xsi:type="dcterms:W3CDTF">2022-02-12T04:47:10Z</dcterms:modified>
</cp:coreProperties>
</file>