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74" r:id="rId3"/>
    <p:sldId id="273" r:id="rId4"/>
    <p:sldId id="268" r:id="rId5"/>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88DFE8"/>
    <a:srgbClr val="FFCC29"/>
    <a:srgbClr val="FFDB69"/>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62" d="100"/>
          <a:sy n="62" d="100"/>
        </p:scale>
        <p:origin x="667" y="62"/>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11/20/2022</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46B89-F200-43AA-B36B-6A2EF4B500BB}" type="slidenum">
              <a:rPr lang="en-US" smtClean="0"/>
              <a:t>4</a:t>
            </a:fld>
            <a:endParaRPr lang="en-US"/>
          </a:p>
        </p:txBody>
      </p:sp>
    </p:spTree>
    <p:extLst>
      <p:ext uri="{BB962C8B-B14F-4D97-AF65-F5344CB8AC3E}">
        <p14:creationId xmlns:p14="http://schemas.microsoft.com/office/powerpoint/2010/main" val="1798755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11/20/2022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11/20/2022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11/20/2022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11/20/2022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11/20/2022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11/20/2022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11/20/2022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11/20/2022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11/20/2022</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pic>
        <p:nvPicPr>
          <p:cNvPr id="8"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5719" y="5208617"/>
            <a:ext cx="4445000" cy="3897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chemeClr val="bg1"/>
                </a:solidFill>
                <a:latin typeface="Times New Roman" pitchFamily="18" charset="0"/>
              </a:rPr>
              <a:t>TRƯỜNG TIỂU HỌC GIANG BIÊN</a:t>
            </a:r>
          </a:p>
        </p:txBody>
      </p:sp>
      <p:sp>
        <p:nvSpPr>
          <p:cNvPr id="10" name="Text Box 14"/>
          <p:cNvSpPr txBox="1">
            <a:spLocks noChangeArrowheads="1"/>
          </p:cNvSpPr>
          <p:nvPr/>
        </p:nvSpPr>
        <p:spPr bwMode="auto">
          <a:xfrm>
            <a:off x="1496219" y="4343401"/>
            <a:ext cx="13500099" cy="1591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Đạo đức lớp 3</a:t>
            </a:r>
          </a:p>
          <a:p>
            <a:pPr algn="ctr" eaLnBrk="1" hangingPunct="1">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4: EM HAM HỌC HỎI (T2)</a:t>
            </a:r>
          </a:p>
        </p:txBody>
      </p:sp>
      <p:sp>
        <p:nvSpPr>
          <p:cNvPr id="11" name="Text Box 17"/>
          <p:cNvSpPr txBox="1">
            <a:spLocks noChangeArrowheads="1"/>
          </p:cNvSpPr>
          <p:nvPr/>
        </p:nvSpPr>
        <p:spPr bwMode="auto">
          <a:xfrm>
            <a:off x="2480250" y="2460115"/>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12"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672" y="6019799"/>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p:cNvCxnSpPr/>
          <p:nvPr/>
        </p:nvCxnSpPr>
        <p:spPr>
          <a:xfrm flipV="1">
            <a:off x="5407784" y="1447800"/>
            <a:ext cx="5985862" cy="0"/>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pic>
        <p:nvPicPr>
          <p:cNvPr id="14" name="Picture 7" descr="BƯỚM 5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1308424">
            <a:off x="14263487" y="307883"/>
            <a:ext cx="1162751" cy="1516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descr="animal-14[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417220" flipH="1">
            <a:off x="2891907" y="6715346"/>
            <a:ext cx="1069334" cy="777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14692416" y="-109904"/>
            <a:ext cx="1382714" cy="1653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25731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1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11"/>
                                        </p:tgtEl>
                                        <p:attrNameLst>
                                          <p:attrName>style.color</p:attrName>
                                        </p:attrNameLst>
                                      </p:cBhvr>
                                      <p:by>
                                        <p:hsl h="7200000" s="0" l="0"/>
                                      </p:by>
                                    </p:animClr>
                                    <p:animClr clrSpc="hsl" dir="cw">
                                      <p:cBhvr>
                                        <p:cTn id="9" dur="2000" fill="hold"/>
                                        <p:tgtEl>
                                          <p:spTgt spid="11"/>
                                        </p:tgtEl>
                                        <p:attrNameLst>
                                          <p:attrName>fillcolor</p:attrName>
                                        </p:attrNameLst>
                                      </p:cBhvr>
                                      <p:by>
                                        <p:hsl h="7200000" s="0" l="0"/>
                                      </p:by>
                                    </p:animClr>
                                    <p:animClr clrSpc="hsl" dir="cw">
                                      <p:cBhvr>
                                        <p:cTn id="10" dur="2000" fill="hold"/>
                                        <p:tgtEl>
                                          <p:spTgt spid="11"/>
                                        </p:tgtEl>
                                        <p:attrNameLst>
                                          <p:attrName>stroke.color</p:attrName>
                                        </p:attrNameLst>
                                      </p:cBhvr>
                                      <p:by>
                                        <p:hsl h="7200000" s="0" l="0"/>
                                      </p:by>
                                    </p:animClr>
                                    <p:set>
                                      <p:cBhvr>
                                        <p:cTn id="11" dur="20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236910" y="0"/>
            <a:ext cx="5492209" cy="930735"/>
            <a:chOff x="4539228" y="172432"/>
            <a:chExt cx="5399539" cy="930735"/>
          </a:xfrm>
        </p:grpSpPr>
        <p:grpSp>
          <p:nvGrpSpPr>
            <p:cNvPr id="3" name="Group 2"/>
            <p:cNvGrpSpPr/>
            <p:nvPr/>
          </p:nvGrpSpPr>
          <p:grpSpPr>
            <a:xfrm>
              <a:off x="4539228" y="172432"/>
              <a:ext cx="5399539" cy="930735"/>
              <a:chOff x="4539228" y="172432"/>
              <a:chExt cx="5399539" cy="930735"/>
            </a:xfrm>
          </p:grpSpPr>
          <p:sp>
            <p:nvSpPr>
              <p:cNvPr id="5" name="TextBox 4"/>
              <p:cNvSpPr txBox="1"/>
              <p:nvPr/>
            </p:nvSpPr>
            <p:spPr>
              <a:xfrm>
                <a:off x="4539228" y="172432"/>
                <a:ext cx="5399539" cy="523220"/>
              </a:xfrm>
              <a:prstGeom prst="rect">
                <a:avLst/>
              </a:prstGeom>
              <a:solidFill>
                <a:schemeClr val="bg1"/>
              </a:solid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gr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6" name="Text Box 14"/>
          <p:cNvSpPr txBox="1">
            <a:spLocks noChangeArrowheads="1"/>
          </p:cNvSpPr>
          <p:nvPr/>
        </p:nvSpPr>
        <p:spPr bwMode="auto">
          <a:xfrm>
            <a:off x="1034383" y="1524000"/>
            <a:ext cx="11828336"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600" b="1" u="sng">
                <a:solidFill>
                  <a:srgbClr val="FF0000"/>
                </a:solidFill>
                <a:latin typeface="Times New Roman" pitchFamily="18" charset="0"/>
              </a:rPr>
              <a:t>3. Kể chuyện theo tranh và thảo luận cùng bạn</a:t>
            </a:r>
          </a:p>
        </p:txBody>
      </p:sp>
      <p:sp>
        <p:nvSpPr>
          <p:cNvPr id="10" name="Text Box 14">
            <a:extLst>
              <a:ext uri="{FF2B5EF4-FFF2-40B4-BE49-F238E27FC236}">
                <a16:creationId xmlns:a16="http://schemas.microsoft.com/office/drawing/2014/main" id="{C031A6FE-6AD0-4413-9171-D9019EC00CF3}"/>
              </a:ext>
            </a:extLst>
          </p:cNvPr>
          <p:cNvSpPr txBox="1">
            <a:spLocks noChangeArrowheads="1"/>
          </p:cNvSpPr>
          <p:nvPr/>
        </p:nvSpPr>
        <p:spPr bwMode="auto">
          <a:xfrm>
            <a:off x="4480719" y="898134"/>
            <a:ext cx="7026385"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latin typeface="Times New Roman" pitchFamily="18" charset="0"/>
              </a:rPr>
              <a:t>Bài 4: EM HAM HỌC HỎI (T1)</a:t>
            </a:r>
          </a:p>
        </p:txBody>
      </p:sp>
      <p:pic>
        <p:nvPicPr>
          <p:cNvPr id="8" name="Picture 7">
            <a:extLst>
              <a:ext uri="{FF2B5EF4-FFF2-40B4-BE49-F238E27FC236}">
                <a16:creationId xmlns:a16="http://schemas.microsoft.com/office/drawing/2014/main" id="{0D5EBDD9-6D2E-4903-8BAE-2D8710D85DC2}"/>
              </a:ext>
            </a:extLst>
          </p:cNvPr>
          <p:cNvPicPr>
            <a:picLocks noChangeAspect="1"/>
          </p:cNvPicPr>
          <p:nvPr/>
        </p:nvPicPr>
        <p:blipFill rotWithShape="1">
          <a:blip r:embed="rId2"/>
          <a:srcRect l="1253" t="4789" r="4161" b="16389"/>
          <a:stretch/>
        </p:blipFill>
        <p:spPr>
          <a:xfrm>
            <a:off x="342928" y="2262845"/>
            <a:ext cx="8275582" cy="6725249"/>
          </a:xfrm>
          <a:prstGeom prst="rect">
            <a:avLst/>
          </a:prstGeom>
        </p:spPr>
      </p:pic>
      <p:sp>
        <p:nvSpPr>
          <p:cNvPr id="11" name="Rectangle 10">
            <a:extLst>
              <a:ext uri="{FF2B5EF4-FFF2-40B4-BE49-F238E27FC236}">
                <a16:creationId xmlns:a16="http://schemas.microsoft.com/office/drawing/2014/main" id="{7D5204B8-A521-4960-AA14-0B058A09A766}"/>
              </a:ext>
            </a:extLst>
          </p:cNvPr>
          <p:cNvSpPr/>
          <p:nvPr/>
        </p:nvSpPr>
        <p:spPr>
          <a:xfrm>
            <a:off x="8810743" y="2818685"/>
            <a:ext cx="6604135" cy="1015663"/>
          </a:xfrm>
          <a:prstGeom prst="rect">
            <a:avLst/>
          </a:prstGeom>
        </p:spPr>
        <p:txBody>
          <a:bodyPr wrap="square">
            <a:spAutoFit/>
          </a:bodyPr>
          <a:lstStyle/>
          <a:p>
            <a:pPr algn="just"/>
            <a:r>
              <a:rPr lang="nl-NL" sz="3000" b="1">
                <a:solidFill>
                  <a:srgbClr val="FF0000"/>
                </a:solidFill>
                <a:latin typeface="Times New Roman" pitchFamily="18" charset="0"/>
                <a:cs typeface="Times New Roman" pitchFamily="18" charset="0"/>
              </a:rPr>
              <a:t>a) Bảo có phải là người ham học hỏi không? Vì sao?</a:t>
            </a:r>
            <a:endParaRPr lang="en-US" sz="3000">
              <a:solidFill>
                <a:srgbClr val="FF0000"/>
              </a:solidFill>
            </a:endParaRPr>
          </a:p>
        </p:txBody>
      </p:sp>
      <p:sp>
        <p:nvSpPr>
          <p:cNvPr id="12" name="Rectangle 11">
            <a:extLst>
              <a:ext uri="{FF2B5EF4-FFF2-40B4-BE49-F238E27FC236}">
                <a16:creationId xmlns:a16="http://schemas.microsoft.com/office/drawing/2014/main" id="{0292C575-FF45-46C8-B355-21E9D913C112}"/>
              </a:ext>
            </a:extLst>
          </p:cNvPr>
          <p:cNvSpPr/>
          <p:nvPr/>
        </p:nvSpPr>
        <p:spPr>
          <a:xfrm>
            <a:off x="8810743" y="3962400"/>
            <a:ext cx="6604135" cy="3785652"/>
          </a:xfrm>
          <a:prstGeom prst="rect">
            <a:avLst/>
          </a:prstGeom>
        </p:spPr>
        <p:txBody>
          <a:bodyPr wrap="square">
            <a:spAutoFit/>
          </a:bodyPr>
          <a:lstStyle/>
          <a:p>
            <a:pPr algn="just"/>
            <a:r>
              <a:rPr lang="nl-NL" sz="3000" b="1">
                <a:solidFill>
                  <a:srgbClr val="0000FF"/>
                </a:solidFill>
                <a:latin typeface="Times New Roman" pitchFamily="18" charset="0"/>
                <a:cs typeface="Times New Roman" pitchFamily="18" charset="0"/>
              </a:rPr>
              <a:t>- Trong câu chuyện này Bảo không phải là người ham học hỏi, vì khi gặp bài toán khó, Bảo đã không tham gia thảo luận cùng các bạn và cũng không nhờ sự hướng dẫn của cô giáo. Ngoài ra, Bảo chưa thể hiện được sự kiên trì, quyết tâm dẫn đến không muốn tiếp tục thực hiện bài toán.</a:t>
            </a:r>
            <a:endParaRPr lang="en-US" sz="3000"/>
          </a:p>
        </p:txBody>
      </p:sp>
      <p:sp>
        <p:nvSpPr>
          <p:cNvPr id="13" name="Rectangle 12">
            <a:extLst>
              <a:ext uri="{FF2B5EF4-FFF2-40B4-BE49-F238E27FC236}">
                <a16:creationId xmlns:a16="http://schemas.microsoft.com/office/drawing/2014/main" id="{99C6401F-DC10-467F-9C8C-1AED133D92CB}"/>
              </a:ext>
            </a:extLst>
          </p:cNvPr>
          <p:cNvSpPr/>
          <p:nvPr/>
        </p:nvSpPr>
        <p:spPr>
          <a:xfrm>
            <a:off x="8780421" y="2830309"/>
            <a:ext cx="6604135" cy="1077218"/>
          </a:xfrm>
          <a:prstGeom prst="rect">
            <a:avLst/>
          </a:prstGeom>
        </p:spPr>
        <p:txBody>
          <a:bodyPr wrap="square">
            <a:spAutoFit/>
          </a:bodyPr>
          <a:lstStyle/>
          <a:p>
            <a:pPr algn="just"/>
            <a:r>
              <a:rPr lang="nl-NL" sz="3200" b="1">
                <a:solidFill>
                  <a:srgbClr val="FF0000"/>
                </a:solidFill>
                <a:latin typeface="Times New Roman" pitchFamily="18" charset="0"/>
                <a:cs typeface="Times New Roman" pitchFamily="18" charset="0"/>
              </a:rPr>
              <a:t>b) Theo em, việc ham học hỏi có lợi ích gì?</a:t>
            </a:r>
            <a:endParaRPr lang="en-US" sz="3200">
              <a:solidFill>
                <a:srgbClr val="FF0000"/>
              </a:solidFill>
            </a:endParaRPr>
          </a:p>
        </p:txBody>
      </p:sp>
      <p:sp>
        <p:nvSpPr>
          <p:cNvPr id="14" name="Rectangle 13">
            <a:extLst>
              <a:ext uri="{FF2B5EF4-FFF2-40B4-BE49-F238E27FC236}">
                <a16:creationId xmlns:a16="http://schemas.microsoft.com/office/drawing/2014/main" id="{11BD50CB-0B6F-4E24-926D-A3B10B63E1FA}"/>
              </a:ext>
            </a:extLst>
          </p:cNvPr>
          <p:cNvSpPr/>
          <p:nvPr/>
        </p:nvSpPr>
        <p:spPr>
          <a:xfrm>
            <a:off x="8810742" y="3980706"/>
            <a:ext cx="6604135" cy="2554545"/>
          </a:xfrm>
          <a:prstGeom prst="rect">
            <a:avLst/>
          </a:prstGeom>
        </p:spPr>
        <p:txBody>
          <a:bodyPr wrap="square">
            <a:spAutoFit/>
          </a:bodyPr>
          <a:lstStyle/>
          <a:p>
            <a:pPr algn="just"/>
            <a:r>
              <a:rPr lang="nl-NL" sz="3200" b="1">
                <a:solidFill>
                  <a:srgbClr val="0000FF"/>
                </a:solidFill>
                <a:latin typeface="Times New Roman" pitchFamily="18" charset="0"/>
                <a:cs typeface="Times New Roman" pitchFamily="18" charset="0"/>
              </a:rPr>
              <a:t>- Một số lợi ích của việc ham học hỏi: thông minh hơn, biết được nhiều điều mới mẻ, đem lại niềm vui, trò chuyện tốt hơn với nhiều người, rèn luyện tính siêng năng, kiên trì.</a:t>
            </a:r>
            <a:endParaRPr lang="en-US" sz="3200"/>
          </a:p>
        </p:txBody>
      </p:sp>
    </p:spTree>
    <p:extLst>
      <p:ext uri="{BB962C8B-B14F-4D97-AF65-F5344CB8AC3E}">
        <p14:creationId xmlns:p14="http://schemas.microsoft.com/office/powerpoint/2010/main" val="171896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xit" presetSubtype="10" fill="hold" grpId="1" nodeType="clickEffect">
                                  <p:stCondLst>
                                    <p:cond delay="0"/>
                                  </p:stCondLst>
                                  <p:childTnLst>
                                    <p:animEffect transition="out" filter="blinds(horizontal)">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par>
                                <p:cTn id="28" presetID="3" presetClass="exit" presetSubtype="10" fill="hold" grpId="1" nodeType="withEffect">
                                  <p:stCondLst>
                                    <p:cond delay="0"/>
                                  </p:stCondLst>
                                  <p:childTnLst>
                                    <p:animEffect transition="out" filter="blinds(horizontal)">
                                      <p:cBhvr>
                                        <p:cTn id="29" dur="500"/>
                                        <p:tgtEl>
                                          <p:spTgt spid="12"/>
                                        </p:tgtEl>
                                      </p:cBhvr>
                                    </p:animEffect>
                                    <p:set>
                                      <p:cBhvr>
                                        <p:cTn id="30" dur="1" fill="hold">
                                          <p:stCondLst>
                                            <p:cond delay="499"/>
                                          </p:stCondLst>
                                        </p:cTn>
                                        <p:tgtEl>
                                          <p:spTgt spid="1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1" grpId="0"/>
      <p:bldP spid="11" grpId="1"/>
      <p:bldP spid="12" grpId="0"/>
      <p:bldP spid="12" grpId="1"/>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236910" y="0"/>
            <a:ext cx="5492209" cy="930735"/>
            <a:chOff x="4539228" y="172432"/>
            <a:chExt cx="5399539" cy="930735"/>
          </a:xfrm>
        </p:grpSpPr>
        <p:grpSp>
          <p:nvGrpSpPr>
            <p:cNvPr id="3" name="Group 2"/>
            <p:cNvGrpSpPr/>
            <p:nvPr/>
          </p:nvGrpSpPr>
          <p:grpSpPr>
            <a:xfrm>
              <a:off x="4539228" y="172432"/>
              <a:ext cx="5399539" cy="930735"/>
              <a:chOff x="4539228" y="172432"/>
              <a:chExt cx="5399539" cy="930735"/>
            </a:xfrm>
          </p:grpSpPr>
          <p:sp>
            <p:nvSpPr>
              <p:cNvPr id="5" name="TextBox 4"/>
              <p:cNvSpPr txBox="1"/>
              <p:nvPr/>
            </p:nvSpPr>
            <p:spPr>
              <a:xfrm>
                <a:off x="4539228" y="172432"/>
                <a:ext cx="5399539" cy="523220"/>
              </a:xfrm>
              <a:prstGeom prst="rect">
                <a:avLst/>
              </a:prstGeom>
              <a:solidFill>
                <a:schemeClr val="bg1"/>
              </a:solid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gr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1" name="Text Box 14">
            <a:extLst>
              <a:ext uri="{FF2B5EF4-FFF2-40B4-BE49-F238E27FC236}">
                <a16:creationId xmlns:a16="http://schemas.microsoft.com/office/drawing/2014/main" id="{1191C968-8AAD-40E7-9BEA-5FCDD47509DF}"/>
              </a:ext>
            </a:extLst>
          </p:cNvPr>
          <p:cNvSpPr txBox="1">
            <a:spLocks noChangeArrowheads="1"/>
          </p:cNvSpPr>
          <p:nvPr/>
        </p:nvSpPr>
        <p:spPr bwMode="auto">
          <a:xfrm>
            <a:off x="4480719" y="898134"/>
            <a:ext cx="7026385"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latin typeface="Times New Roman" pitchFamily="18" charset="0"/>
              </a:rPr>
              <a:t>Bài 4: EM HAM HỌC HỎI (T2)</a:t>
            </a:r>
          </a:p>
        </p:txBody>
      </p:sp>
      <p:sp>
        <p:nvSpPr>
          <p:cNvPr id="7" name="Rectangle 6"/>
          <p:cNvSpPr/>
          <p:nvPr/>
        </p:nvSpPr>
        <p:spPr>
          <a:xfrm>
            <a:off x="1204119" y="4302696"/>
            <a:ext cx="12649200" cy="538609"/>
          </a:xfrm>
          <a:prstGeom prst="rect">
            <a:avLst/>
          </a:prstGeom>
        </p:spPr>
        <p:txBody>
          <a:bodyPr wrap="square">
            <a:spAutoFit/>
          </a:bodyPr>
          <a:lstStyle/>
          <a:p>
            <a:r>
              <a:rPr lang="nl-NL" b="1" dirty="0"/>
              <a:t>Nói về những lợi ích của việc ham học hỏi</a:t>
            </a:r>
            <a:endParaRPr lang="en-US" dirty="0"/>
          </a:p>
        </p:txBody>
      </p:sp>
    </p:spTree>
    <p:extLst>
      <p:ext uri="{BB962C8B-B14F-4D97-AF65-F5344CB8AC3E}">
        <p14:creationId xmlns:p14="http://schemas.microsoft.com/office/powerpoint/2010/main" val="1250259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descr="Anh dep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719" y="218988"/>
            <a:ext cx="14417345" cy="8459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WordArt 3"/>
          <p:cNvSpPr>
            <a:spLocks noChangeArrowheads="1" noChangeShapeType="1" noTextEdit="1"/>
          </p:cNvSpPr>
          <p:nvPr/>
        </p:nvSpPr>
        <p:spPr bwMode="auto">
          <a:xfrm>
            <a:off x="1966119" y="3657600"/>
            <a:ext cx="12649200" cy="15827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311788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0" fill="hold"/>
                                        <p:tgtEl>
                                          <p:spTgt spid="25"/>
                                        </p:tgtEl>
                                        <p:attrNameLst>
                                          <p:attrName>ppt_w</p:attrName>
                                        </p:attrNameLst>
                                      </p:cBhvr>
                                      <p:tavLst>
                                        <p:tav tm="0">
                                          <p:val>
                                            <p:fltVal val="0"/>
                                          </p:val>
                                        </p:tav>
                                        <p:tav tm="100000">
                                          <p:val>
                                            <p:strVal val="#ppt_w"/>
                                          </p:val>
                                        </p:tav>
                                      </p:tavLst>
                                    </p:anim>
                                    <p:anim calcmode="lin" valueType="num">
                                      <p:cBhvr>
                                        <p:cTn id="8" dur="5000" fill="hold"/>
                                        <p:tgtEl>
                                          <p:spTgt spid="25"/>
                                        </p:tgtEl>
                                        <p:attrNameLst>
                                          <p:attrName>ppt_h</p:attrName>
                                        </p:attrNameLst>
                                      </p:cBhvr>
                                      <p:tavLst>
                                        <p:tav tm="0">
                                          <p:val>
                                            <p:fltVal val="0"/>
                                          </p:val>
                                        </p:tav>
                                        <p:tav tm="100000">
                                          <p:val>
                                            <p:strVal val="#ppt_h"/>
                                          </p:val>
                                        </p:tav>
                                      </p:tavLst>
                                    </p:anim>
                                    <p:animEffect transition="in" filter="fade">
                                      <p:cBhvr>
                                        <p:cTn id="9" dur="5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1047</TotalTime>
  <Words>244</Words>
  <Application>Microsoft Office PowerPoint</Application>
  <PresentationFormat>Custom</PresentationFormat>
  <Paragraphs>20</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DELL</cp:lastModifiedBy>
  <cp:revision>185</cp:revision>
  <dcterms:created xsi:type="dcterms:W3CDTF">2022-07-10T01:37:20Z</dcterms:created>
  <dcterms:modified xsi:type="dcterms:W3CDTF">2022-11-20T16:46:16Z</dcterms:modified>
</cp:coreProperties>
</file>