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1"/>
  </p:notesMasterIdLst>
  <p:sldIdLst>
    <p:sldId id="299" r:id="rId3"/>
    <p:sldId id="265" r:id="rId4"/>
    <p:sldId id="269" r:id="rId5"/>
    <p:sldId id="298" r:id="rId6"/>
    <p:sldId id="287" r:id="rId7"/>
    <p:sldId id="297" r:id="rId8"/>
    <p:sldId id="270" r:id="rId9"/>
    <p:sldId id="288" r:id="rId10"/>
    <p:sldId id="289" r:id="rId11"/>
    <p:sldId id="285" r:id="rId12"/>
    <p:sldId id="281" r:id="rId13"/>
    <p:sldId id="290" r:id="rId14"/>
    <p:sldId id="296" r:id="rId15"/>
    <p:sldId id="291" r:id="rId16"/>
    <p:sldId id="295" r:id="rId17"/>
    <p:sldId id="293" r:id="rId18"/>
    <p:sldId id="268"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ABEF-6893-4471-8405-40038D9BD553}" type="datetimeFigureOut">
              <a:rPr lang="en-US" smtClean="0"/>
              <a:t>9/2/2021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4C8C-F171-4760-B764-16E889D678B1}" type="slidenum">
              <a:rPr lang="en-US" smtClean="0"/>
              <a:t>‹#›</a:t>
            </a:fld>
            <a:endParaRPr lang="en-US"/>
          </a:p>
        </p:txBody>
      </p:sp>
    </p:spTree>
    <p:extLst>
      <p:ext uri="{BB962C8B-B14F-4D97-AF65-F5344CB8AC3E}">
        <p14:creationId xmlns:p14="http://schemas.microsoft.com/office/powerpoint/2010/main" val="26159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26625"/>
          <p:cNvSpPr>
            <a:spLocks noGrp="1" noRot="1" noChangeAspect="1" noTextEdit="1"/>
          </p:cNvSpPr>
          <p:nvPr>
            <p:ph type="sldImg"/>
          </p:nvPr>
        </p:nvSpPr>
        <p:spPr>
          <a:ln/>
        </p:spPr>
      </p:sp>
      <p:sp>
        <p:nvSpPr>
          <p:cNvPr id="13315" name="文本占位符 26626"/>
          <p:cNvSpPr>
            <a:spLocks noGrp="1"/>
          </p:cNvSpPr>
          <p:nvPr>
            <p:ph type="body" idx="1"/>
          </p:nvPr>
        </p:nvSpPr>
        <p:spPr>
          <a:noFill/>
        </p:spPr>
        <p:txBody>
          <a:bodyPr>
            <a:prstTxWarp prst="textNoShape">
              <a:avLst/>
            </a:prstTxWarp>
          </a:bodyPr>
          <a:lstStyle/>
          <a:p>
            <a:pPr eaLnBrk="1" hangingPunct="1"/>
            <a:endParaRPr lang="en-US" altLang="en-US" smtClean="0"/>
          </a:p>
        </p:txBody>
      </p:sp>
      <p:sp>
        <p:nvSpPr>
          <p:cNvPr id="13316" name="灯片编号占位符 1"/>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04E0531C-010D-4451-9239-670AC71B0BD6}" type="slidenum">
              <a:rPr lang="en-US" altLang="zh-CN" sz="1200"/>
              <a:pPr algn="r" eaLnBrk="1" hangingPunct="1"/>
              <a:t>1</a:t>
            </a:fld>
            <a:endParaRPr lang="en-US" altLang="zh-CN" sz="1200"/>
          </a:p>
        </p:txBody>
      </p:sp>
    </p:spTree>
    <p:extLst>
      <p:ext uri="{BB962C8B-B14F-4D97-AF65-F5344CB8AC3E}">
        <p14:creationId xmlns:p14="http://schemas.microsoft.com/office/powerpoint/2010/main" val="2570594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993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4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557690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46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9105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1335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15564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115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29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84705179"/>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225109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064190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83132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226596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2021/9/2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76110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2021/9/2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402297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2021/9/2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6394785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6435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996120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2021/9/2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4018627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33424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2021/9/2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8242307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85075244"/>
      </p:ext>
    </p:extLst>
  </p:cSld>
  <p:clrMapOvr>
    <a:masterClrMapping/>
  </p:clrMapOvr>
  <mc:AlternateContent xmlns:mc="http://schemas.openxmlformats.org/markup-compatibility/2006" xmlns:p14="http://schemas.microsoft.com/office/powerpoint/2010/main">
    <mc:Choice Requires="p14">
      <p:transition p14:dur="100">
        <p:cut/>
        <p:sndAc>
          <p:stSnd>
            <p:snd r:embed="rId1" name="applause.wav"/>
          </p:stSnd>
        </p:sndAc>
      </p:transition>
    </mc:Choice>
    <mc:Fallback xmlns="">
      <p:transition>
        <p:cut/>
        <p:sndAc>
          <p:stSnd>
            <p:snd r:embed="rId3"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05015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8497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183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764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466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915838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7438932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38556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8" r:id="rId12"/>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2021/9/2</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4"/>
          <a:stretch>
            <a:fillRect/>
          </a:stretch>
        </p:blipFill>
        <p:spPr>
          <a:xfrm>
            <a:off x="-8256" y="3810"/>
            <a:ext cx="12208511" cy="6851015"/>
          </a:xfrm>
          <a:prstGeom prst="rect">
            <a:avLst/>
          </a:prstGeom>
        </p:spPr>
      </p:pic>
    </p:spTree>
    <p:extLst>
      <p:ext uri="{BB962C8B-B14F-4D97-AF65-F5344CB8AC3E}">
        <p14:creationId xmlns:p14="http://schemas.microsoft.com/office/powerpoint/2010/main" val="33933813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9.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5818" y="901542"/>
            <a:ext cx="8481612" cy="595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图片 11269" descr="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63535" y="131117"/>
            <a:ext cx="3530138" cy="172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1270"/>
          <p:cNvSpPr txBox="1">
            <a:spLocks noChangeArrowheads="1"/>
          </p:cNvSpPr>
          <p:nvPr/>
        </p:nvSpPr>
        <p:spPr bwMode="auto">
          <a:xfrm>
            <a:off x="3942933" y="4510347"/>
            <a:ext cx="7107382" cy="158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4786" tIns="22393" rIns="44786" bIns="22393">
            <a:spAutoFit/>
          </a:bodyPr>
          <a:lstStyle>
            <a:lvl1pPr defTabSz="815975">
              <a:defRPr>
                <a:solidFill>
                  <a:schemeClr val="tx1"/>
                </a:solidFill>
                <a:latin typeface="Arial" panose="020B0604020202020204" pitchFamily="34" charset="0"/>
                <a:cs typeface="Arial" panose="020B0604020202020204" pitchFamily="34" charset="0"/>
              </a:defRPr>
            </a:lvl1pPr>
            <a:lvl2pPr marL="404813" indent="-155575" defTabSz="815975">
              <a:defRPr>
                <a:solidFill>
                  <a:schemeClr val="tx1"/>
                </a:solidFill>
                <a:latin typeface="Arial" panose="020B0604020202020204" pitchFamily="34" charset="0"/>
                <a:cs typeface="Arial" panose="020B0604020202020204" pitchFamily="34" charset="0"/>
              </a:defRPr>
            </a:lvl2pPr>
            <a:lvl3pPr marL="622300" indent="-125413" defTabSz="815975">
              <a:defRPr>
                <a:solidFill>
                  <a:schemeClr val="tx1"/>
                </a:solidFill>
                <a:latin typeface="Arial" panose="020B0604020202020204" pitchFamily="34" charset="0"/>
                <a:cs typeface="Arial" panose="020B0604020202020204" pitchFamily="34" charset="0"/>
              </a:defRPr>
            </a:lvl3pPr>
            <a:lvl4pPr marL="871538" indent="-125413" defTabSz="815975">
              <a:defRPr>
                <a:solidFill>
                  <a:schemeClr val="tx1"/>
                </a:solidFill>
                <a:latin typeface="Arial" panose="020B0604020202020204" pitchFamily="34" charset="0"/>
                <a:cs typeface="Arial" panose="020B0604020202020204" pitchFamily="34" charset="0"/>
              </a:defRPr>
            </a:lvl4pPr>
            <a:lvl5pPr marL="1119188" indent="-123825" defTabSz="815975">
              <a:defRPr>
                <a:solidFill>
                  <a:schemeClr val="tx1"/>
                </a:solidFill>
                <a:latin typeface="Arial" panose="020B0604020202020204" pitchFamily="34" charset="0"/>
                <a:cs typeface="Arial" panose="020B0604020202020204" pitchFamily="34" charset="0"/>
              </a:defRPr>
            </a:lvl5pPr>
            <a:lvl6pPr marL="15763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0335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4907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47988" indent="-123825"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zh-CN" sz="4000" b="1" dirty="0" smtClean="0">
                <a:solidFill>
                  <a:srgbClr val="0070C0"/>
                </a:solidFill>
                <a:latin typeface="Times New Roman" panose="02020603050405020304" pitchFamily="18" charset="0"/>
                <a:cs typeface="Times New Roman" panose="02020603050405020304" pitchFamily="18" charset="0"/>
              </a:rPr>
              <a:t>HOẠT ĐỘNG TRẢI NGHIỆM</a:t>
            </a:r>
          </a:p>
          <a:p>
            <a:pPr algn="ctr" eaLnBrk="1" hangingPunct="1">
              <a:spcBef>
                <a:spcPct val="50000"/>
              </a:spcBef>
            </a:pPr>
            <a:r>
              <a:rPr lang="en-US" altLang="zh-CN" sz="4000" b="1" dirty="0" smtClean="0">
                <a:solidFill>
                  <a:srgbClr val="0070C0"/>
                </a:solidFill>
                <a:latin typeface="Times New Roman" panose="02020603050405020304" pitchFamily="18" charset="0"/>
                <a:cs typeface="Times New Roman" panose="02020603050405020304" pitchFamily="18" charset="0"/>
              </a:rPr>
              <a:t>LỚP 2</a:t>
            </a:r>
          </a:p>
        </p:txBody>
      </p:sp>
    </p:spTree>
    <p:extLst>
      <p:ext uri="{BB962C8B-B14F-4D97-AF65-F5344CB8AC3E}">
        <p14:creationId xmlns:p14="http://schemas.microsoft.com/office/powerpoint/2010/main" val="3104961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nodeType="afterGroup">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5">
                                            <p:txEl>
                                              <p:pRg st="0" end="0"/>
                                            </p:txEl>
                                          </p:spTgt>
                                        </p:tgtEl>
                                        <p:attrNameLst>
                                          <p:attrName>fill.type</p:attrName>
                                        </p:attrNameLst>
                                      </p:cBhvr>
                                      <p:to>
                                        <p:strVal val="solid"/>
                                      </p:to>
                                    </p:set>
                                  </p:childTnLst>
                                </p:cTn>
                              </p:par>
                              <p:par>
                                <p:cTn id="20" presetID="27" presetClass="entr" presetSubtype="0" fill="hold" grpId="0" nodeType="withEffect">
                                  <p:stCondLst>
                                    <p:cond delay="0"/>
                                  </p:stCondLst>
                                  <p:iterate type="lt">
                                    <p:tmPct val="50000"/>
                                  </p:iterate>
                                  <p:childTnLst>
                                    <p:set>
                                      <p:cBhvr>
                                        <p:cTn id="21" dur="1" fill="hold">
                                          <p:stCondLst>
                                            <p:cond delay="0"/>
                                          </p:stCondLst>
                                        </p:cTn>
                                        <p:tgtEl>
                                          <p:spTgt spid="5">
                                            <p:txEl>
                                              <p:pRg st="1" end="1"/>
                                            </p:txEl>
                                          </p:spTgt>
                                        </p:tgtEl>
                                        <p:attrNameLst>
                                          <p:attrName>style.visibility</p:attrName>
                                        </p:attrNameLst>
                                      </p:cBhvr>
                                      <p:to>
                                        <p:strVal val="visible"/>
                                      </p:to>
                                    </p:set>
                                    <p:anim calcmode="discrete" valueType="clr">
                                      <p:cBhvr override="childStyle">
                                        <p:cTn id="22" dur="80"/>
                                        <p:tgtEl>
                                          <p:spTgt spid="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algn="just"/>
            <a:r>
              <a:rPr lang="vi-VN" sz="3600" dirty="0">
                <a:latin typeface="Calibri" panose="020F0502020204030204" pitchFamily="34" charset="0"/>
                <a:cs typeface="Calibri" panose="020F0502020204030204" pitchFamily="34" charset="0"/>
              </a:rPr>
              <a:t>Thật lãng phí làm sao, vì HẬU ĐẬU nên bao nhiêu đồ đạc bị hỏng, bị rơi bẩn không thể sử dụng tiếp được nữa. Hậu đậu là không cẩn thận, hay làm rơi, làm vỡ đồ đạc.</a:t>
            </a:r>
            <a:endParaRPr kumimoji="0" lang="en-US" sz="3600" b="0"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64289A-C557-44E2-82A3-9EF4A594DA7F}"/>
              </a:ext>
            </a:extLst>
          </p:cNvPr>
          <p:cNvSpPr/>
          <p:nvPr/>
        </p:nvSpPr>
        <p:spPr>
          <a:xfrm>
            <a:off x="2006353" y="161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600" dirty="0">
                <a:latin typeface="Calibri" panose="020F0502020204030204" pitchFamily="34" charset="0"/>
                <a:cs typeface="Calibri" panose="020F0502020204030204" pitchFamily="34" charset="0"/>
              </a:rPr>
              <a:t>Em đã đánh vỡ bát bao giờ chưa</a:t>
            </a:r>
            <a:r>
              <a:rPr lang="en-US" sz="360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7DB7C82-A794-4474-9BB9-6627EA4B09C2}"/>
              </a:ext>
            </a:extLst>
          </p:cNvPr>
          <p:cNvSpPr/>
          <p:nvPr/>
        </p:nvSpPr>
        <p:spPr>
          <a:xfrm>
            <a:off x="2096608" y="1898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Điều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gì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xảy</a:t>
            </a:r>
            <a:r>
              <a:rPr lang="en-US" sz="3600" noProof="0" dirty="0">
                <a:latin typeface="Calibri" panose="020F0502020204030204" pitchFamily="34" charset="0"/>
                <a:cs typeface="Calibri" panose="020F0502020204030204" pitchFamily="34" charset="0"/>
              </a:rPr>
              <a:t> ra </a:t>
            </a:r>
            <a:r>
              <a:rPr lang="en-US" sz="3600" noProof="0" dirty="0" err="1">
                <a:latin typeface="Calibri" panose="020F0502020204030204" pitchFamily="34" charset="0"/>
                <a:cs typeface="Calibri" panose="020F0502020204030204" pitchFamily="34" charset="0"/>
              </a:rPr>
              <a:t>sau</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đó</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5ABF52FB-6464-4EE3-A870-10AAEF7D1AB5}"/>
              </a:ext>
            </a:extLst>
          </p:cNvPr>
          <p:cNvSpPr/>
          <p:nvPr/>
        </p:nvSpPr>
        <p:spPr>
          <a:xfrm>
            <a:off x="2096608" y="3635925"/>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en-US" sz="3600" noProof="0" dirty="0" err="1">
                <a:latin typeface="Calibri" panose="020F0502020204030204" pitchFamily="34" charset="0"/>
                <a:cs typeface="Calibri" panose="020F0502020204030204" pitchFamily="34" charset="0"/>
              </a:rPr>
              <a:t>Vì</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sao</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em</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lại</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đánh</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vỡ</a:t>
            </a:r>
            <a:r>
              <a:rPr lang="en-US" sz="3600" noProof="0" dirty="0">
                <a:latin typeface="Calibri" panose="020F0502020204030204" pitchFamily="34" charset="0"/>
                <a:cs typeface="Calibri" panose="020F0502020204030204" pitchFamily="34" charset="0"/>
              </a:rPr>
              <a:t> </a:t>
            </a:r>
            <a:r>
              <a:rPr lang="en-US" sz="3600" noProof="0" dirty="0" err="1">
                <a:latin typeface="Calibri" panose="020F0502020204030204" pitchFamily="34" charset="0"/>
                <a:cs typeface="Calibri" panose="020F0502020204030204" pitchFamily="34" charset="0"/>
              </a:rPr>
              <a:t>bát</a:t>
            </a:r>
            <a:r>
              <a:rPr lang="en-US" sz="3600" noProof="0" dirty="0">
                <a:latin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A394643-2E75-4078-91EE-E9C48529CC44}"/>
              </a:ext>
            </a:extLst>
          </p:cNvPr>
          <p:cNvSpPr/>
          <p:nvPr/>
        </p:nvSpPr>
        <p:spPr>
          <a:xfrm>
            <a:off x="2096609" y="5570376"/>
            <a:ext cx="7998781" cy="11256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lang="vi-VN" sz="3200" dirty="0">
                <a:latin typeface="Calibri" panose="020F0502020204030204" pitchFamily="34" charset="0"/>
                <a:cs typeface="Calibri" panose="020F0502020204030204" pitchFamily="34" charset="0"/>
              </a:rPr>
              <a:t>Làm thế nào để không đánh rơi, đánh vỡ, làm đổ đồ đạc?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399156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2308324"/>
          </a:xfrm>
          <a:prstGeom prst="rect">
            <a:avLst/>
          </a:prstGeom>
          <a:noFill/>
          <a:ln w="9525">
            <a:noFill/>
          </a:ln>
        </p:spPr>
        <p:txBody>
          <a:bodyPr wrap="square">
            <a:spAutoFit/>
          </a:bodyPr>
          <a:lstStyle/>
          <a:p>
            <a:pPr lvl="0" algn="just"/>
            <a:r>
              <a:rPr lang="vi-VN" sz="3600" dirty="0">
                <a:solidFill>
                  <a:prstClr val="black"/>
                </a:solidFill>
                <a:latin typeface="Calibri" panose="020F0502020204030204" pitchFamily="34" charset="0"/>
                <a:cs typeface="Calibri" panose="020F0502020204030204" pitchFamily="34" charset="0"/>
              </a:rPr>
              <a:t>Người xưa hay có câu “Trăm hay không bằng tay quen” bởi vậy bí kíp giúp ta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rèn luyện tính cẩn thận chính là: </a:t>
            </a:r>
            <a:r>
              <a:rPr lang="vi-VN" sz="3600" b="1" dirty="0">
                <a:solidFill>
                  <a:prstClr val="black"/>
                </a:solidFill>
                <a:latin typeface="Calibri" panose="020F0502020204030204" pitchFamily="34" charset="0"/>
                <a:cs typeface="Calibri" panose="020F0502020204030204" pitchFamily="34" charset="0"/>
              </a:rPr>
              <a:t>“LÀM NHIỀU CHO QUEN TAY – TẬP TRUNG, </a:t>
            </a:r>
            <a:r>
              <a:rPr lang="en-US" sz="3600" b="1" dirty="0">
                <a:solidFill>
                  <a:prstClr val="black"/>
                </a:solidFill>
                <a:latin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cs typeface="Calibri" panose="020F0502020204030204" pitchFamily="34" charset="0"/>
              </a:rPr>
              <a:t>KHÔNG VỘI VÀNG”.</a:t>
            </a:r>
            <a:endParaRPr kumimoji="0" lang="en-US" sz="3600" b="1"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spTree>
    <p:extLst>
      <p:ext uri="{BB962C8B-B14F-4D97-AF65-F5344CB8AC3E}">
        <p14:creationId xmlns:p14="http://schemas.microsoft.com/office/powerpoint/2010/main" val="410784803"/>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Mở</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rộng</a:t>
            </a:r>
            <a:endParaRPr lang="en-US" sz="7200" b="1" dirty="0" smtClean="0">
              <a:solidFill>
                <a:schemeClr val="bg1"/>
              </a:solidFill>
              <a:latin typeface="Arial" pitchFamily="34" charset="0"/>
              <a:cs typeface="Arial" pitchFamily="34" charset="0"/>
            </a:endParaRPr>
          </a:p>
          <a:p>
            <a:pPr algn="ctr"/>
            <a:r>
              <a:rPr lang="en-US" sz="7200" b="1" dirty="0" err="1" smtClean="0">
                <a:solidFill>
                  <a:schemeClr val="bg1"/>
                </a:solidFill>
                <a:latin typeface="Arial" pitchFamily="34" charset="0"/>
                <a:cs typeface="Arial" pitchFamily="34" charset="0"/>
              </a:rPr>
              <a:t>Tổng</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kết</a:t>
            </a:r>
            <a:r>
              <a:rPr lang="en-US" sz="7200" b="1" dirty="0" smtClean="0">
                <a:solidFill>
                  <a:schemeClr val="bg1"/>
                </a:solidFill>
                <a:latin typeface="Arial" pitchFamily="34" charset="0"/>
                <a:cs typeface="Arial" pitchFamily="34" charset="0"/>
              </a:rPr>
              <a:t> </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318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BCC25A-C4AE-4786-9613-62CD574E7607}"/>
              </a:ext>
            </a:extLst>
          </p:cNvPr>
          <p:cNvSpPr/>
          <p:nvPr/>
        </p:nvSpPr>
        <p:spPr>
          <a:xfrm>
            <a:off x="2853612" y="195943"/>
            <a:ext cx="5785563" cy="1145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err="1">
                <a:solidFill>
                  <a:prstClr val="white"/>
                </a:solidFill>
              </a:rPr>
              <a:t>Thực</a:t>
            </a:r>
            <a:r>
              <a:rPr lang="en-US" sz="3200" dirty="0">
                <a:solidFill>
                  <a:prstClr val="white"/>
                </a:solidFill>
              </a:rPr>
              <a:t> </a:t>
            </a:r>
            <a:r>
              <a:rPr lang="en-US" sz="3200" dirty="0" err="1">
                <a:solidFill>
                  <a:prstClr val="white"/>
                </a:solidFill>
              </a:rPr>
              <a:t>hành</a:t>
            </a:r>
            <a:r>
              <a:rPr lang="en-US" sz="3200" dirty="0">
                <a:solidFill>
                  <a:prstClr val="white"/>
                </a:solidFill>
              </a:rPr>
              <a:t> </a:t>
            </a:r>
            <a:r>
              <a:rPr lang="en-US" sz="3200" dirty="0" err="1">
                <a:solidFill>
                  <a:prstClr val="white"/>
                </a:solidFill>
              </a:rPr>
              <a:t>cắm</a:t>
            </a:r>
            <a:r>
              <a:rPr lang="en-US" sz="3200" dirty="0">
                <a:solidFill>
                  <a:prstClr val="white"/>
                </a:solidFill>
              </a:rPr>
              <a:t> </a:t>
            </a:r>
            <a:r>
              <a:rPr lang="en-US" sz="3200" dirty="0" err="1">
                <a:solidFill>
                  <a:prstClr val="white"/>
                </a:solidFill>
              </a:rPr>
              <a:t>hoa</a:t>
            </a:r>
            <a:r>
              <a:rPr lang="en-US" sz="3200" dirty="0">
                <a:solidFill>
                  <a:prstClr val="white"/>
                </a:solidFill>
              </a:rPr>
              <a:t> </a:t>
            </a:r>
            <a:r>
              <a:rPr lang="en-US" sz="3200" dirty="0" err="1">
                <a:solidFill>
                  <a:prstClr val="white"/>
                </a:solidFill>
              </a:rPr>
              <a:t>theo</a:t>
            </a:r>
            <a:r>
              <a:rPr lang="en-US" sz="3200" dirty="0">
                <a:solidFill>
                  <a:prstClr val="white"/>
                </a:solidFill>
              </a:rPr>
              <a:t> </a:t>
            </a:r>
            <a:r>
              <a:rPr lang="en-US" sz="3200" dirty="0" err="1">
                <a:solidFill>
                  <a:prstClr val="white"/>
                </a:solidFill>
              </a:rPr>
              <a:t>tổ</a:t>
            </a:r>
            <a:r>
              <a:rPr lang="en-US" sz="3200" dirty="0">
                <a:solidFill>
                  <a:prstClr val="white"/>
                </a:solidFill>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9DD9685-4F97-43BB-9506-FB697F1E3047}"/>
              </a:ext>
            </a:extLst>
          </p:cNvPr>
          <p:cNvSpPr/>
          <p:nvPr/>
        </p:nvSpPr>
        <p:spPr>
          <a:xfrm>
            <a:off x="1381125" y="1657350"/>
            <a:ext cx="931545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Chuẩn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bị</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nguyên</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liệu</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lọ</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hoa</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kéo</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nước</a:t>
            </a:r>
            <a:r>
              <a:rPr kumimoji="0" lang="en-US" sz="36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39A480E4-F1C2-4FE2-A2C1-43AE2962C03A}"/>
              </a:ext>
            </a:extLst>
          </p:cNvPr>
          <p:cNvPicPr>
            <a:picLocks noChangeAspect="1"/>
          </p:cNvPicPr>
          <p:nvPr/>
        </p:nvPicPr>
        <p:blipFill>
          <a:blip r:embed="rId3"/>
          <a:stretch>
            <a:fillRect/>
          </a:stretch>
        </p:blipFill>
        <p:spPr>
          <a:xfrm>
            <a:off x="2853612" y="2887825"/>
            <a:ext cx="6581775" cy="3276600"/>
          </a:xfrm>
          <a:prstGeom prst="rect">
            <a:avLst/>
          </a:prstGeom>
        </p:spPr>
      </p:pic>
    </p:spTree>
    <p:extLst>
      <p:ext uri="{BB962C8B-B14F-4D97-AF65-F5344CB8AC3E}">
        <p14:creationId xmlns:p14="http://schemas.microsoft.com/office/powerpoint/2010/main" val="2493708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941983" y="2279375"/>
            <a:ext cx="795204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HĐ</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về</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nhà</a:t>
            </a:r>
            <a:endParaRPr lang="en-US" sz="7200" b="1" dirty="0">
              <a:solidFill>
                <a:schemeClr val="bg1"/>
              </a:solidFill>
              <a:latin typeface="Arial" pitchFamily="34" charset="0"/>
              <a:cs typeface="Arial" pitchFamily="34" charset="0"/>
            </a:endParaRPr>
          </a:p>
        </p:txBody>
      </p:sp>
      <p:sp>
        <p:nvSpPr>
          <p:cNvPr id="3" name="Oval 2"/>
          <p:cNvSpPr/>
          <p:nvPr/>
        </p:nvSpPr>
        <p:spPr>
          <a:xfrm>
            <a:off x="1582737" y="2519211"/>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40153"/>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AD3E89-574F-4BFF-82D2-CF99A8D816FE}"/>
              </a:ext>
            </a:extLst>
          </p:cNvPr>
          <p:cNvSpPr txBox="1"/>
          <p:nvPr/>
        </p:nvSpPr>
        <p:spPr>
          <a:xfrm>
            <a:off x="3209925" y="447675"/>
            <a:ext cx="6429375" cy="1200329"/>
          </a:xfrm>
          <a:prstGeom prst="rect">
            <a:avLst/>
          </a:prstGeom>
          <a:noFill/>
        </p:spPr>
        <p:txBody>
          <a:bodyPr wrap="square" rtlCol="0">
            <a:spAutoFit/>
          </a:bodyPr>
          <a:lstStyle/>
          <a:p>
            <a:pPr algn="ctr"/>
            <a:r>
              <a:rPr lang="en-US" sz="3600" dirty="0" err="1"/>
              <a:t>Làm</a:t>
            </a:r>
            <a:r>
              <a:rPr lang="en-US" sz="3600" dirty="0"/>
              <a:t> </a:t>
            </a:r>
            <a:r>
              <a:rPr lang="en-US" sz="3600" dirty="0" err="1"/>
              <a:t>việc</a:t>
            </a:r>
            <a:r>
              <a:rPr lang="en-US" sz="3600" dirty="0"/>
              <a:t> </a:t>
            </a:r>
            <a:r>
              <a:rPr lang="en-US" sz="3600" dirty="0" err="1"/>
              <a:t>nhà</a:t>
            </a:r>
            <a:r>
              <a:rPr lang="en-US" sz="3600" dirty="0"/>
              <a:t> </a:t>
            </a:r>
            <a:r>
              <a:rPr lang="en-US" sz="3600" dirty="0" err="1"/>
              <a:t>để</a:t>
            </a:r>
            <a:r>
              <a:rPr lang="en-US" sz="3600" dirty="0"/>
              <a:t> </a:t>
            </a:r>
            <a:r>
              <a:rPr lang="en-US" sz="3600" dirty="0" err="1"/>
              <a:t>rèn</a:t>
            </a:r>
            <a:r>
              <a:rPr lang="en-US" sz="3600" dirty="0"/>
              <a:t> </a:t>
            </a:r>
            <a:r>
              <a:rPr lang="en-US" sz="3600" dirty="0" err="1"/>
              <a:t>luyện</a:t>
            </a:r>
            <a:r>
              <a:rPr lang="en-US" sz="3600" dirty="0"/>
              <a:t> </a:t>
            </a:r>
            <a:r>
              <a:rPr lang="en-US" sz="3600" dirty="0" err="1"/>
              <a:t>tính</a:t>
            </a:r>
            <a:r>
              <a:rPr lang="en-US" sz="3600" dirty="0"/>
              <a:t> </a:t>
            </a:r>
            <a:r>
              <a:rPr lang="en-US" sz="3600" dirty="0" err="1"/>
              <a:t>cẩn</a:t>
            </a:r>
            <a:r>
              <a:rPr lang="en-US" sz="3600" dirty="0"/>
              <a:t> </a:t>
            </a:r>
            <a:r>
              <a:rPr lang="en-US" sz="3600" dirty="0" err="1"/>
              <a:t>thận</a:t>
            </a:r>
            <a:r>
              <a:rPr lang="en-US" sz="3600" dirty="0"/>
              <a:t>, </a:t>
            </a:r>
            <a:r>
              <a:rPr lang="en-US" sz="3600" dirty="0" err="1"/>
              <a:t>khéo</a:t>
            </a:r>
            <a:r>
              <a:rPr lang="en-US" sz="3600" dirty="0"/>
              <a:t> </a:t>
            </a:r>
            <a:r>
              <a:rPr lang="en-US" sz="3600" dirty="0" err="1"/>
              <a:t>léo</a:t>
            </a:r>
            <a:endParaRPr lang="en-US" sz="3600" dirty="0"/>
          </a:p>
        </p:txBody>
      </p:sp>
      <p:pic>
        <p:nvPicPr>
          <p:cNvPr id="4" name="Picture 3">
            <a:extLst>
              <a:ext uri="{FF2B5EF4-FFF2-40B4-BE49-F238E27FC236}">
                <a16:creationId xmlns:a16="http://schemas.microsoft.com/office/drawing/2014/main" id="{1B6D575F-D6C7-493F-A409-72B6EE04C4F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074655" y="1732845"/>
            <a:ext cx="10011265" cy="3968832"/>
          </a:xfrm>
          <a:prstGeom prst="rect">
            <a:avLst/>
          </a:prstGeom>
        </p:spPr>
      </p:pic>
    </p:spTree>
    <p:extLst>
      <p:ext uri="{BB962C8B-B14F-4D97-AF65-F5344CB8AC3E}">
        <p14:creationId xmlns:p14="http://schemas.microsoft.com/office/powerpoint/2010/main" val="112292748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916" y="-221890"/>
            <a:ext cx="10413485" cy="7289440"/>
          </a:xfrm>
          <a:prstGeom prst="rect">
            <a:avLst/>
          </a:prstGeom>
        </p:spPr>
      </p:pic>
      <p:sp>
        <p:nvSpPr>
          <p:cNvPr id="18" name="TextBox 17"/>
          <p:cNvSpPr txBox="1"/>
          <p:nvPr/>
        </p:nvSpPr>
        <p:spPr>
          <a:xfrm>
            <a:off x="3611863" y="4428367"/>
            <a:ext cx="5252605" cy="8299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Light" panose="020F0302020204030204"/>
                <a:ea typeface="+mn-ea"/>
                <a:cs typeface="+mn-cs"/>
              </a:rPr>
              <a:t>Củng cố bài học</a:t>
            </a:r>
            <a:endParaRPr kumimoji="0" lang="en-US" sz="4800" b="1" i="0" u="none" strike="noStrike" kern="1200" cap="none" spc="0" normalizeH="0" baseline="0" noProof="0" dirty="0">
              <a:ln>
                <a:noFill/>
              </a:ln>
              <a:solidFill>
                <a:srgbClr val="FF0000"/>
              </a:solidFill>
              <a:effectLst/>
              <a:uLnTx/>
              <a:uFillTx/>
              <a:latin typeface="Calibri Light" panose="020F0302020204030204"/>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p15:prstTrans prst="curtains"/>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10271" t="27847" r="5032" b="7510"/>
          <a:stretch>
            <a:fillRect/>
          </a:stretch>
        </p:blipFill>
        <p:spPr bwMode="auto">
          <a:xfrm>
            <a:off x="-141288" y="536575"/>
            <a:ext cx="13023851"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Box 9"/>
          <p:cNvSpPr txBox="1">
            <a:spLocks noChangeArrowheads="1"/>
          </p:cNvSpPr>
          <p:nvPr/>
        </p:nvSpPr>
        <p:spPr bwMode="auto">
          <a:xfrm>
            <a:off x="3517105" y="3886886"/>
            <a:ext cx="5707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6600" dirty="0" err="1">
                <a:solidFill>
                  <a:schemeClr val="bg1"/>
                </a:solidFill>
                <a:latin typeface="UTM Avo" charset="0"/>
              </a:rPr>
              <a:t>HẸN</a:t>
            </a:r>
            <a:r>
              <a:rPr lang="en-US" sz="6600" dirty="0">
                <a:solidFill>
                  <a:schemeClr val="bg1"/>
                </a:solidFill>
                <a:latin typeface="UTM Avo" charset="0"/>
              </a:rPr>
              <a:t> </a:t>
            </a:r>
            <a:r>
              <a:rPr lang="en-US" sz="6600" dirty="0" err="1">
                <a:solidFill>
                  <a:schemeClr val="bg1"/>
                </a:solidFill>
                <a:latin typeface="UTM Avo" charset="0"/>
              </a:rPr>
              <a:t>GẶP</a:t>
            </a:r>
            <a:r>
              <a:rPr lang="en-US" sz="6600" dirty="0">
                <a:solidFill>
                  <a:schemeClr val="bg1"/>
                </a:solidFill>
                <a:latin typeface="UTM Avo" charset="0"/>
              </a:rPr>
              <a:t> </a:t>
            </a:r>
            <a:r>
              <a:rPr lang="en-US" sz="6600" dirty="0" err="1">
                <a:solidFill>
                  <a:schemeClr val="bg1"/>
                </a:solidFill>
                <a:latin typeface="UTM Avo" charset="0"/>
              </a:rPr>
              <a:t>LẠI</a:t>
            </a:r>
            <a:endParaRPr lang="en-US" sz="6600" dirty="0">
              <a:solidFill>
                <a:schemeClr val="bg1"/>
              </a:solidFill>
              <a:latin typeface="UTM Avo" charset="0"/>
            </a:endParaRPr>
          </a:p>
        </p:txBody>
      </p:sp>
      <p:pic>
        <p:nvPicPr>
          <p:cNvPr id="4" name="Picture 2" descr="Kết nối tri thức với cuộc số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93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0CB3A0-F86D-4969-BF2E-620359097C76}"/>
              </a:ext>
            </a:extLst>
          </p:cNvPr>
          <p:cNvSpPr/>
          <p:nvPr/>
        </p:nvSpPr>
        <p:spPr>
          <a:xfrm>
            <a:off x="2444620" y="2268542"/>
            <a:ext cx="7032273" cy="1524772"/>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Bài</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4:</a:t>
            </a:r>
            <a:r>
              <a:rPr kumimoji="0" lang="en-US" sz="8000" b="1" i="0" u="none" strike="noStrike" kern="1200" cap="none" spc="0" normalizeH="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Tay </a:t>
            </a:r>
            <a:r>
              <a:rPr kumimoji="0" lang="en-US" sz="8000" b="1" i="0" u="none" strike="noStrike" kern="1200" cap="none" spc="0" normalizeH="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k</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héo</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tay</a:t>
            </a:r>
            <a:r>
              <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rPr>
              <a:t> </a:t>
            </a:r>
            <a:r>
              <a:rPr kumimoji="0" lang="en-US" sz="8000" b="1" i="0" u="none" strike="noStrike" kern="1200" cap="none" spc="0" normalizeH="0" baseline="0" noProof="0" dirty="0" err="1">
                <a:ln w="38100">
                  <a:solidFill>
                    <a:srgbClr val="ED7D31"/>
                  </a:solidFill>
                  <a:prstDash val="solid"/>
                </a:ln>
                <a:solidFill>
                  <a:srgbClr val="ED7D31">
                    <a:lumMod val="40000"/>
                    <a:lumOff val="60000"/>
                  </a:srgbClr>
                </a:solidFill>
                <a:effectLst/>
                <a:uLnTx/>
                <a:uFillTx/>
                <a:latin typeface="Calibri" panose="020F0502020204030204"/>
                <a:ea typeface="+mn-ea"/>
                <a:cs typeface="+mn-cs"/>
              </a:rPr>
              <a:t>đảm</a:t>
            </a:r>
            <a:endParaRPr kumimoji="0" lang="en-US" sz="8000" b="1" i="0" u="none" strike="noStrike" kern="1200" cap="none" spc="0" normalizeH="0" baseline="0" noProof="0" dirty="0">
              <a:ln w="38100">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BD6F9C1-7504-4F23-B2FA-FAE4B508547C}"/>
              </a:ext>
            </a:extLst>
          </p:cNvPr>
          <p:cNvSpPr txBox="1"/>
          <p:nvPr/>
        </p:nvSpPr>
        <p:spPr>
          <a:xfrm>
            <a:off x="3286321" y="472224"/>
            <a:ext cx="62630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Chủ</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đề</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Khám</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phá</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bản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thân</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图片 11269" descr="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86297" y="3646118"/>
            <a:ext cx="5649883" cy="276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38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EC15B-2351-4D7E-8AEC-DE4C0639432E}"/>
              </a:ext>
            </a:extLst>
          </p:cNvPr>
          <p:cNvSpPr txBox="1"/>
          <p:nvPr/>
        </p:nvSpPr>
        <p:spPr>
          <a:xfrm>
            <a:off x="3486150" y="1809750"/>
            <a:ext cx="536257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Mục</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tiêu</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bài</a:t>
            </a:r>
            <a:r>
              <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rgbClr val="7030A0"/>
                </a:solidFill>
                <a:effectLst/>
                <a:uLnTx/>
                <a:uFillTx/>
                <a:latin typeface="Calibri" panose="020F0502020204030204"/>
                <a:ea typeface="+mn-ea"/>
                <a:cs typeface="+mn-cs"/>
              </a:rPr>
              <a:t>học</a:t>
            </a:r>
            <a:endParaRPr kumimoji="0" lang="en-US" sz="50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39A2585-1C89-4F4F-B097-51C171329DC5}"/>
              </a:ext>
            </a:extLst>
          </p:cNvPr>
          <p:cNvSpPr txBox="1"/>
          <p:nvPr/>
        </p:nvSpPr>
        <p:spPr>
          <a:xfrm>
            <a:off x="1716833" y="2869006"/>
            <a:ext cx="8322906" cy="1231106"/>
          </a:xfrm>
          <a:prstGeom prst="rect">
            <a:avLst/>
          </a:prstGeom>
          <a:noFill/>
        </p:spPr>
        <p:txBody>
          <a:bodyPr wrap="square" rtlCol="0">
            <a:spAutoFit/>
          </a:bodyPr>
          <a:lstStyle/>
          <a:p>
            <a:pPr marL="457200" indent="-457200" algn="just">
              <a:buFont typeface="Arial" panose="020B0604020202020204" pitchFamily="34" charset="0"/>
              <a:buChar char="•"/>
            </a:pPr>
            <a:r>
              <a:rPr lang="vi-VN" sz="3700" dirty="0">
                <a:solidFill>
                  <a:srgbClr val="FF0000"/>
                </a:solidFill>
                <a:cs typeface="Arial" panose="020B0604020202020204" pitchFamily="34" charset="0"/>
              </a:rPr>
              <a:t>Làm việc nhà đ</a:t>
            </a:r>
            <a:r>
              <a:rPr lang="en-US" sz="3700" dirty="0">
                <a:solidFill>
                  <a:srgbClr val="FF0000"/>
                </a:solidFill>
                <a:cs typeface="Arial" panose="020B0604020202020204" pitchFamily="34" charset="0"/>
              </a:rPr>
              <a:t>ể</a:t>
            </a:r>
            <a:r>
              <a:rPr lang="vi-VN" sz="3700" dirty="0">
                <a:solidFill>
                  <a:srgbClr val="FF0000"/>
                </a:solidFill>
                <a:cs typeface="Arial" panose="020B0604020202020204" pitchFamily="34" charset="0"/>
              </a:rPr>
              <a:t> rèn luyện sự khéo tay, cẩn thận.</a:t>
            </a:r>
            <a:endParaRPr lang="en-US" sz="37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29479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Khởi</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động</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75678"/>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 name="Video bài 4">
            <a:hlinkClick r:id="" action="ppaction://media"/>
            <a:extLst>
              <a:ext uri="{FF2B5EF4-FFF2-40B4-BE49-F238E27FC236}">
                <a16:creationId xmlns:a16="http://schemas.microsoft.com/office/drawing/2014/main" id="{E0EFE36F-707A-4C08-8F06-D2520328FC9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05825" y="552265"/>
            <a:ext cx="9753600" cy="5486400"/>
          </a:xfrm>
          <a:prstGeom prst="rect">
            <a:avLst/>
          </a:prstGeom>
        </p:spPr>
      </p:pic>
    </p:spTree>
    <p:extLst>
      <p:ext uri="{BB962C8B-B14F-4D97-AF65-F5344CB8AC3E}">
        <p14:creationId xmlns:p14="http://schemas.microsoft.com/office/powerpoint/2010/main" val="381720128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3856383" y="2279375"/>
            <a:ext cx="5500268" cy="2173357"/>
          </a:xfrm>
          <a:prstGeom prst="roundRect">
            <a:avLst/>
          </a:prstGeom>
          <a:solidFill>
            <a:srgbClr val="FC910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r>
              <a:rPr lang="en-US" sz="7200" b="1" dirty="0" err="1" smtClean="0">
                <a:solidFill>
                  <a:schemeClr val="bg1"/>
                </a:solidFill>
                <a:latin typeface="Arial" pitchFamily="34" charset="0"/>
                <a:cs typeface="Arial" pitchFamily="34" charset="0"/>
              </a:rPr>
              <a:t>Khám</a:t>
            </a:r>
            <a:r>
              <a:rPr lang="en-US" sz="7200" b="1" dirty="0" smtClean="0">
                <a:solidFill>
                  <a:schemeClr val="bg1"/>
                </a:solidFill>
                <a:latin typeface="Arial" pitchFamily="34" charset="0"/>
                <a:cs typeface="Arial" pitchFamily="34" charset="0"/>
              </a:rPr>
              <a:t> </a:t>
            </a:r>
            <a:r>
              <a:rPr lang="en-US" sz="7200" b="1" dirty="0" err="1" smtClean="0">
                <a:solidFill>
                  <a:schemeClr val="bg1"/>
                </a:solidFill>
                <a:latin typeface="Arial" pitchFamily="34" charset="0"/>
                <a:cs typeface="Arial" pitchFamily="34" charset="0"/>
              </a:rPr>
              <a:t>phá</a:t>
            </a:r>
            <a:endParaRPr lang="en-US" sz="7200" b="1" dirty="0">
              <a:solidFill>
                <a:schemeClr val="bg1"/>
              </a:solidFill>
              <a:latin typeface="Arial" pitchFamily="34" charset="0"/>
              <a:cs typeface="Arial" pitchFamily="34" charset="0"/>
            </a:endParaRPr>
          </a:p>
        </p:txBody>
      </p:sp>
      <p:sp>
        <p:nvSpPr>
          <p:cNvPr id="3" name="Oval 2"/>
          <p:cNvSpPr/>
          <p:nvPr/>
        </p:nvSpPr>
        <p:spPr>
          <a:xfrm>
            <a:off x="2752138" y="2604052"/>
            <a:ext cx="1616765" cy="1524000"/>
          </a:xfrm>
          <a:prstGeom prst="ellipse">
            <a:avLst/>
          </a:prstGeom>
          <a:solidFill>
            <a:srgbClr val="FC9102"/>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6400" b="1" dirty="0">
              <a:solidFill>
                <a:schemeClr val="bg1"/>
              </a:solidFill>
              <a:latin typeface="Arial" pitchFamily="34" charset="0"/>
              <a:cs typeface="Arial" pitchFamily="34" charset="0"/>
            </a:endParaRPr>
          </a:p>
        </p:txBody>
      </p:sp>
      <p:pic>
        <p:nvPicPr>
          <p:cNvPr id="11" name="Picture 5" descr="E:\QUYNH\anh tai ve poiwer oint\5e43c1f10bb5d163599e9eba_tải hình ảnh hoa đồng tiền.p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2" y="1"/>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3560522" y="-47206"/>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989827"/>
      </p:ext>
    </p:extLst>
  </p:cSld>
  <p:clrMapOvr>
    <a:masterClrMapping/>
  </p:clrMapOvr>
  <mc:AlternateContent xmlns:mc="http://schemas.openxmlformats.org/markup-compatibility/2006" xmlns:p14="http://schemas.microsoft.com/office/powerpoint/2010/main">
    <mc:Choice Requires="p14">
      <p:transition p14:dur="100">
        <p:cut/>
        <p:sndAc>
          <p:stSnd>
            <p:snd r:embed="rId2" name="applause.wav"/>
          </p:stSnd>
        </p:sndAc>
      </p:transition>
    </mc:Choice>
    <mc:Fallback xmlns="">
      <p:transition>
        <p:cut/>
        <p:sndAc>
          <p:stSnd>
            <p:snd r:embed="rId7" name="applaus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EBCC25A-C4AE-4786-9613-62CD574E7607}"/>
              </a:ext>
            </a:extLst>
          </p:cNvPr>
          <p:cNvSpPr/>
          <p:nvPr/>
        </p:nvSpPr>
        <p:spPr>
          <a:xfrm>
            <a:off x="1943100" y="195943"/>
            <a:ext cx="8385888" cy="1315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white"/>
                </a:solidFill>
              </a:rPr>
              <a:t>K</a:t>
            </a:r>
            <a:r>
              <a:rPr lang="vi-VN" sz="3200" dirty="0">
                <a:solidFill>
                  <a:prstClr val="white"/>
                </a:solidFill>
              </a:rPr>
              <a:t>ể câu chuyện về Cậu bé hậu đậu</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9DD9685-4F97-43BB-9506-FB697F1E3047}"/>
              </a:ext>
            </a:extLst>
          </p:cNvPr>
          <p:cNvSpPr/>
          <p:nvPr/>
        </p:nvSpPr>
        <p:spPr>
          <a:xfrm>
            <a:off x="733425" y="1760375"/>
            <a:ext cx="10363199" cy="30402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vi-VN" sz="2800" dirty="0">
                <a:latin typeface="Calibri" panose="020F0502020204030204" pitchFamily="34" charset="0"/>
                <a:cs typeface="Calibri" panose="020F0502020204030204" pitchFamily="34" charset="0"/>
              </a:rPr>
              <a:t> “Ngày xửa ngày xưa, ở hành tinh Xủng Xoảng có một cậu bé tên là Úi Chà! Cậu bé </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ấy rất nhanh, ăn cũng nhanh, chạy cũng nhanh, làm gì cũng nhanh như một cơn gió chỉ có điều vì nhanh nhảu, không chịu nhìn trước nhìn sau nên cậu rất hay làm đổ vỡ, làm rơi đồ. Chiếc bát rơi vỡ vì vừa ăn Úi</a:t>
            </a:r>
            <a:r>
              <a:rPr lang="en-US" sz="2800" dirty="0">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Chà vừa xem điện thoại</a:t>
            </a:r>
            <a:r>
              <a:rPr lang="en-US" sz="2800" dirty="0">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31527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tạo</a:t>
            </a:r>
            <a:r>
              <a:rPr lang="en-US" sz="3200" dirty="0"/>
              <a:t> ra </a:t>
            </a:r>
            <a:r>
              <a:rPr lang="en-US" sz="3200" dirty="0" err="1"/>
              <a:t>âm</a:t>
            </a:r>
            <a:r>
              <a:rPr lang="en-US" sz="3200" dirty="0"/>
              <a:t> </a:t>
            </a:r>
            <a:r>
              <a:rPr lang="en-US" sz="3200" dirty="0" err="1"/>
              <a:t>thanh</a:t>
            </a:r>
            <a:r>
              <a:rPr lang="en-US" sz="3200" dirty="0"/>
              <a:t> </a:t>
            </a:r>
            <a:r>
              <a:rPr lang="en-US" sz="3200" dirty="0" err="1"/>
              <a:t>gì</a:t>
            </a:r>
            <a:r>
              <a:rPr lang="en-US" sz="3200" dirty="0"/>
              <a:t>?</a:t>
            </a:r>
          </a:p>
        </p:txBody>
      </p:sp>
      <p:sp>
        <p:nvSpPr>
          <p:cNvPr id="5" name="Cloud 4">
            <a:extLst>
              <a:ext uri="{FF2B5EF4-FFF2-40B4-BE49-F238E27FC236}">
                <a16:creationId xmlns:a16="http://schemas.microsoft.com/office/drawing/2014/main" id="{1DED1F1F-9DD0-4907-823D-B9E4F55AA97D}"/>
              </a:ext>
            </a:extLst>
          </p:cNvPr>
          <p:cNvSpPr/>
          <p:nvPr/>
        </p:nvSpPr>
        <p:spPr>
          <a:xfrm>
            <a:off x="3076575" y="5219700"/>
            <a:ext cx="5486400" cy="1442357"/>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err="1"/>
              <a:t>Tiếng</a:t>
            </a:r>
            <a:r>
              <a:rPr lang="en-US" sz="3200" dirty="0"/>
              <a:t> </a:t>
            </a:r>
            <a:r>
              <a:rPr lang="en-US" sz="3200" dirty="0" err="1"/>
              <a:t>bát</a:t>
            </a:r>
            <a:r>
              <a:rPr lang="en-US" sz="3200" dirty="0"/>
              <a:t> </a:t>
            </a:r>
            <a:r>
              <a:rPr lang="en-US" sz="3200" dirty="0" err="1"/>
              <a:t>rơi</a:t>
            </a:r>
            <a:r>
              <a:rPr lang="en-US" sz="3200" dirty="0"/>
              <a:t> </a:t>
            </a:r>
            <a:r>
              <a:rPr lang="en-US" sz="3200" dirty="0" err="1"/>
              <a:t>loảng</a:t>
            </a:r>
            <a:r>
              <a:rPr lang="en-US" sz="3200" dirty="0"/>
              <a:t> </a:t>
            </a:r>
            <a:r>
              <a:rPr lang="en-US" sz="3200" dirty="0" err="1"/>
              <a:t>xoảng</a:t>
            </a:r>
            <a:endParaRPr lang="en-US" sz="3200" dirty="0"/>
          </a:p>
        </p:txBody>
      </p:sp>
    </p:spTree>
    <p:extLst>
      <p:ext uri="{BB962C8B-B14F-4D97-AF65-F5344CB8AC3E}">
        <p14:creationId xmlns:p14="http://schemas.microsoft.com/office/powerpoint/2010/main" val="390112534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1+ppt_h/2"/>
                                          </p:val>
                                        </p:tav>
                                      </p:tavLst>
                                    </p:anim>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2" grpId="0" animBg="1"/>
      <p:bldP spid="2" grpId="1"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D9685-4F97-43BB-9506-FB697F1E3047}"/>
              </a:ext>
            </a:extLst>
          </p:cNvPr>
          <p:cNvSpPr/>
          <p:nvPr/>
        </p:nvSpPr>
        <p:spPr>
          <a:xfrm>
            <a:off x="1162050" y="885825"/>
            <a:ext cx="8396286" cy="10287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just"/>
            <a:r>
              <a:rPr lang="vi-VN" sz="3600" dirty="0">
                <a:solidFill>
                  <a:prstClr val="black"/>
                </a:solidFill>
                <a:latin typeface="Calibri" panose="020F0502020204030204" pitchFamily="34" charset="0"/>
                <a:cs typeface="Calibri" panose="020F0502020204030204" pitchFamily="34" charset="0"/>
              </a:rPr>
              <a:t> Vì mải với tay lấy rô bốt trái cây nên Úi Chà </a:t>
            </a:r>
            <a:r>
              <a:rPr lang="en-US" sz="3600" dirty="0">
                <a:solidFill>
                  <a:prstClr val="black"/>
                </a:solidFill>
                <a:latin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cs typeface="Calibri" panose="020F0502020204030204" pitchFamily="34" charset="0"/>
              </a:rPr>
              <a:t>làm đổ cả cốc nước rồi!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2181226" y="2085975"/>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a:solidFill>
                  <a:prstClr val="white"/>
                </a:solidFill>
                <a:latin typeface="Calibri" panose="020F0502020204030204"/>
              </a:rPr>
              <a:t>Nước đổ như thế nào, rơi xuống đâu, làm ướt đồ đạc nào trong nhà </a:t>
            </a:r>
          </a:p>
          <a:p>
            <a:pPr lvl="0" algn="ctr"/>
            <a:r>
              <a:rPr lang="vi-VN" sz="3200">
                <a:solidFill>
                  <a:prstClr val="white"/>
                </a:solidFill>
                <a:latin typeface="Calibri" panose="020F0502020204030204"/>
              </a:rPr>
              <a:t>không?</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loud 4">
            <a:extLst>
              <a:ext uri="{FF2B5EF4-FFF2-40B4-BE49-F238E27FC236}">
                <a16:creationId xmlns:a16="http://schemas.microsoft.com/office/drawing/2014/main" id="{39C48171-22F2-4F18-9BF2-99179002C414}"/>
              </a:ext>
            </a:extLst>
          </p:cNvPr>
          <p:cNvSpPr/>
          <p:nvPr/>
        </p:nvSpPr>
        <p:spPr>
          <a:xfrm>
            <a:off x="2181226" y="2085974"/>
            <a:ext cx="7377110" cy="260032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Nước</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đầy</a:t>
            </a:r>
            <a:r>
              <a:rPr lang="en-US" sz="3200" dirty="0">
                <a:solidFill>
                  <a:prstClr val="white"/>
                </a:solidFill>
                <a:latin typeface="Calibri" panose="020F0502020204030204"/>
              </a:rPr>
              <a:t> ra </a:t>
            </a:r>
            <a:r>
              <a:rPr lang="en-US" sz="3200" dirty="0" err="1">
                <a:solidFill>
                  <a:prstClr val="white"/>
                </a:solidFill>
                <a:latin typeface="Calibri" panose="020F0502020204030204"/>
              </a:rPr>
              <a:t>nhà</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ướt</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bàn</a:t>
            </a:r>
            <a:r>
              <a:rPr lang="en-US" sz="3200" dirty="0">
                <a:solidFill>
                  <a:prstClr val="white"/>
                </a:solidFill>
                <a:latin typeface="Calibri" panose="020F0502020204030204"/>
              </a:rPr>
              <a:t> </a:t>
            </a:r>
            <a:r>
              <a:rPr lang="en-US" sz="3200" dirty="0" err="1">
                <a:solidFill>
                  <a:prstClr val="white"/>
                </a:solidFill>
                <a:latin typeface="Calibri" panose="020F0502020204030204"/>
              </a:rPr>
              <a:t>ghế</a:t>
            </a:r>
            <a:r>
              <a:rPr lang="en-US" sz="3200" dirty="0">
                <a:solidFill>
                  <a:prstClr val="white"/>
                </a:solidFill>
                <a:latin typeface="Calibri" panose="020F0502020204030204"/>
              </a:rPr>
              <a:t>, </a:t>
            </a:r>
            <a:r>
              <a:rPr lang="en-US" sz="3200" dirty="0" err="1">
                <a:solidFill>
                  <a:prstClr val="white"/>
                </a:solidFill>
                <a:latin typeface="Calibri" panose="020F0502020204030204"/>
              </a:rPr>
              <a:t>đồ</a:t>
            </a:r>
            <a:r>
              <a:rPr lang="en-US" sz="3200" dirty="0">
                <a:solidFill>
                  <a:prstClr val="white"/>
                </a:solidFill>
                <a:latin typeface="Calibri" panose="020F0502020204030204"/>
              </a:rPr>
              <a:t> </a:t>
            </a:r>
            <a:r>
              <a:rPr lang="en-US" sz="3200" dirty="0" err="1">
                <a:solidFill>
                  <a:prstClr val="white"/>
                </a:solidFill>
                <a:latin typeface="Calibri" panose="020F0502020204030204"/>
              </a:rPr>
              <a:t>đạc</a:t>
            </a:r>
            <a:r>
              <a:rPr lang="en-US" sz="3200" dirty="0">
                <a:solidFill>
                  <a:prstClr val="white"/>
                </a:solidFill>
                <a:latin typeface="Calibri" panose="020F0502020204030204"/>
              </a:rPr>
              <a:t> </a:t>
            </a:r>
            <a:r>
              <a:rPr lang="en-US" sz="3200" dirty="0" err="1">
                <a:solidFill>
                  <a:prstClr val="white"/>
                </a:solidFill>
                <a:latin typeface="Calibri" panose="020F0502020204030204"/>
              </a:rPr>
              <a:t>trong</a:t>
            </a:r>
            <a:r>
              <a:rPr lang="en-US" sz="3200" dirty="0">
                <a:solidFill>
                  <a:prstClr val="white"/>
                </a:solidFill>
                <a:latin typeface="Calibri" panose="020F0502020204030204"/>
              </a:rPr>
              <a:t> </a:t>
            </a:r>
            <a:r>
              <a:rPr lang="en-US" sz="3200" dirty="0" err="1">
                <a:solidFill>
                  <a:prstClr val="white"/>
                </a:solidFill>
                <a:latin typeface="Calibri" panose="020F0502020204030204"/>
              </a:rPr>
              <a:t>nhà</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4483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2" grpId="1"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D9685-4F97-43BB-9506-FB697F1E3047}"/>
              </a:ext>
            </a:extLst>
          </p:cNvPr>
          <p:cNvSpPr/>
          <p:nvPr/>
        </p:nvSpPr>
        <p:spPr>
          <a:xfrm>
            <a:off x="895351" y="442912"/>
            <a:ext cx="9877424" cy="15335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3600" i="1" dirty="0" err="1"/>
              <a:t>Chà</a:t>
            </a:r>
            <a:r>
              <a:rPr lang="en-US" sz="3600" i="1" dirty="0"/>
              <a:t> </a:t>
            </a:r>
            <a:r>
              <a:rPr lang="en-US" sz="3600" i="1" dirty="0" err="1"/>
              <a:t>chà</a:t>
            </a:r>
            <a:r>
              <a:rPr lang="en-US" sz="3600" i="1" dirty="0"/>
              <a:t>… </a:t>
            </a:r>
            <a:r>
              <a:rPr lang="en-US" sz="3600" i="1" dirty="0" err="1"/>
              <a:t>hãy</a:t>
            </a:r>
            <a:r>
              <a:rPr lang="en-US" sz="3600" i="1" dirty="0"/>
              <a:t> </a:t>
            </a:r>
            <a:r>
              <a:rPr lang="en-US" sz="3600" i="1" dirty="0" err="1"/>
              <a:t>xem</a:t>
            </a:r>
            <a:r>
              <a:rPr lang="en-US" sz="3600" i="1" dirty="0"/>
              <a:t> </a:t>
            </a:r>
            <a:r>
              <a:rPr lang="en-US" sz="3600" i="1" dirty="0" err="1"/>
              <a:t>kìa</a:t>
            </a:r>
            <a:r>
              <a:rPr lang="en-US" sz="3600" i="1" dirty="0"/>
              <a:t>. </a:t>
            </a:r>
            <a:r>
              <a:rPr lang="en-US" sz="3600" dirty="0" err="1"/>
              <a:t>Cậu</a:t>
            </a:r>
            <a:r>
              <a:rPr lang="en-US" sz="3600" dirty="0"/>
              <a:t> </a:t>
            </a:r>
            <a:r>
              <a:rPr lang="en-US" sz="3600" dirty="0" err="1"/>
              <a:t>bé</a:t>
            </a:r>
            <a:r>
              <a:rPr lang="en-US" sz="3600" dirty="0"/>
              <a:t> </a:t>
            </a:r>
            <a:r>
              <a:rPr lang="en-US" sz="3600" dirty="0" err="1"/>
              <a:t>đang</a:t>
            </a:r>
            <a:r>
              <a:rPr lang="en-US" sz="3600" dirty="0"/>
              <a:t> </a:t>
            </a:r>
            <a:r>
              <a:rPr lang="en-US" sz="3600" dirty="0" err="1"/>
              <a:t>cầm</a:t>
            </a:r>
            <a:r>
              <a:rPr lang="en-US" sz="3600" dirty="0"/>
              <a:t> </a:t>
            </a:r>
            <a:r>
              <a:rPr lang="en-US" sz="3600" dirty="0" err="1"/>
              <a:t>trên</a:t>
            </a:r>
            <a:r>
              <a:rPr lang="en-US" sz="3600" dirty="0"/>
              <a:t> </a:t>
            </a:r>
            <a:r>
              <a:rPr lang="en-US" sz="3600" dirty="0" err="1"/>
              <a:t>tay</a:t>
            </a:r>
            <a:r>
              <a:rPr lang="en-US" sz="3600" dirty="0"/>
              <a:t> </a:t>
            </a:r>
            <a:r>
              <a:rPr lang="en-US" sz="3600" dirty="0" err="1"/>
              <a:t>rổ</a:t>
            </a:r>
            <a:r>
              <a:rPr lang="en-US" sz="3600" dirty="0"/>
              <a:t> </a:t>
            </a:r>
            <a:r>
              <a:rPr lang="en-US" sz="3600" dirty="0" err="1"/>
              <a:t>rau</a:t>
            </a:r>
            <a:r>
              <a:rPr lang="en-US" sz="3600" dirty="0"/>
              <a:t> </a:t>
            </a:r>
            <a:r>
              <a:rPr lang="en-US" sz="3600" dirty="0" err="1"/>
              <a:t>mà</a:t>
            </a:r>
            <a:r>
              <a:rPr lang="en-US" sz="3600" dirty="0"/>
              <a:t> </a:t>
            </a:r>
            <a:r>
              <a:rPr lang="en-US" sz="3600" dirty="0" err="1"/>
              <a:t>mắt</a:t>
            </a:r>
            <a:r>
              <a:rPr lang="en-US" sz="3600" dirty="0"/>
              <a:t> </a:t>
            </a:r>
            <a:r>
              <a:rPr lang="en-US" sz="3600" dirty="0" err="1"/>
              <a:t>vẫn</a:t>
            </a:r>
            <a:r>
              <a:rPr lang="en-US" sz="3600" dirty="0"/>
              <a:t> </a:t>
            </a:r>
            <a:r>
              <a:rPr lang="en-US" sz="3600" dirty="0" err="1"/>
              <a:t>đang</a:t>
            </a:r>
            <a:r>
              <a:rPr lang="en-US" sz="3600" dirty="0"/>
              <a:t> </a:t>
            </a:r>
            <a:r>
              <a:rPr lang="en-US" sz="3600" dirty="0" err="1"/>
              <a:t>nhìn</a:t>
            </a:r>
            <a:r>
              <a:rPr lang="en-US" sz="3600" dirty="0"/>
              <a:t>  </a:t>
            </a:r>
            <a:r>
              <a:rPr lang="en-US" sz="3600" dirty="0" err="1"/>
              <a:t>theo</a:t>
            </a:r>
            <a:r>
              <a:rPr lang="en-US" sz="3600" dirty="0"/>
              <a:t> </a:t>
            </a:r>
            <a:r>
              <a:rPr lang="en-US" sz="3600" dirty="0" err="1"/>
              <a:t>bộ</a:t>
            </a:r>
            <a:r>
              <a:rPr lang="en-US" sz="3600" dirty="0"/>
              <a:t> </a:t>
            </a:r>
            <a:r>
              <a:rPr lang="en-US" sz="3600" dirty="0" err="1"/>
              <a:t>phim</a:t>
            </a:r>
            <a:r>
              <a:rPr lang="en-US" sz="3600" dirty="0"/>
              <a:t> </a:t>
            </a:r>
            <a:r>
              <a:rPr lang="en-US" sz="3600" dirty="0" err="1"/>
              <a:t>hoạt</a:t>
            </a:r>
            <a:r>
              <a:rPr lang="en-US" sz="3600" dirty="0"/>
              <a:t> </a:t>
            </a:r>
            <a:r>
              <a:rPr lang="en-US" sz="3600" dirty="0" err="1"/>
              <a:t>hình</a:t>
            </a:r>
            <a:r>
              <a:rPr lang="en-US" sz="3600" dirty="0"/>
              <a:t> ở </a:t>
            </a:r>
            <a:r>
              <a:rPr lang="en-US" sz="3600" dirty="0" err="1"/>
              <a:t>ti</a:t>
            </a:r>
            <a:r>
              <a:rPr lang="en-US" sz="3600" dirty="0"/>
              <a:t> vi.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 name="Cloud 1">
            <a:extLst>
              <a:ext uri="{FF2B5EF4-FFF2-40B4-BE49-F238E27FC236}">
                <a16:creationId xmlns:a16="http://schemas.microsoft.com/office/drawing/2014/main" id="{DB3ACC19-D628-4F09-AC4A-6E5B4D34B82C}"/>
              </a:ext>
            </a:extLst>
          </p:cNvPr>
          <p:cNvSpPr/>
          <p:nvPr/>
        </p:nvSpPr>
        <p:spPr>
          <a:xfrm>
            <a:off x="3809999" y="2409825"/>
            <a:ext cx="5243511" cy="166687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vi-VN" sz="3200" dirty="0">
                <a:solidFill>
                  <a:prstClr val="white"/>
                </a:solidFill>
                <a:latin typeface="Calibri" panose="020F0502020204030204"/>
              </a:rPr>
              <a:t>Điều gì xảy ra tiếp</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loud 3">
            <a:extLst>
              <a:ext uri="{FF2B5EF4-FFF2-40B4-BE49-F238E27FC236}">
                <a16:creationId xmlns:a16="http://schemas.microsoft.com/office/drawing/2014/main" id="{147B5C0C-955C-49C8-9005-B9CF3D7CAF7A}"/>
              </a:ext>
            </a:extLst>
          </p:cNvPr>
          <p:cNvSpPr/>
          <p:nvPr/>
        </p:nvSpPr>
        <p:spPr>
          <a:xfrm>
            <a:off x="3809998" y="2409824"/>
            <a:ext cx="5243511" cy="201930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3200" dirty="0" err="1">
                <a:solidFill>
                  <a:prstClr val="white"/>
                </a:solidFill>
                <a:latin typeface="Calibri" panose="020F0502020204030204"/>
              </a:rPr>
              <a:t>Cậu</a:t>
            </a:r>
            <a:r>
              <a:rPr lang="en-US" sz="3200" dirty="0">
                <a:solidFill>
                  <a:prstClr val="white"/>
                </a:solidFill>
                <a:latin typeface="Calibri" panose="020F0502020204030204"/>
              </a:rPr>
              <a:t> </a:t>
            </a:r>
            <a:r>
              <a:rPr lang="en-US" sz="3200" dirty="0" err="1">
                <a:solidFill>
                  <a:prstClr val="white"/>
                </a:solidFill>
                <a:latin typeface="Calibri" panose="020F0502020204030204"/>
              </a:rPr>
              <a:t>bé</a:t>
            </a:r>
            <a:r>
              <a:rPr lang="en-US" sz="3200" dirty="0">
                <a:solidFill>
                  <a:prstClr val="white"/>
                </a:solidFill>
                <a:latin typeface="Calibri" panose="020F0502020204030204"/>
              </a:rPr>
              <a:t> </a:t>
            </a:r>
            <a:r>
              <a:rPr lang="en-US" sz="3200" dirty="0" err="1">
                <a:solidFill>
                  <a:prstClr val="white"/>
                </a:solidFill>
                <a:latin typeface="Calibri" panose="020F0502020204030204"/>
              </a:rPr>
              <a:t>làm</a:t>
            </a:r>
            <a:r>
              <a:rPr lang="en-US" sz="3200" dirty="0">
                <a:solidFill>
                  <a:prstClr val="white"/>
                </a:solidFill>
                <a:latin typeface="Calibri" panose="020F0502020204030204"/>
              </a:rPr>
              <a:t> </a:t>
            </a:r>
            <a:r>
              <a:rPr lang="en-US" sz="3200" dirty="0" err="1">
                <a:solidFill>
                  <a:prstClr val="white"/>
                </a:solidFill>
                <a:latin typeface="Calibri" panose="020F0502020204030204"/>
              </a:rPr>
              <a:t>đổ</a:t>
            </a:r>
            <a:r>
              <a:rPr lang="en-US" sz="3200" dirty="0">
                <a:solidFill>
                  <a:prstClr val="white"/>
                </a:solidFill>
                <a:latin typeface="Calibri" panose="020F0502020204030204"/>
              </a:rPr>
              <a:t> </a:t>
            </a:r>
            <a:r>
              <a:rPr lang="en-US" sz="3200" dirty="0" err="1">
                <a:solidFill>
                  <a:prstClr val="white"/>
                </a:solidFill>
                <a:latin typeface="Calibri" panose="020F0502020204030204"/>
              </a:rPr>
              <a:t>hết</a:t>
            </a:r>
            <a:r>
              <a:rPr lang="en-US" sz="3200" dirty="0">
                <a:solidFill>
                  <a:prstClr val="white"/>
                </a:solidFill>
                <a:latin typeface="Calibri" panose="020F0502020204030204"/>
              </a:rPr>
              <a:t> </a:t>
            </a:r>
            <a:r>
              <a:rPr lang="en-US" sz="3200" dirty="0" err="1">
                <a:solidFill>
                  <a:prstClr val="white"/>
                </a:solidFill>
                <a:latin typeface="Calibri" panose="020F0502020204030204"/>
              </a:rPr>
              <a:t>rổ</a:t>
            </a:r>
            <a:r>
              <a:rPr lang="en-US" sz="3200" dirty="0">
                <a:solidFill>
                  <a:prstClr val="white"/>
                </a:solidFill>
                <a:latin typeface="Calibri" panose="020F0502020204030204"/>
              </a:rPr>
              <a:t> </a:t>
            </a:r>
            <a:r>
              <a:rPr lang="en-US" sz="3200" dirty="0" err="1">
                <a:solidFill>
                  <a:prstClr val="white"/>
                </a:solidFill>
                <a:latin typeface="Calibri" panose="020F0502020204030204"/>
              </a:rPr>
              <a:t>rau</a:t>
            </a:r>
            <a:r>
              <a:rPr lang="en-US" sz="3200" dirty="0">
                <a:solidFill>
                  <a:prstClr val="white"/>
                </a:solidFill>
                <a:latin typeface="Calibri" panose="020F0502020204030204"/>
              </a:rPr>
              <a:t> </a:t>
            </a:r>
            <a:r>
              <a:rPr lang="en-US" sz="3200" dirty="0" err="1">
                <a:solidFill>
                  <a:prstClr val="white"/>
                </a:solidFill>
                <a:latin typeface="Calibri" panose="020F0502020204030204"/>
              </a:rPr>
              <a:t>xuống</a:t>
            </a:r>
            <a:r>
              <a:rPr lang="en-US" sz="3200" dirty="0">
                <a:solidFill>
                  <a:prstClr val="white"/>
                </a:solidFill>
                <a:latin typeface="Calibri" panose="020F0502020204030204"/>
              </a:rPr>
              <a:t> </a:t>
            </a:r>
            <a:r>
              <a:rPr lang="en-US" sz="3200" dirty="0" err="1">
                <a:solidFill>
                  <a:prstClr val="white"/>
                </a:solidFill>
                <a:latin typeface="Calibri" panose="020F0502020204030204"/>
              </a:rPr>
              <a:t>đất</a:t>
            </a:r>
            <a:r>
              <a:rPr lang="en-US" sz="3200" dirty="0">
                <a:solidFill>
                  <a:prstClr val="white"/>
                </a:solidFill>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2476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4"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431</Words>
  <Application>Microsoft Office PowerPoint</Application>
  <PresentationFormat>Widescreen</PresentationFormat>
  <Paragraphs>42</Paragraphs>
  <Slides>18</Slides>
  <Notes>7</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SimSun</vt:lpstr>
      <vt:lpstr>Arial</vt:lpstr>
      <vt:lpstr>Calibri</vt:lpstr>
      <vt:lpstr>Calibri Light</vt:lpstr>
      <vt:lpstr>等线</vt:lpstr>
      <vt:lpstr>Times New Roman</vt:lpstr>
      <vt:lpstr>UTM Avo</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PC</cp:lastModifiedBy>
  <cp:revision>10</cp:revision>
  <dcterms:created xsi:type="dcterms:W3CDTF">2021-06-08T09:22:31Z</dcterms:created>
  <dcterms:modified xsi:type="dcterms:W3CDTF">2021-09-02T13:22:32Z</dcterms:modified>
</cp:coreProperties>
</file>