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773" r:id="rId5"/>
    <p:sldMasterId id="2147483797" r:id="rId6"/>
    <p:sldMasterId id="2147483809" r:id="rId7"/>
    <p:sldMasterId id="2147483827" r:id="rId8"/>
    <p:sldMasterId id="2147483859" r:id="rId9"/>
    <p:sldMasterId id="2147483895" r:id="rId10"/>
  </p:sldMasterIdLst>
  <p:notesMasterIdLst>
    <p:notesMasterId r:id="rId20"/>
  </p:notesMasterIdLst>
  <p:sldIdLst>
    <p:sldId id="3401" r:id="rId11"/>
    <p:sldId id="515" r:id="rId12"/>
    <p:sldId id="3397" r:id="rId13"/>
    <p:sldId id="265" r:id="rId14"/>
    <p:sldId id="268" r:id="rId15"/>
    <p:sldId id="496" r:id="rId16"/>
    <p:sldId id="3398" r:id="rId17"/>
    <p:sldId id="262"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4660"/>
  </p:normalViewPr>
  <p:slideViewPr>
    <p:cSldViewPr snapToGrid="0">
      <p:cViewPr varScale="1">
        <p:scale>
          <a:sx n="82" d="100"/>
          <a:sy n="82"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D9EFD831-A322-40CE-9411-6E8D2E6C1938}" type="slidenum">
              <a:rPr lang="en-US" smtClean="0"/>
              <a:t>2</a:t>
            </a:fld>
            <a:endParaRPr lang="en-US"/>
          </a:p>
        </p:txBody>
      </p:sp>
    </p:spTree>
    <p:extLst>
      <p:ext uri="{BB962C8B-B14F-4D97-AF65-F5344CB8AC3E}">
        <p14:creationId xmlns:p14="http://schemas.microsoft.com/office/powerpoint/2010/main" val="406429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974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1406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transition spd="med">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transition spd="med">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transition spd="med">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transition spd="med">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transition spd="med">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transition spd="med">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transition spd="med">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transition spd="med">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transition spd="med">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transition spd="med">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transition spd="med">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transition spd="med">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transition spd="med">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transition spd="med">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transition spd="med">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transition spd="med">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transition spd="med">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p:transition spd="med">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2021/8/6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2021/8/6</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2021/8/6</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2021/8/6</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p:transition spd="med">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p:transition spd="med">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p:transition spd="med">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p:transition spd="med">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90D2D-7907-4188-BA24-1D61789C3EC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43EF2F1-17D3-4FB7-A52E-29697AEA4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68407C1-25D4-4F8F-8534-3C1C7E2D8EB5}"/>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294DABB3-CCEA-41FF-82FD-65C2DA750C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12A5EA-2A58-4B3E-9790-65C98DD041DE}"/>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690873301"/>
      </p:ext>
    </p:extLst>
  </p:cSld>
  <p:clrMapOvr>
    <a:masterClrMapping/>
  </p:clrMapOvr>
  <p:transition spd="med">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F80B2-7552-4C24-81E0-C0BC26BA5A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E120CE-3401-4E23-9732-09DBB7D0027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171012-CDED-4137-8EEE-1F77AB7EFBBC}"/>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87984408-CD5D-47B8-9FA8-0E1DC0167B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EE771A-ADBE-44E7-8D2B-42DAE823924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768695363"/>
      </p:ext>
    </p:extLst>
  </p:cSld>
  <p:clrMapOvr>
    <a:masterClrMapping/>
  </p:clrMapOvr>
  <p:transition spd="med">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0686E-13BF-4555-AE51-871C47634E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6A2A8A0-8D43-4974-A196-A3C86E46E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526B46A-383C-412D-B6F0-557D7CC5D187}"/>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70FE2FD2-D9E1-4937-B5EF-6E28782380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DBC719-0B2F-4354-A923-041DC8DAD92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430505854"/>
      </p:ext>
    </p:extLst>
  </p:cSld>
  <p:clrMapOvr>
    <a:masterClrMapping/>
  </p:clrMapOvr>
  <p:transition spd="med">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3FB5B-83D0-45B6-8013-43986B79B7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2E1DB-9D73-4321-837F-81E4D0E4BA8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9D1CC2-A317-4E7B-AA98-F01DA39158A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48C778E-0E68-411A-9345-88BC1338A96E}"/>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6C294A31-FF45-4C38-9008-081544A028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8152DD-6B00-4F60-895B-79F30269030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18390770"/>
      </p:ext>
    </p:extLst>
  </p:cSld>
  <p:clrMapOvr>
    <a:masterClrMapping/>
  </p:clrMapOvr>
  <p:transition spd="med">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21263-EB73-4F88-A057-EC2A479670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2393544-8B5D-4DC0-ACB9-4E92B798A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7D18CE-5D6D-459D-AD7E-2DFA09A6574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EC7C903-B206-4394-98C5-F6F140CCF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6317B6A-FBC4-4E38-9366-9A60736D85B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5292B69-A2CD-4501-8E0F-1108C8DFC0DD}"/>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8" name="页脚占位符 7">
            <a:extLst>
              <a:ext uri="{FF2B5EF4-FFF2-40B4-BE49-F238E27FC236}">
                <a16:creationId xmlns:a16="http://schemas.microsoft.com/office/drawing/2014/main" id="{2318F084-F18B-48B2-B28D-0BD363143C6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9678FF3-A88D-4EE3-B2CB-7936D39A5F5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01364454"/>
      </p:ext>
    </p:extLst>
  </p:cSld>
  <p:clrMapOvr>
    <a:masterClrMapping/>
  </p:clrMapOvr>
  <p:transition spd="med">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6729C-6CCD-464E-A893-CB8A58511B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E4C40-4A52-49CF-9624-16D9C78861DF}"/>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4" name="页脚占位符 3">
            <a:extLst>
              <a:ext uri="{FF2B5EF4-FFF2-40B4-BE49-F238E27FC236}">
                <a16:creationId xmlns:a16="http://schemas.microsoft.com/office/drawing/2014/main" id="{08AE2B7B-559E-4190-BB52-5BBE963707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BF2E60D-2EF6-4DDC-90F5-DCB4DB67DF8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09372249"/>
      </p:ext>
    </p:extLst>
  </p:cSld>
  <p:clrMapOvr>
    <a:masterClrMapping/>
  </p:clrMapOvr>
  <p:transition spd="med">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C5A1017-DD93-4D4E-BE93-30A1B0D2CB4C}"/>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4ADE874B-B36B-4AFF-953E-25760E6B6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6EADDB-861A-452F-AEEA-59B532356D6D}"/>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845020640"/>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FA183-630C-40AD-85BD-8BC1419B74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FBF088-B1CD-4EDE-886A-B1D004CAB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1067F9-7C3E-423E-8A33-4FBEC5AA3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D1016E-F403-4E55-BEA1-585ADEE1C637}"/>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05D91DCC-2A50-40D3-AF42-3C3FB5E73F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18DFCD-05D5-494E-821E-89D33D087E4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799158215"/>
      </p:ext>
    </p:extLst>
  </p:cSld>
  <p:clrMapOvr>
    <a:masterClrMapping/>
  </p:clrMapOvr>
  <p:transition spd="med">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55986-7877-42CD-A1D5-A2E882E84A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5262C6-72BE-474C-981D-8CFC72C63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B3D02E-1940-403D-80F4-090911D6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013E6DE-1E4E-43F1-B43D-B40BEF00A782}"/>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B7119EC0-FBFE-4A9D-8E79-C57563540E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509CED-ED73-4ED7-9632-64176BC37FC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533281256"/>
      </p:ext>
    </p:extLst>
  </p:cSld>
  <p:clrMapOvr>
    <a:masterClrMapping/>
  </p:clrMapOvr>
  <p:transition spd="med">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2B2715-33FD-4A50-AAC0-CF70D4664A0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63FA54-9E61-45F3-8B2C-73DD096C78E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185B41-5636-496F-A5CF-CF53067823A5}"/>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988AA082-2188-42C4-815D-CBF9676967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D517A0-61D6-4DCF-9ACC-8939AB7CAF34}"/>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140362408"/>
      </p:ext>
    </p:extLst>
  </p:cSld>
  <p:clrMapOvr>
    <a:masterClrMapping/>
  </p:clrMapOvr>
  <p:transition spd="med">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694206-5EF8-4DB3-A474-98ED35C1F5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BCECCB-B84C-4E2C-90C8-1FE9CF842F2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DC912F-2427-49A5-B457-2DDCD4995180}"/>
              </a:ext>
            </a:extLst>
          </p:cNvPr>
          <p:cNvSpPr>
            <a:spLocks noGrp="1"/>
          </p:cNvSpPr>
          <p:nvPr>
            <p:ph type="dt" sz="half" idx="10"/>
          </p:nvPr>
        </p:nvSpPr>
        <p:spPr/>
        <p:txBody>
          <a:bodyPr/>
          <a:lstStyle/>
          <a:p>
            <a:fld id="{8AC5EDB2-2432-4562-A07F-96DD67ADB98D}"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1CFAF7EF-7F7E-455A-9752-629B82DDB4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01CE35-84D6-4D79-A68F-CEFFE1C8697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63504803"/>
      </p:ext>
    </p:extLst>
  </p:cSld>
  <p:clrMapOvr>
    <a:masterClrMapping/>
  </p:clrMapOvr>
  <p:transition spd="med">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9529"/>
      </p:ext>
    </p:extLst>
  </p:cSld>
  <p:clrMapOvr>
    <a:masterClrMapping/>
  </p:clrMapOvr>
  <p:transition spd="med">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transition spd="med">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transition spd="med">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transition spd="med">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transition spd="med">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45.jp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med">
    <p:dissolv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2021/8/6</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671DC-4077-4FC6-9574-841BC2E1D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90D53E0D-D05E-450E-A332-527C721C5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1B9E14D5-65BE-45C8-ADD2-0CC29D0A8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8AC5EDB2-2432-4562-A07F-96DD67ADB98D}" type="datetimeFigureOut">
              <a:rPr lang="zh-CN" altLang="en-US" smtClean="0"/>
              <a:pPr/>
              <a:t>2021/8/6</a:t>
            </a:fld>
            <a:endParaRPr lang="zh-CN" altLang="en-US" dirty="0"/>
          </a:p>
        </p:txBody>
      </p:sp>
      <p:sp>
        <p:nvSpPr>
          <p:cNvPr id="5" name="页脚占位符 4">
            <a:extLst>
              <a:ext uri="{FF2B5EF4-FFF2-40B4-BE49-F238E27FC236}">
                <a16:creationId xmlns:a16="http://schemas.microsoft.com/office/drawing/2014/main" id="{96146C09-A769-4DF6-9276-C88A3FF9E0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DD58443-23D1-4E91-AD50-B9E3DCAC8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EBA6181-1769-4B1D-B02E-B5069CD68A89}" type="slidenum">
              <a:rPr lang="zh-CN" altLang="en-US" smtClean="0"/>
              <a:pPr/>
              <a:t>‹#›</a:t>
            </a:fld>
            <a:endParaRPr lang="zh-CN" altLang="en-US" dirty="0"/>
          </a:p>
        </p:txBody>
      </p:sp>
    </p:spTree>
    <p:extLst>
      <p:ext uri="{BB962C8B-B14F-4D97-AF65-F5344CB8AC3E}">
        <p14:creationId xmlns:p14="http://schemas.microsoft.com/office/powerpoint/2010/main" val="358102219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ransition spd="med">
    <p:dissolve/>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19.xml"/><Relationship Id="rId6"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ags" Target="../tags/tag5.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microsoft.com/office/2007/relationships/hdphoto" Target="../media/hdphoto2.wdp"/><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2800767"/>
          </a:xfrm>
          <a:prstGeom prst="rect">
            <a:avLst/>
          </a:prstGeom>
          <a:noFill/>
        </p:spPr>
        <p:txBody>
          <a:bodyPr wrap="square" rtlCol="0">
            <a:spAutoFit/>
          </a:bodyPr>
          <a:lstStyle/>
          <a:p>
            <a:pPr algn="ctr"/>
            <a:r>
              <a:rPr lang="en-US" sz="8800" dirty="0" err="1">
                <a:solidFill>
                  <a:srgbClr val="00B050"/>
                </a:solidFill>
                <a:effectLst>
                  <a:outerShdw blurRad="38100" dist="38100" dir="2700000" algn="tl">
                    <a:srgbClr val="000000">
                      <a:alpha val="43137"/>
                    </a:srgbClr>
                  </a:outerShdw>
                </a:effectLst>
              </a:rPr>
              <a:t>Tiết</a:t>
            </a:r>
            <a:r>
              <a:rPr lang="en-US" sz="8800" dirty="0">
                <a:solidFill>
                  <a:srgbClr val="00B050"/>
                </a:solidFill>
                <a:effectLst>
                  <a:outerShdw blurRad="38100" dist="38100" dir="2700000" algn="tl">
                    <a:srgbClr val="000000">
                      <a:alpha val="43137"/>
                    </a:srgbClr>
                  </a:outerShdw>
                </a:effectLst>
              </a:rPr>
              <a:t> 3</a:t>
            </a:r>
          </a:p>
          <a:p>
            <a:pPr algn="ctr"/>
            <a:r>
              <a:rPr lang="en-US" sz="8800" dirty="0" err="1">
                <a:solidFill>
                  <a:srgbClr val="00B050"/>
                </a:solidFill>
                <a:effectLst>
                  <a:outerShdw blurRad="38100" dist="38100" dir="2700000" algn="tl">
                    <a:srgbClr val="000000">
                      <a:alpha val="43137"/>
                    </a:srgbClr>
                  </a:outerShdw>
                </a:effectLst>
              </a:rPr>
              <a:t>Viết</a:t>
            </a:r>
            <a:endParaRPr lang="en-US" sz="8800" dirty="0">
              <a:solidFill>
                <a:srgbClr val="00B05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B17B6EC5-8A49-45AE-884F-38CC8EC9BA5A}"/>
              </a:ext>
            </a:extLst>
          </p:cNvPr>
          <p:cNvSpPr txBox="1"/>
          <p:nvPr/>
        </p:nvSpPr>
        <p:spPr>
          <a:xfrm>
            <a:off x="3179406" y="3673542"/>
            <a:ext cx="63588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07210216"/>
      </p:ext>
    </p:extLst>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a:extLst>
              <a:ext uri="{FF2B5EF4-FFF2-40B4-BE49-F238E27FC236}">
                <a16:creationId xmlns:a16="http://schemas.microsoft.com/office/drawing/2014/main" id="{E79F877D-5681-4E56-85A3-BBE592E70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465" y="3582331"/>
            <a:ext cx="4156354" cy="2770902"/>
          </a:xfrm>
          <a:prstGeom prst="rect">
            <a:avLst/>
          </a:prstGeom>
        </p:spPr>
      </p:pic>
      <p:sp>
        <p:nvSpPr>
          <p:cNvPr id="4" name="TextBox 3">
            <a:extLst>
              <a:ext uri="{FF2B5EF4-FFF2-40B4-BE49-F238E27FC236}">
                <a16:creationId xmlns:a16="http://schemas.microsoft.com/office/drawing/2014/main" id="{51DDA8F7-7ED7-4D25-A660-410D807175DE}"/>
              </a:ext>
            </a:extLst>
          </p:cNvPr>
          <p:cNvSpPr txBox="1"/>
          <p:nvPr/>
        </p:nvSpPr>
        <p:spPr>
          <a:xfrm>
            <a:off x="2567939" y="1062126"/>
            <a:ext cx="6026836" cy="923330"/>
          </a:xfrm>
          <a:prstGeom prst="rect">
            <a:avLst/>
          </a:prstGeom>
          <a:noFill/>
        </p:spPr>
        <p:txBody>
          <a:bodyPr wrap="square" rtlCol="0">
            <a:spAutoFit/>
          </a:bodyPr>
          <a:lstStyle/>
          <a:p>
            <a:pPr algn="ctr" defTabSz="1219170">
              <a:buClr>
                <a:srgbClr val="000000"/>
              </a:buClr>
              <a:defRPr/>
            </a:pPr>
            <a:r>
              <a:rPr lang="en-US" sz="5400" kern="0" dirty="0">
                <a:latin typeface="+mj-lt"/>
                <a:cs typeface="Arial"/>
                <a:sym typeface="Arial"/>
              </a:rPr>
              <a:t>NGHE - VIẾT</a:t>
            </a:r>
          </a:p>
        </p:txBody>
      </p:sp>
      <p:sp>
        <p:nvSpPr>
          <p:cNvPr id="5" name="TextBox 4">
            <a:extLst>
              <a:ext uri="{FF2B5EF4-FFF2-40B4-BE49-F238E27FC236}">
                <a16:creationId xmlns:a16="http://schemas.microsoft.com/office/drawing/2014/main" id="{A4CE4702-2472-4749-A934-A5BE631A7262}"/>
              </a:ext>
            </a:extLst>
          </p:cNvPr>
          <p:cNvSpPr txBox="1"/>
          <p:nvPr/>
        </p:nvSpPr>
        <p:spPr>
          <a:xfrm>
            <a:off x="1963650" y="2139029"/>
            <a:ext cx="7056740" cy="646331"/>
          </a:xfrm>
          <a:prstGeom prst="rect">
            <a:avLst/>
          </a:prstGeom>
          <a:noFill/>
        </p:spPr>
        <p:txBody>
          <a:bodyPr wrap="none" rtlCol="0">
            <a:spAutoFit/>
          </a:bodyPr>
          <a:lstStyle/>
          <a:p>
            <a:pPr defTabSz="1219170">
              <a:buClr>
                <a:srgbClr val="000000"/>
              </a:buClr>
              <a:defRPr/>
            </a:pPr>
            <a:r>
              <a:rPr lang="vi-VN" sz="3600" b="1" kern="0" dirty="0">
                <a:solidFill>
                  <a:srgbClr val="17479D"/>
                </a:solidFill>
                <a:latin typeface="+mj-lt"/>
                <a:cs typeface="Arial"/>
                <a:sym typeface="Arial"/>
              </a:rPr>
              <a:t>KHÁM PHÁ ĐÁY BIỂN Ở TRƯỜNG SA</a:t>
            </a:r>
            <a:endParaRPr lang="en-VN" sz="3600" b="1" kern="0" dirty="0">
              <a:solidFill>
                <a:srgbClr val="17479D"/>
              </a:solidFill>
              <a:latin typeface="+mj-lt"/>
              <a:cs typeface="Arial"/>
              <a:sym typeface="Arial"/>
            </a:endParaRPr>
          </a:p>
        </p:txBody>
      </p:sp>
      <p:sp>
        <p:nvSpPr>
          <p:cNvPr id="6" name="TextBox 5">
            <a:extLst>
              <a:ext uri="{FF2B5EF4-FFF2-40B4-BE49-F238E27FC236}">
                <a16:creationId xmlns:a16="http://schemas.microsoft.com/office/drawing/2014/main" id="{F104937C-E9A5-48FA-959C-D2DD50C641A7}"/>
              </a:ext>
            </a:extLst>
          </p:cNvPr>
          <p:cNvSpPr txBox="1"/>
          <p:nvPr/>
        </p:nvSpPr>
        <p:spPr>
          <a:xfrm>
            <a:off x="1496650" y="3102960"/>
            <a:ext cx="8437308" cy="650499"/>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FAB40">
                    <a:lumMod val="75000"/>
                  </a:srgbClr>
                </a:solidFill>
                <a:latin typeface="+mj-lt"/>
                <a:sym typeface="Arial"/>
              </a:rPr>
              <a:t>Nghe - viết</a:t>
            </a:r>
            <a:r>
              <a:rPr lang="en-US" sz="2800" b="1" kern="0" dirty="0">
                <a:solidFill>
                  <a:srgbClr val="FFAB40">
                    <a:lumMod val="75000"/>
                  </a:srgbClr>
                </a:solidFill>
                <a:latin typeface="+mj-lt"/>
                <a:sym typeface="Arial"/>
              </a:rPr>
              <a:t>: </a:t>
            </a:r>
            <a:r>
              <a:rPr lang="en-US" sz="2800" b="1" dirty="0">
                <a:solidFill>
                  <a:srgbClr val="FFAB40">
                    <a:lumMod val="75000"/>
                  </a:srgbClr>
                </a:solidFill>
                <a:latin typeface="+mj-lt"/>
              </a:rPr>
              <a:t>“</a:t>
            </a:r>
            <a:r>
              <a:rPr lang="vi-VN" sz="2800" b="1" dirty="0">
                <a:solidFill>
                  <a:srgbClr val="FFAB40">
                    <a:lumMod val="75000"/>
                  </a:srgbClr>
                </a:solidFill>
                <a:latin typeface="+mj-lt"/>
              </a:rPr>
              <a:t>Khám phá đáy biển ở Trường Sa”</a:t>
            </a:r>
            <a:endParaRPr lang="vi-VN" sz="2800" kern="0" dirty="0">
              <a:solidFill>
                <a:srgbClr val="FFAB40">
                  <a:lumMod val="75000"/>
                </a:srgbClr>
              </a:solidFill>
              <a:latin typeface="+mj-lt"/>
              <a:sym typeface="Arial"/>
            </a:endParaRPr>
          </a:p>
        </p:txBody>
      </p:sp>
      <p:pic>
        <p:nvPicPr>
          <p:cNvPr id="7" name="Picture 6">
            <a:extLst>
              <a:ext uri="{FF2B5EF4-FFF2-40B4-BE49-F238E27FC236}">
                <a16:creationId xmlns:a16="http://schemas.microsoft.com/office/drawing/2014/main" id="{D1D8CBEF-D492-4AA1-A0E6-BC6B233F8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4" y="3237000"/>
            <a:ext cx="406360" cy="384000"/>
          </a:xfrm>
          <a:prstGeom prst="rect">
            <a:avLst/>
          </a:prstGeom>
        </p:spPr>
      </p:pic>
      <p:pic>
        <p:nvPicPr>
          <p:cNvPr id="8" name="Picture 7">
            <a:extLst>
              <a:ext uri="{FF2B5EF4-FFF2-40B4-BE49-F238E27FC236}">
                <a16:creationId xmlns:a16="http://schemas.microsoft.com/office/drawing/2014/main" id="{84C253A0-6A0F-4E94-B927-E20AF9D2E81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1724" y="4285099"/>
            <a:ext cx="384000" cy="384000"/>
          </a:xfrm>
          <a:prstGeom prst="rect">
            <a:avLst/>
          </a:prstGeom>
        </p:spPr>
      </p:pic>
      <p:sp>
        <p:nvSpPr>
          <p:cNvPr id="9" name="TextBox 8">
            <a:extLst>
              <a:ext uri="{FF2B5EF4-FFF2-40B4-BE49-F238E27FC236}">
                <a16:creationId xmlns:a16="http://schemas.microsoft.com/office/drawing/2014/main" id="{C30C417B-FDB2-4640-8770-394944C8AD30}"/>
              </a:ext>
            </a:extLst>
          </p:cNvPr>
          <p:cNvSpPr txBox="1"/>
          <p:nvPr/>
        </p:nvSpPr>
        <p:spPr>
          <a:xfrm>
            <a:off x="1496650" y="4071060"/>
            <a:ext cx="8437308" cy="650499"/>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FAB40">
                    <a:lumMod val="75000"/>
                  </a:srgbClr>
                </a:solidFill>
                <a:latin typeface="+mj-lt"/>
                <a:cs typeface="Arial"/>
                <a:sym typeface="Arial"/>
              </a:rPr>
              <a:t>Bài tập</a:t>
            </a:r>
            <a:r>
              <a:rPr lang="en-US" sz="2800" b="1" kern="0" dirty="0">
                <a:solidFill>
                  <a:srgbClr val="FFAB40">
                    <a:lumMod val="75000"/>
                  </a:srgbClr>
                </a:solidFill>
                <a:latin typeface="+mj-lt"/>
                <a:cs typeface="Arial"/>
                <a:sym typeface="Arial"/>
              </a:rPr>
              <a:t> </a:t>
            </a:r>
            <a:r>
              <a:rPr lang="en-US" sz="2800" b="1" kern="0" dirty="0" err="1">
                <a:solidFill>
                  <a:srgbClr val="FFAB40">
                    <a:lumMod val="75000"/>
                  </a:srgbClr>
                </a:solidFill>
                <a:latin typeface="+mj-lt"/>
                <a:cs typeface="Arial"/>
                <a:sym typeface="Arial"/>
              </a:rPr>
              <a:t>tự</a:t>
            </a:r>
            <a:r>
              <a:rPr lang="en-US" sz="2800" b="1" kern="0" dirty="0">
                <a:solidFill>
                  <a:srgbClr val="FFAB40">
                    <a:lumMod val="75000"/>
                  </a:srgbClr>
                </a:solidFill>
                <a:latin typeface="+mj-lt"/>
                <a:cs typeface="Arial"/>
                <a:sym typeface="Arial"/>
              </a:rPr>
              <a:t> </a:t>
            </a:r>
            <a:r>
              <a:rPr lang="en-US" sz="2800" b="1" kern="0" dirty="0" err="1">
                <a:solidFill>
                  <a:srgbClr val="FFAB40">
                    <a:lumMod val="75000"/>
                  </a:srgbClr>
                </a:solidFill>
                <a:latin typeface="+mj-lt"/>
                <a:cs typeface="Arial"/>
                <a:sym typeface="Arial"/>
              </a:rPr>
              <a:t>chọn</a:t>
            </a:r>
            <a:endParaRPr lang="vi-VN" sz="2800" kern="0" dirty="0">
              <a:solidFill>
                <a:srgbClr val="FFAB40">
                  <a:lumMod val="75000"/>
                </a:srgbClr>
              </a:solidFill>
              <a:latin typeface="+mj-lt"/>
              <a:cs typeface="Arial"/>
              <a:sym typeface="Arial"/>
            </a:endParaRPr>
          </a:p>
        </p:txBody>
      </p:sp>
    </p:spTree>
    <p:extLst>
      <p:ext uri="{BB962C8B-B14F-4D97-AF65-F5344CB8AC3E}">
        <p14:creationId xmlns:p14="http://schemas.microsoft.com/office/powerpoint/2010/main" val="2474117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a:extLst>
              <a:ext uri="{FF2B5EF4-FFF2-40B4-BE49-F238E27FC236}">
                <a16:creationId xmlns:a16="http://schemas.microsoft.com/office/drawing/2014/main" id="{C4307515-D131-4B09-9B54-C113D9357437}"/>
              </a:ext>
            </a:extLst>
          </p:cNvPr>
          <p:cNvSpPr txBox="1"/>
          <p:nvPr/>
        </p:nvSpPr>
        <p:spPr>
          <a:xfrm>
            <a:off x="5014794" y="-172924"/>
            <a:ext cx="2371545" cy="809965"/>
          </a:xfrm>
          <a:prstGeom prst="rect">
            <a:avLst/>
          </a:prstGeom>
          <a:noFill/>
        </p:spPr>
        <p:txBody>
          <a:bodyPr wrap="square" rtlCol="0">
            <a:spAutoFit/>
          </a:bodyPr>
          <a:lstStyle/>
          <a:p>
            <a:pPr algn="just" defTabSz="1219170">
              <a:lnSpc>
                <a:spcPct val="150000"/>
              </a:lnSpc>
              <a:buClr>
                <a:srgbClr val="000000"/>
              </a:buClr>
              <a:defRPr/>
            </a:pPr>
            <a:r>
              <a:rPr lang="vi-VN" sz="3600" b="1" kern="0" dirty="0">
                <a:solidFill>
                  <a:schemeClr val="bg1"/>
                </a:solidFill>
                <a:latin typeface="+mj-lt"/>
                <a:cs typeface="Arial"/>
                <a:sym typeface="Arial"/>
              </a:rPr>
              <a:t>Nghe - viết</a:t>
            </a:r>
            <a:endParaRPr lang="vi-VN" sz="3600" kern="0" dirty="0">
              <a:solidFill>
                <a:schemeClr val="bg1"/>
              </a:solidFill>
              <a:latin typeface="+mj-lt"/>
              <a:cs typeface="Arial"/>
              <a:sym typeface="Arial"/>
            </a:endParaRPr>
          </a:p>
        </p:txBody>
      </p:sp>
      <p:pic>
        <p:nvPicPr>
          <p:cNvPr id="6" name="Picture 5">
            <a:extLst>
              <a:ext uri="{FF2B5EF4-FFF2-40B4-BE49-F238E27FC236}">
                <a16:creationId xmlns:a16="http://schemas.microsoft.com/office/drawing/2014/main" id="{D50CE688-A414-49E4-A506-0865404F9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913" y="131850"/>
            <a:ext cx="406360" cy="384000"/>
          </a:xfrm>
          <a:prstGeom prst="rect">
            <a:avLst/>
          </a:prstGeom>
        </p:spPr>
      </p:pic>
      <p:sp>
        <p:nvSpPr>
          <p:cNvPr id="7" name="Rectangle 6">
            <a:extLst>
              <a:ext uri="{FF2B5EF4-FFF2-40B4-BE49-F238E27FC236}">
                <a16:creationId xmlns:a16="http://schemas.microsoft.com/office/drawing/2014/main" id="{2BF83B13-DA21-4281-A95A-0EB3CD7BDD27}"/>
              </a:ext>
            </a:extLst>
          </p:cNvPr>
          <p:cNvSpPr/>
          <p:nvPr/>
        </p:nvSpPr>
        <p:spPr>
          <a:xfrm>
            <a:off x="2725640" y="1410401"/>
            <a:ext cx="7077450" cy="646331"/>
          </a:xfrm>
          <a:prstGeom prst="rect">
            <a:avLst/>
          </a:prstGeom>
        </p:spPr>
        <p:txBody>
          <a:bodyPr wrap="none">
            <a:spAutoFit/>
          </a:bodyPr>
          <a:lstStyle/>
          <a:p>
            <a:r>
              <a:rPr lang="vi-VN" sz="3600" b="1" dirty="0">
                <a:solidFill>
                  <a:srgbClr val="0070C0"/>
                </a:solidFill>
                <a:latin typeface="HP001 4 hang 1 ô ly" panose="020B0603050302020204" pitchFamily="34" charset="0"/>
              </a:rPr>
              <a:t>Khám phá đáy biển ở Trường Sa</a:t>
            </a:r>
          </a:p>
        </p:txBody>
      </p:sp>
      <p:sp>
        <p:nvSpPr>
          <p:cNvPr id="8" name="Rectangle 7">
            <a:extLst>
              <a:ext uri="{FF2B5EF4-FFF2-40B4-BE49-F238E27FC236}">
                <a16:creationId xmlns:a16="http://schemas.microsoft.com/office/drawing/2014/main" id="{818F982A-24BE-4FF8-9BAA-76B9FC312162}"/>
              </a:ext>
            </a:extLst>
          </p:cNvPr>
          <p:cNvSpPr/>
          <p:nvPr/>
        </p:nvSpPr>
        <p:spPr>
          <a:xfrm>
            <a:off x="1784800" y="2042140"/>
            <a:ext cx="8622399" cy="3785652"/>
          </a:xfrm>
          <a:prstGeom prst="rect">
            <a:avLst/>
          </a:prstGeom>
        </p:spPr>
        <p:txBody>
          <a:bodyPr wrap="square">
            <a:spAutoFit/>
          </a:bodyPr>
          <a:lstStyle/>
          <a:p>
            <a:pPr indent="230394" algn="just">
              <a:lnSpc>
                <a:spcPct val="150000"/>
              </a:lnSpc>
            </a:pPr>
            <a:r>
              <a:rPr lang="vi-VN" sz="3200" dirty="0">
                <a:latin typeface="HP001 4 hang 1 ô ly" panose="020B0603050302020204" pitchFamily="34" charset="0"/>
              </a:rPr>
              <a:t> Biển ở Trường Sa có những loài cá </a:t>
            </a:r>
            <a:r>
              <a:rPr lang="vi-VN" sz="3200">
                <a:latin typeface="HP001 4 hang 1 ô ly" panose="020B0603050302020204" pitchFamily="34" charset="0"/>
              </a:rPr>
              <a:t>đẹp ǟực </a:t>
            </a:r>
            <a:r>
              <a:rPr lang="vi-VN" sz="3200" dirty="0">
                <a:latin typeface="HP001 4 hang 1 ô ly" panose="020B0603050302020204" pitchFamily="34" charset="0"/>
              </a:rPr>
              <a:t>ǟỡ và lạ mắt. Từng đàn cá đủ màu sắc, dày đặc đến hàng trăm con tạo nên một tấm thảm hoa di động. Những vỉa san hô chạy dài từ chân mỗi đảo xuống sâu dần dưới đáy biển.</a:t>
            </a:r>
          </a:p>
        </p:txBody>
      </p:sp>
    </p:spTree>
    <p:extLst>
      <p:ext uri="{BB962C8B-B14F-4D97-AF65-F5344CB8AC3E}">
        <p14:creationId xmlns:p14="http://schemas.microsoft.com/office/powerpoint/2010/main" val="3952442024"/>
      </p:ext>
    </p:extLst>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6" name="TextBox 5">
            <a:extLst>
              <a:ext uri="{FF2B5EF4-FFF2-40B4-BE49-F238E27FC236}">
                <a16:creationId xmlns:a16="http://schemas.microsoft.com/office/drawing/2014/main" id="{B56E8363-FCB5-457F-9FFC-62BDEA3FF7A8}"/>
              </a:ext>
            </a:extLst>
          </p:cNvPr>
          <p:cNvSpPr txBox="1"/>
          <p:nvPr/>
        </p:nvSpPr>
        <p:spPr>
          <a:xfrm>
            <a:off x="2681150" y="4526634"/>
            <a:ext cx="7154436" cy="730200"/>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0070C0"/>
                </a:solidFill>
                <a:latin typeface="+mj-lt"/>
                <a:cs typeface="Arial"/>
                <a:sym typeface="Arial"/>
              </a:rPr>
              <a:t>Học sinh viết bài vào vở ô li</a:t>
            </a:r>
            <a:endParaRPr lang="en-US" sz="3200" b="1" kern="0" dirty="0">
              <a:solidFill>
                <a:srgbClr val="0070C0"/>
              </a:solidFill>
              <a:latin typeface="+mj-lt"/>
              <a:cs typeface="Arial"/>
              <a:sym typeface="Arial"/>
            </a:endParaRPr>
          </a:p>
        </p:txBody>
      </p:sp>
      <p:sp>
        <p:nvSpPr>
          <p:cNvPr id="7" name="TextBox 6">
            <a:extLst>
              <a:ext uri="{FF2B5EF4-FFF2-40B4-BE49-F238E27FC236}">
                <a16:creationId xmlns:a16="http://schemas.microsoft.com/office/drawing/2014/main" id="{34C38226-9748-45A7-A8B6-F719C1807F2F}"/>
              </a:ext>
            </a:extLst>
          </p:cNvPr>
          <p:cNvSpPr txBox="1"/>
          <p:nvPr/>
        </p:nvSpPr>
        <p:spPr>
          <a:xfrm>
            <a:off x="3244950" y="3696174"/>
            <a:ext cx="6026836" cy="830997"/>
          </a:xfrm>
          <a:prstGeom prst="rect">
            <a:avLst/>
          </a:prstGeom>
          <a:noFill/>
        </p:spPr>
        <p:txBody>
          <a:bodyPr wrap="square" rtlCol="0">
            <a:spAutoFit/>
          </a:bodyPr>
          <a:lstStyle/>
          <a:p>
            <a:pPr algn="ctr" defTabSz="1219170">
              <a:buClr>
                <a:srgbClr val="000000"/>
              </a:buClr>
              <a:defRPr/>
            </a:pPr>
            <a:r>
              <a:rPr lang="vi-VN" sz="4800" kern="0" dirty="0">
                <a:latin typeface="+mj-lt"/>
                <a:cs typeface="Arial"/>
                <a:sym typeface="Arial"/>
              </a:rPr>
              <a:t>VIẾT BÀI</a:t>
            </a:r>
            <a:endParaRPr lang="en-US" sz="4800" kern="0" dirty="0">
              <a:latin typeface="+mj-lt"/>
              <a:cs typeface="Arial"/>
              <a:sym typeface="Arial"/>
            </a:endParaRPr>
          </a:p>
        </p:txBody>
      </p:sp>
    </p:spTree>
    <p:extLst>
      <p:ext uri="{BB962C8B-B14F-4D97-AF65-F5344CB8AC3E}">
        <p14:creationId xmlns:p14="http://schemas.microsoft.com/office/powerpoint/2010/main" val="351582794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DBF424B0-2F7E-47BC-8946-D59DB707C855}"/>
              </a:ext>
            </a:extLst>
          </p:cNvPr>
          <p:cNvPicPr>
            <a:picLocks noChangeAspect="1"/>
          </p:cNvPicPr>
          <p:nvPr/>
        </p:nvPicPr>
        <p:blipFill>
          <a:blip r:embed="rId3">
            <a:duotone>
              <a:srgbClr val="70AD4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46338" y="1727213"/>
            <a:ext cx="581308" cy="469457"/>
          </a:xfrm>
          <a:prstGeom prst="rect">
            <a:avLst/>
          </a:prstGeom>
        </p:spPr>
      </p:pic>
      <p:sp>
        <p:nvSpPr>
          <p:cNvPr id="41" name="TextBox 40">
            <a:extLst>
              <a:ext uri="{FF2B5EF4-FFF2-40B4-BE49-F238E27FC236}">
                <a16:creationId xmlns:a16="http://schemas.microsoft.com/office/drawing/2014/main" id="{E5FE3D1C-8227-4960-8CDD-2A7815BA0B67}"/>
              </a:ext>
            </a:extLst>
          </p:cNvPr>
          <p:cNvSpPr txBox="1"/>
          <p:nvPr/>
        </p:nvSpPr>
        <p:spPr>
          <a:xfrm>
            <a:off x="3138780" y="1548007"/>
            <a:ext cx="8694681" cy="6504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17479D"/>
                </a:solidFill>
                <a:effectLst/>
                <a:uLnTx/>
                <a:uFillTx/>
              </a:rPr>
              <a:t>Chọn </a:t>
            </a:r>
            <a:r>
              <a:rPr kumimoji="0" lang="vi-VN" sz="2800" b="1" i="1" u="none" strike="noStrike" kern="0" cap="none" spc="0" normalizeH="0" baseline="0" noProof="0" dirty="0">
                <a:ln>
                  <a:noFill/>
                </a:ln>
                <a:solidFill>
                  <a:srgbClr val="17479D"/>
                </a:solidFill>
                <a:effectLst/>
                <a:uLnTx/>
                <a:uFillTx/>
              </a:rPr>
              <a:t>it </a:t>
            </a:r>
            <a:r>
              <a:rPr kumimoji="0" lang="vi-VN" sz="2800" b="1" i="0" u="none" strike="noStrike" kern="0" cap="none" spc="0" normalizeH="0" baseline="0" noProof="0" dirty="0">
                <a:ln>
                  <a:noFill/>
                </a:ln>
                <a:solidFill>
                  <a:srgbClr val="17479D"/>
                </a:solidFill>
                <a:effectLst/>
                <a:uLnTx/>
                <a:uFillTx/>
              </a:rPr>
              <a:t>hoặc </a:t>
            </a:r>
            <a:r>
              <a:rPr kumimoji="0" lang="vi-VN" sz="2800" b="1" i="1" u="none" strike="noStrike" kern="0" cap="none" spc="0" normalizeH="0" baseline="0" noProof="0" dirty="0">
                <a:ln>
                  <a:noFill/>
                </a:ln>
                <a:solidFill>
                  <a:srgbClr val="17479D"/>
                </a:solidFill>
                <a:effectLst/>
                <a:uLnTx/>
                <a:uFillTx/>
              </a:rPr>
              <a:t>uyt </a:t>
            </a:r>
            <a:r>
              <a:rPr kumimoji="0" lang="en-US" sz="2800" b="1" i="1" u="none" strike="noStrike" kern="0" cap="none" spc="0" normalizeH="0" baseline="0" noProof="0" dirty="0">
                <a:ln>
                  <a:noFill/>
                </a:ln>
                <a:solidFill>
                  <a:srgbClr val="17479D"/>
                </a:solidFill>
                <a:effectLst/>
                <a:uLnTx/>
                <a:uFillTx/>
              </a:rPr>
              <a:t> </a:t>
            </a:r>
            <a:r>
              <a:rPr kumimoji="0" lang="vi-VN" sz="2800" b="1" i="0" u="none" strike="noStrike" kern="0" cap="none" spc="0" normalizeH="0" baseline="0" noProof="0" dirty="0">
                <a:ln>
                  <a:noFill/>
                </a:ln>
                <a:solidFill>
                  <a:srgbClr val="17479D"/>
                </a:solidFill>
                <a:effectLst/>
                <a:uLnTx/>
                <a:uFillTx/>
              </a:rPr>
              <a:t>thay cho ô vuông.</a:t>
            </a:r>
          </a:p>
        </p:txBody>
      </p:sp>
      <p:sp>
        <p:nvSpPr>
          <p:cNvPr id="44" name="TextBox 43">
            <a:extLst>
              <a:ext uri="{FF2B5EF4-FFF2-40B4-BE49-F238E27FC236}">
                <a16:creationId xmlns:a16="http://schemas.microsoft.com/office/drawing/2014/main" id="{C4A08E14-FC31-41C3-A914-2D93EF14E0B3}"/>
              </a:ext>
            </a:extLst>
          </p:cNvPr>
          <p:cNvSpPr txBox="1"/>
          <p:nvPr/>
        </p:nvSpPr>
        <p:spPr>
          <a:xfrm>
            <a:off x="1657712" y="2102531"/>
            <a:ext cx="9892145" cy="2589491"/>
          </a:xfrm>
          <a:prstGeom prst="rect">
            <a:avLst/>
          </a:prstGeom>
          <a:noFill/>
        </p:spPr>
        <p:txBody>
          <a:bodyPr wrap="square" rtlCol="0">
            <a:spAutoFit/>
          </a:bodyPr>
          <a:lstStyle/>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rPr>
              <a:t>Chú mực ống cứ thấy kẻ lạ là phun mực đen k </a:t>
            </a:r>
            <a:r>
              <a:rPr kumimoji="0" lang="vi-VN" sz="2800" b="1" i="0" u="none" strike="noStrike" kern="0" cap="none" spc="0" normalizeH="0" baseline="0" noProof="0" dirty="0">
                <a:ln>
                  <a:noFill/>
                </a:ln>
                <a:solidFill>
                  <a:srgbClr val="FF0000"/>
                </a:solidFill>
                <a:effectLst/>
                <a:uLnTx/>
                <a:uFillTx/>
              </a:rPr>
              <a:t>ịt     </a:t>
            </a:r>
            <a:r>
              <a:rPr kumimoji="0" lang="vi-VN" sz="2800" b="0" i="0" u="none" strike="noStrike" kern="0" cap="none" spc="0" normalizeH="0" baseline="0" noProof="0" dirty="0">
                <a:ln>
                  <a:noFill/>
                </a:ln>
                <a:solidFill>
                  <a:prstClr val="black"/>
                </a:solidFill>
                <a:effectLst/>
                <a:uLnTx/>
                <a:uFillTx/>
              </a:rPr>
              <a:t>cả một vùng nước xanh.</a:t>
            </a:r>
          </a:p>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rPr>
              <a:t>Tàu ngầm trông như chiếc xe b </a:t>
            </a:r>
            <a:r>
              <a:rPr kumimoji="0" lang="vi-VN" sz="2800" b="1" i="0" u="none" strike="noStrike" kern="0" cap="none" spc="0" normalizeH="0" baseline="0" noProof="0" dirty="0">
                <a:ln>
                  <a:noFill/>
                </a:ln>
                <a:solidFill>
                  <a:srgbClr val="FF0000"/>
                </a:solidFill>
                <a:effectLst/>
                <a:uLnTx/>
                <a:uFillTx/>
              </a:rPr>
              <a:t>uýt  </a:t>
            </a:r>
            <a:r>
              <a:rPr kumimoji="0" lang="vi-VN" sz="2800" b="0" i="0" u="none" strike="noStrike" kern="0" cap="none" spc="0" normalizeH="0" baseline="0" noProof="0" dirty="0">
                <a:ln>
                  <a:noFill/>
                </a:ln>
                <a:solidFill>
                  <a:prstClr val="black"/>
                </a:solidFill>
                <a:effectLst/>
                <a:uLnTx/>
                <a:uFillTx/>
              </a:rPr>
              <a:t>chạy dưới đáy đại dương.</a:t>
            </a:r>
          </a:p>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rPr>
              <a:t>Cậu bé vừa đi vừa h </a:t>
            </a:r>
            <a:r>
              <a:rPr kumimoji="0" lang="vi-VN" sz="2800" b="1" i="0" u="none" strike="noStrike" kern="0" cap="none" spc="0" normalizeH="0" baseline="0" noProof="0" dirty="0">
                <a:ln>
                  <a:noFill/>
                </a:ln>
                <a:solidFill>
                  <a:srgbClr val="FF0000"/>
                </a:solidFill>
                <a:effectLst/>
                <a:uLnTx/>
                <a:uFillTx/>
              </a:rPr>
              <a:t>uýt</a:t>
            </a:r>
            <a:r>
              <a:rPr kumimoji="0" lang="vi-VN" sz="2800" b="0" i="0" u="none" strike="noStrike" kern="0" cap="none" spc="0" normalizeH="0" baseline="0" noProof="0" dirty="0">
                <a:ln>
                  <a:noFill/>
                </a:ln>
                <a:solidFill>
                  <a:prstClr val="black"/>
                </a:solidFill>
                <a:effectLst/>
                <a:uLnTx/>
                <a:uFillTx/>
              </a:rPr>
              <a:t>  sáo.</a:t>
            </a:r>
          </a:p>
        </p:txBody>
      </p:sp>
      <p:grpSp>
        <p:nvGrpSpPr>
          <p:cNvPr id="45" name="Group 44">
            <a:extLst>
              <a:ext uri="{FF2B5EF4-FFF2-40B4-BE49-F238E27FC236}">
                <a16:creationId xmlns:a16="http://schemas.microsoft.com/office/drawing/2014/main" id="{4F222DA8-9201-4456-8AF7-7F4AF35D145F}"/>
              </a:ext>
            </a:extLst>
          </p:cNvPr>
          <p:cNvGrpSpPr/>
          <p:nvPr/>
        </p:nvGrpSpPr>
        <p:grpSpPr>
          <a:xfrm>
            <a:off x="8983209" y="2261986"/>
            <a:ext cx="594363" cy="480000"/>
            <a:chOff x="7507111" y="2996098"/>
            <a:chExt cx="417689" cy="417689"/>
          </a:xfrm>
        </p:grpSpPr>
        <p:sp>
          <p:nvSpPr>
            <p:cNvPr id="46" name="Rectangle 45">
              <a:extLst>
                <a:ext uri="{FF2B5EF4-FFF2-40B4-BE49-F238E27FC236}">
                  <a16:creationId xmlns:a16="http://schemas.microsoft.com/office/drawing/2014/main" id="{50350542-4C3C-4AD4-AAF0-63DF52A1877E}"/>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47" name="Straight Connector 46">
              <a:extLst>
                <a:ext uri="{FF2B5EF4-FFF2-40B4-BE49-F238E27FC236}">
                  <a16:creationId xmlns:a16="http://schemas.microsoft.com/office/drawing/2014/main" id="{472368A1-ED82-434E-B760-5491E39B5324}"/>
                </a:ext>
              </a:extLst>
            </p:cNvPr>
            <p:cNvCxnSpPr>
              <a:stCxn id="46" idx="0"/>
              <a:endCxn id="4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38BCB9F5-EEC4-413C-B7C7-314C814B8BA2}"/>
                </a:ext>
              </a:extLst>
            </p:cNvPr>
            <p:cNvCxnSpPr>
              <a:stCxn id="46" idx="3"/>
              <a:endCxn id="4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6C7E2F1B-C0AC-47BC-B40E-FB02B0CC2229}"/>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0" name="Group 49">
            <a:extLst>
              <a:ext uri="{FF2B5EF4-FFF2-40B4-BE49-F238E27FC236}">
                <a16:creationId xmlns:a16="http://schemas.microsoft.com/office/drawing/2014/main" id="{34EFE72E-3094-4EC2-B88D-690A640117DD}"/>
              </a:ext>
            </a:extLst>
          </p:cNvPr>
          <p:cNvGrpSpPr/>
          <p:nvPr/>
        </p:nvGrpSpPr>
        <p:grpSpPr>
          <a:xfrm>
            <a:off x="6781136" y="3549008"/>
            <a:ext cx="594363" cy="480000"/>
            <a:chOff x="7507111" y="2996098"/>
            <a:chExt cx="417689" cy="417689"/>
          </a:xfrm>
        </p:grpSpPr>
        <p:sp>
          <p:nvSpPr>
            <p:cNvPr id="51" name="Rectangle 50">
              <a:extLst>
                <a:ext uri="{FF2B5EF4-FFF2-40B4-BE49-F238E27FC236}">
                  <a16:creationId xmlns:a16="http://schemas.microsoft.com/office/drawing/2014/main" id="{1DBE4A26-CF6E-476E-87F6-9AC5F4A42F37}"/>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2" name="Straight Connector 51">
              <a:extLst>
                <a:ext uri="{FF2B5EF4-FFF2-40B4-BE49-F238E27FC236}">
                  <a16:creationId xmlns:a16="http://schemas.microsoft.com/office/drawing/2014/main" id="{D58287B9-2DA1-40A8-993C-85E00C75973C}"/>
                </a:ext>
              </a:extLst>
            </p:cNvPr>
            <p:cNvCxnSpPr>
              <a:stCxn id="51" idx="0"/>
              <a:endCxn id="51"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DBDA653A-02A9-4CBB-9E12-B89901D5251E}"/>
                </a:ext>
              </a:extLst>
            </p:cNvPr>
            <p:cNvCxnSpPr>
              <a:stCxn id="51" idx="3"/>
              <a:endCxn id="51"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300D24F2-8AF6-4D93-961B-8D0C9F92BD8B}"/>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5" name="Group 54">
            <a:extLst>
              <a:ext uri="{FF2B5EF4-FFF2-40B4-BE49-F238E27FC236}">
                <a16:creationId xmlns:a16="http://schemas.microsoft.com/office/drawing/2014/main" id="{C463FD6C-0179-4628-8EF0-D5E5C1FF3091}"/>
              </a:ext>
            </a:extLst>
          </p:cNvPr>
          <p:cNvGrpSpPr/>
          <p:nvPr/>
        </p:nvGrpSpPr>
        <p:grpSpPr>
          <a:xfrm>
            <a:off x="5132707" y="4212023"/>
            <a:ext cx="594363" cy="480000"/>
            <a:chOff x="7507111" y="2996098"/>
            <a:chExt cx="417689" cy="417689"/>
          </a:xfrm>
        </p:grpSpPr>
        <p:sp>
          <p:nvSpPr>
            <p:cNvPr id="56" name="Rectangle 55">
              <a:extLst>
                <a:ext uri="{FF2B5EF4-FFF2-40B4-BE49-F238E27FC236}">
                  <a16:creationId xmlns:a16="http://schemas.microsoft.com/office/drawing/2014/main" id="{3BF26A38-93C8-4A82-AADC-1A173B44339B}"/>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7" name="Straight Connector 56">
              <a:extLst>
                <a:ext uri="{FF2B5EF4-FFF2-40B4-BE49-F238E27FC236}">
                  <a16:creationId xmlns:a16="http://schemas.microsoft.com/office/drawing/2014/main" id="{22600DD7-B902-4A3F-930B-A52626554726}"/>
                </a:ext>
              </a:extLst>
            </p:cNvPr>
            <p:cNvCxnSpPr>
              <a:stCxn id="56" idx="0"/>
              <a:endCxn id="5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0AC54C9A-8B71-40C5-9133-355189CCCE81}"/>
                </a:ext>
              </a:extLst>
            </p:cNvPr>
            <p:cNvCxnSpPr>
              <a:stCxn id="56" idx="3"/>
              <a:endCxn id="5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01938734-5328-423C-9DC0-CF365E8A2A90}"/>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3910641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randombar(horizontal)">
                                      <p:cBhvr>
                                        <p:cTn id="25" dur="500"/>
                                        <p:tgtEl>
                                          <p:spTgt spid="50"/>
                                        </p:tgtEl>
                                      </p:cBhvr>
                                    </p:animEffect>
                                  </p:childTnLst>
                                </p:cTn>
                              </p:par>
                              <p:par>
                                <p:cTn id="26" presetID="14" presetClass="entr" presetSubtype="1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80F510E-0095-4928-A770-56AD303C68FF}"/>
              </a:ext>
            </a:extLst>
          </p:cNvPr>
          <p:cNvSpPr/>
          <p:nvPr/>
        </p:nvSpPr>
        <p:spPr>
          <a:xfrm>
            <a:off x="0" y="6456219"/>
            <a:ext cx="12192000" cy="401781"/>
          </a:xfrm>
          <a:prstGeom prst="rect">
            <a:avLst/>
          </a:prstGeom>
          <a:solidFill>
            <a:srgbClr val="7BC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5" name="图片 4">
            <a:extLst>
              <a:ext uri="{FF2B5EF4-FFF2-40B4-BE49-F238E27FC236}">
                <a16:creationId xmlns:a16="http://schemas.microsoft.com/office/drawing/2014/main" id="{101A796B-5B8C-4573-9C98-0C14BCBB88A7}"/>
              </a:ext>
            </a:extLst>
          </p:cNvPr>
          <p:cNvPicPr>
            <a:picLocks noChangeAspect="1"/>
          </p:cNvPicPr>
          <p:nvPr/>
        </p:nvPicPr>
        <p:blipFill rotWithShape="1">
          <a:blip r:embed="rId3">
            <a:extLst>
              <a:ext uri="{28A0092B-C50C-407E-A947-70E740481C1C}">
                <a14:useLocalDpi xmlns:a14="http://schemas.microsoft.com/office/drawing/2010/main" val="0"/>
              </a:ext>
            </a:extLst>
          </a:blip>
          <a:srcRect l="23420" t="85409"/>
          <a:stretch/>
        </p:blipFill>
        <p:spPr>
          <a:xfrm>
            <a:off x="3934691" y="6363855"/>
            <a:ext cx="8257308" cy="494144"/>
          </a:xfrm>
          <a:prstGeom prst="rect">
            <a:avLst/>
          </a:prstGeom>
        </p:spPr>
      </p:pic>
      <p:pic>
        <p:nvPicPr>
          <p:cNvPr id="6" name="图片 5">
            <a:extLst>
              <a:ext uri="{FF2B5EF4-FFF2-40B4-BE49-F238E27FC236}">
                <a16:creationId xmlns:a16="http://schemas.microsoft.com/office/drawing/2014/main" id="{2E21CC96-6F31-4D80-AEE7-E455F2199BEC}"/>
              </a:ext>
            </a:extLst>
          </p:cNvPr>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p:blipFill>
        <p:spPr>
          <a:xfrm>
            <a:off x="10359018" y="2254959"/>
            <a:ext cx="1832982" cy="4603041"/>
          </a:xfrm>
          <a:prstGeom prst="rect">
            <a:avLst/>
          </a:prstGeom>
        </p:spPr>
      </p:pic>
      <p:pic>
        <p:nvPicPr>
          <p:cNvPr id="7" name="图片 6">
            <a:extLst>
              <a:ext uri="{FF2B5EF4-FFF2-40B4-BE49-F238E27FC236}">
                <a16:creationId xmlns:a16="http://schemas.microsoft.com/office/drawing/2014/main" id="{359C9393-DB2E-42F8-9E61-0F6A2CC7C992}"/>
              </a:ext>
            </a:extLst>
          </p:cNvPr>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p:blipFill>
        <p:spPr>
          <a:xfrm>
            <a:off x="166706" y="174173"/>
            <a:ext cx="1466162" cy="1022928"/>
          </a:xfrm>
          <a:prstGeom prst="rect">
            <a:avLst/>
          </a:prstGeom>
        </p:spPr>
      </p:pic>
      <p:grpSp>
        <p:nvGrpSpPr>
          <p:cNvPr id="2" name="组合 1">
            <a:extLst>
              <a:ext uri="{FF2B5EF4-FFF2-40B4-BE49-F238E27FC236}">
                <a16:creationId xmlns:a16="http://schemas.microsoft.com/office/drawing/2014/main" id="{EE639F1A-AC18-4D3A-9746-48FD2471FC48}"/>
              </a:ext>
            </a:extLst>
          </p:cNvPr>
          <p:cNvGrpSpPr/>
          <p:nvPr/>
        </p:nvGrpSpPr>
        <p:grpSpPr>
          <a:xfrm>
            <a:off x="1711577" y="967643"/>
            <a:ext cx="8768846" cy="735747"/>
            <a:chOff x="1252609" y="1540036"/>
            <a:chExt cx="8768846" cy="735747"/>
          </a:xfrm>
        </p:grpSpPr>
        <p:sp>
          <p:nvSpPr>
            <p:cNvPr id="11" name="矩形: 圆角 10">
              <a:extLst>
                <a:ext uri="{FF2B5EF4-FFF2-40B4-BE49-F238E27FC236}">
                  <a16:creationId xmlns:a16="http://schemas.microsoft.com/office/drawing/2014/main" id="{27DE6D56-56F4-4613-83AE-2B86B80CC839}"/>
                </a:ext>
              </a:extLst>
            </p:cNvPr>
            <p:cNvSpPr/>
            <p:nvPr/>
          </p:nvSpPr>
          <p:spPr>
            <a:xfrm>
              <a:off x="1252609" y="1540036"/>
              <a:ext cx="4484508" cy="735747"/>
            </a:xfrm>
            <a:prstGeom prst="roundRect">
              <a:avLst>
                <a:gd name="adj" fmla="val 50000"/>
              </a:avLst>
            </a:prstGeom>
            <a:solidFill>
              <a:srgbClr val="7BC6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cxnSp>
          <p:nvCxnSpPr>
            <p:cNvPr id="3" name="直接连接符 2">
              <a:extLst>
                <a:ext uri="{FF2B5EF4-FFF2-40B4-BE49-F238E27FC236}">
                  <a16:creationId xmlns:a16="http://schemas.microsoft.com/office/drawing/2014/main" id="{951573FD-FF8C-419C-824E-D4135E319326}"/>
                </a:ext>
              </a:extLst>
            </p:cNvPr>
            <p:cNvCxnSpPr>
              <a:cxnSpLocks/>
              <a:stCxn id="11" idx="3"/>
            </p:cNvCxnSpPr>
            <p:nvPr/>
          </p:nvCxnSpPr>
          <p:spPr>
            <a:xfrm flipV="1">
              <a:off x="5737117" y="1880174"/>
              <a:ext cx="4284338" cy="27736"/>
            </a:xfrm>
            <a:prstGeom prst="line">
              <a:avLst/>
            </a:prstGeom>
            <a:ln w="50800">
              <a:solidFill>
                <a:srgbClr val="7BC6DA"/>
              </a:solidFill>
            </a:ln>
          </p:spPr>
          <p:style>
            <a:lnRef idx="1">
              <a:schemeClr val="accent1"/>
            </a:lnRef>
            <a:fillRef idx="0">
              <a:schemeClr val="accent1"/>
            </a:fillRef>
            <a:effectRef idx="0">
              <a:schemeClr val="accent1"/>
            </a:effectRef>
            <a:fontRef idx="minor">
              <a:schemeClr val="tx1"/>
            </a:fontRef>
          </p:style>
        </p:cxnSp>
      </p:grpSp>
      <p:cxnSp>
        <p:nvCxnSpPr>
          <p:cNvPr id="12" name="31">
            <a:extLst>
              <a:ext uri="{FF2B5EF4-FFF2-40B4-BE49-F238E27FC236}">
                <a16:creationId xmlns:a16="http://schemas.microsoft.com/office/drawing/2014/main" id="{ECCB93BF-93FF-4A91-8057-CC972B29FAAB}"/>
              </a:ext>
            </a:extLst>
          </p:cNvPr>
          <p:cNvCxnSpPr/>
          <p:nvPr/>
        </p:nvCxnSpPr>
        <p:spPr>
          <a:xfrm>
            <a:off x="1252609" y="2366017"/>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B6E54F5-A6B9-4C45-A01A-A2EC8AEF9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457" y="1054841"/>
            <a:ext cx="599910" cy="484479"/>
          </a:xfrm>
          <a:prstGeom prst="rect">
            <a:avLst/>
          </a:prstGeom>
        </p:spPr>
      </p:pic>
      <p:sp>
        <p:nvSpPr>
          <p:cNvPr id="14" name="TextBox 13">
            <a:extLst>
              <a:ext uri="{FF2B5EF4-FFF2-40B4-BE49-F238E27FC236}">
                <a16:creationId xmlns:a16="http://schemas.microsoft.com/office/drawing/2014/main" id="{717BCB98-E354-487E-8228-7B1031626E7B}"/>
              </a:ext>
            </a:extLst>
          </p:cNvPr>
          <p:cNvSpPr txBox="1"/>
          <p:nvPr/>
        </p:nvSpPr>
        <p:spPr>
          <a:xfrm>
            <a:off x="2631636" y="883416"/>
            <a:ext cx="3488377" cy="7302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17479D"/>
                </a:solidFill>
                <a:effectLst/>
                <a:uLnTx/>
                <a:uFillTx/>
              </a:rPr>
              <a:t>Chọn a hoặc b.</a:t>
            </a:r>
          </a:p>
        </p:txBody>
      </p:sp>
      <p:sp>
        <p:nvSpPr>
          <p:cNvPr id="15" name="TextBox 14">
            <a:extLst>
              <a:ext uri="{FF2B5EF4-FFF2-40B4-BE49-F238E27FC236}">
                <a16:creationId xmlns:a16="http://schemas.microsoft.com/office/drawing/2014/main" id="{27426FB1-D76E-4217-9551-1B753DB329F8}"/>
              </a:ext>
            </a:extLst>
          </p:cNvPr>
          <p:cNvSpPr txBox="1"/>
          <p:nvPr/>
        </p:nvSpPr>
        <p:spPr>
          <a:xfrm>
            <a:off x="1317853" y="2166374"/>
            <a:ext cx="9892145" cy="584775"/>
          </a:xfrm>
          <a:prstGeom prst="rect">
            <a:avLst/>
          </a:prstGeom>
          <a:noFill/>
        </p:spPr>
        <p:txBody>
          <a:bodyPr wrap="square" rtlCol="0">
            <a:spAutoFit/>
          </a:bodyPr>
          <a:lstStyle/>
          <a:p>
            <a:pPr marL="457189" marR="0" lvl="0" indent="-457189" defTabSz="914400" eaLnBrk="1" fontAlgn="auto" latinLnBrk="0" hangingPunct="1">
              <a:lnSpc>
                <a:spcPct val="100000"/>
              </a:lnSpc>
              <a:spcBef>
                <a:spcPts val="0"/>
              </a:spcBef>
              <a:spcAft>
                <a:spcPts val="0"/>
              </a:spcAft>
              <a:buClrTx/>
              <a:buSzTx/>
              <a:buFontTx/>
              <a:buAutoNum type="alphaLcPeriod"/>
              <a:tabLst/>
              <a:defRPr/>
            </a:pPr>
            <a:r>
              <a:rPr kumimoji="0" lang="vi-VN" sz="3200" b="0" i="0" u="none" strike="noStrike" kern="0" cap="none" spc="0" normalizeH="0" baseline="0" noProof="0" dirty="0">
                <a:ln>
                  <a:noFill/>
                </a:ln>
                <a:solidFill>
                  <a:prstClr val="black"/>
                </a:solidFill>
                <a:effectLst/>
                <a:uLnTx/>
                <a:uFillTx/>
              </a:rPr>
              <a:t>Tìm tiếng chứa </a:t>
            </a:r>
            <a:r>
              <a:rPr kumimoji="0" lang="vi-VN" sz="3200" b="1" i="1" u="none" strike="noStrike" kern="0" cap="none" spc="0" normalizeH="0" baseline="0" noProof="0" dirty="0">
                <a:ln>
                  <a:noFill/>
                </a:ln>
                <a:solidFill>
                  <a:prstClr val="black"/>
                </a:solidFill>
                <a:effectLst/>
                <a:uLnTx/>
                <a:uFillTx/>
              </a:rPr>
              <a:t>iêu </a:t>
            </a:r>
            <a:r>
              <a:rPr kumimoji="0" lang="vi-VN" sz="3200" b="0" i="0" u="none" strike="noStrike" kern="0" cap="none" spc="0" normalizeH="0" baseline="0" noProof="0" dirty="0">
                <a:ln>
                  <a:noFill/>
                </a:ln>
                <a:solidFill>
                  <a:prstClr val="black"/>
                </a:solidFill>
                <a:effectLst/>
                <a:uLnTx/>
                <a:uFillTx/>
              </a:rPr>
              <a:t>hoặc </a:t>
            </a:r>
            <a:r>
              <a:rPr kumimoji="0" lang="vi-VN" sz="3200" b="1" i="1" u="none" strike="noStrike" kern="0" cap="none" spc="0" normalizeH="0" baseline="0" noProof="0" dirty="0">
                <a:ln>
                  <a:noFill/>
                </a:ln>
                <a:solidFill>
                  <a:prstClr val="black"/>
                </a:solidFill>
                <a:effectLst/>
                <a:uLnTx/>
                <a:uFillTx/>
              </a:rPr>
              <a:t>ươu </a:t>
            </a:r>
            <a:r>
              <a:rPr kumimoji="0" lang="vi-VN" sz="3200" b="0" i="0" u="none" strike="noStrike" kern="0" cap="none" spc="0" normalizeH="0" baseline="0" noProof="0" dirty="0">
                <a:ln>
                  <a:noFill/>
                </a:ln>
                <a:solidFill>
                  <a:prstClr val="black"/>
                </a:solidFill>
                <a:effectLst/>
                <a:uLnTx/>
                <a:uFillTx/>
              </a:rPr>
              <a:t> thay cho ô vuông.</a:t>
            </a:r>
          </a:p>
        </p:txBody>
      </p:sp>
      <p:sp>
        <p:nvSpPr>
          <p:cNvPr id="16" name="TextBox 15">
            <a:extLst>
              <a:ext uri="{FF2B5EF4-FFF2-40B4-BE49-F238E27FC236}">
                <a16:creationId xmlns:a16="http://schemas.microsoft.com/office/drawing/2014/main" id="{CFCE2C11-1624-4E77-A3DD-EAF04AFCA734}"/>
              </a:ext>
            </a:extLst>
          </p:cNvPr>
          <p:cNvSpPr txBox="1"/>
          <p:nvPr/>
        </p:nvSpPr>
        <p:spPr>
          <a:xfrm>
            <a:off x="1664173" y="2782532"/>
            <a:ext cx="7551063" cy="2207527"/>
          </a:xfrm>
          <a:prstGeom prst="rect">
            <a:avLst/>
          </a:prstGeom>
          <a:noFill/>
        </p:spPr>
        <p:txBody>
          <a:bodyPr wrap="square" rtlCol="0">
            <a:spAutoFit/>
          </a:bodyPr>
          <a:lstStyle/>
          <a:p>
            <a:pPr marL="380990" marR="0" lvl="0" indent="-380990" defTabSz="914400" eaLnBrk="1" fontAlgn="auto" latinLnBrk="0" hangingPunct="1">
              <a:lnSpc>
                <a:spcPct val="150000"/>
              </a:lnSpc>
              <a:spcBef>
                <a:spcPts val="0"/>
              </a:spcBef>
              <a:spcAft>
                <a:spcPts val="0"/>
              </a:spcAft>
              <a:buClrTx/>
              <a:buSzTx/>
              <a:buFontTx/>
              <a:buChar char="-"/>
              <a:tabLst/>
              <a:defRPr/>
            </a:pPr>
            <a:r>
              <a:rPr kumimoji="0" lang="vi-VN" sz="3200" b="0" i="0" u="none" strike="noStrike" kern="0" cap="none" spc="0" normalizeH="0" baseline="0" noProof="0" dirty="0">
                <a:ln>
                  <a:noFill/>
                </a:ln>
                <a:solidFill>
                  <a:prstClr val="black"/>
                </a:solidFill>
                <a:effectLst/>
                <a:uLnTx/>
                <a:uFillTx/>
              </a:rPr>
              <a:t>Ốc  </a:t>
            </a:r>
            <a:r>
              <a:rPr kumimoji="0" lang="vi-VN" sz="3200" b="1" i="0" u="none" strike="noStrike" kern="0" cap="none" spc="0" normalizeH="0" baseline="0" noProof="0" dirty="0">
                <a:ln>
                  <a:noFill/>
                </a:ln>
                <a:solidFill>
                  <a:srgbClr val="FF0000"/>
                </a:solidFill>
                <a:effectLst/>
                <a:uLnTx/>
                <a:uFillTx/>
              </a:rPr>
              <a:t>bươu</a:t>
            </a:r>
            <a:r>
              <a:rPr kumimoji="0" lang="vi-VN" sz="3200" b="0" i="0" u="none" strike="noStrike" kern="0" cap="none" spc="0" normalizeH="0" baseline="0" noProof="0" dirty="0">
                <a:ln>
                  <a:noFill/>
                </a:ln>
                <a:solidFill>
                  <a:prstClr val="black"/>
                </a:solidFill>
                <a:effectLst/>
                <a:uLnTx/>
                <a:uFillTx/>
              </a:rPr>
              <a:t>  sống trong ruộng lúa.</a:t>
            </a:r>
          </a:p>
          <a:p>
            <a:pPr marL="380990" marR="0" lvl="0" indent="-380990" defTabSz="914400" eaLnBrk="1" fontAlgn="auto" latinLnBrk="0" hangingPunct="1">
              <a:lnSpc>
                <a:spcPct val="150000"/>
              </a:lnSpc>
              <a:spcBef>
                <a:spcPts val="0"/>
              </a:spcBef>
              <a:spcAft>
                <a:spcPts val="0"/>
              </a:spcAft>
              <a:buClrTx/>
              <a:buSzTx/>
              <a:buFontTx/>
              <a:buChar char="-"/>
              <a:tabLst/>
              <a:defRPr/>
            </a:pPr>
            <a:r>
              <a:rPr kumimoji="0" lang="vi-VN" sz="3200" b="0" i="0" u="none" strike="noStrike" kern="0" cap="none" spc="0" normalizeH="0" baseline="0" noProof="0" dirty="0">
                <a:ln>
                  <a:noFill/>
                </a:ln>
                <a:solidFill>
                  <a:prstClr val="black"/>
                </a:solidFill>
                <a:effectLst/>
                <a:uLnTx/>
                <a:uFillTx/>
              </a:rPr>
              <a:t>Hội thi thả  </a:t>
            </a:r>
            <a:r>
              <a:rPr kumimoji="0" lang="vi-VN" sz="3200" b="1" i="0" u="none" strike="noStrike" kern="0" cap="none" spc="0" normalizeH="0" baseline="0" noProof="0" dirty="0">
                <a:ln>
                  <a:noFill/>
                </a:ln>
                <a:solidFill>
                  <a:srgbClr val="FF0000"/>
                </a:solidFill>
                <a:effectLst/>
                <a:uLnTx/>
                <a:uFillTx/>
              </a:rPr>
              <a:t>diều</a:t>
            </a:r>
            <a:r>
              <a:rPr kumimoji="0" lang="vi-VN" sz="3200" b="0" i="0" u="none" strike="noStrike" kern="0" cap="none" spc="0" normalizeH="0" baseline="0" noProof="0" dirty="0">
                <a:ln>
                  <a:noFill/>
                </a:ln>
                <a:solidFill>
                  <a:prstClr val="black"/>
                </a:solidFill>
                <a:effectLst/>
                <a:uLnTx/>
                <a:uFillTx/>
              </a:rPr>
              <a:t>  được tổ chức trên bãi biển.</a:t>
            </a:r>
          </a:p>
        </p:txBody>
      </p:sp>
      <p:grpSp>
        <p:nvGrpSpPr>
          <p:cNvPr id="17" name="Group 16">
            <a:extLst>
              <a:ext uri="{FF2B5EF4-FFF2-40B4-BE49-F238E27FC236}">
                <a16:creationId xmlns:a16="http://schemas.microsoft.com/office/drawing/2014/main" id="{BA6CC07A-4065-4DF5-9B33-9AF8401C48FE}"/>
              </a:ext>
            </a:extLst>
          </p:cNvPr>
          <p:cNvGrpSpPr/>
          <p:nvPr/>
        </p:nvGrpSpPr>
        <p:grpSpPr>
          <a:xfrm>
            <a:off x="2745847" y="3004229"/>
            <a:ext cx="1029426" cy="480000"/>
            <a:chOff x="7507111" y="2996098"/>
            <a:chExt cx="417689" cy="417689"/>
          </a:xfrm>
        </p:grpSpPr>
        <p:sp>
          <p:nvSpPr>
            <p:cNvPr id="19" name="Rectangle 18">
              <a:extLst>
                <a:ext uri="{FF2B5EF4-FFF2-40B4-BE49-F238E27FC236}">
                  <a16:creationId xmlns:a16="http://schemas.microsoft.com/office/drawing/2014/main" id="{25DA7190-397A-4FCD-AF33-202E2377D42D}"/>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1" name="Straight Connector 20">
              <a:extLst>
                <a:ext uri="{FF2B5EF4-FFF2-40B4-BE49-F238E27FC236}">
                  <a16:creationId xmlns:a16="http://schemas.microsoft.com/office/drawing/2014/main" id="{36306236-0FF6-4B34-A6E1-49D2F6D31E48}"/>
                </a:ext>
              </a:extLst>
            </p:cNvPr>
            <p:cNvCxnSpPr>
              <a:stCxn id="19" idx="0"/>
              <a:endCxn id="19"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4750972A-CD52-4F8E-BA6A-54DD33021CA0}"/>
                </a:ext>
              </a:extLst>
            </p:cNvPr>
            <p:cNvCxnSpPr>
              <a:stCxn id="19" idx="3"/>
              <a:endCxn id="19"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20B6D1A7-2F31-4C49-9061-F8DDBE9972D8}"/>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24" name="Group 23">
            <a:extLst>
              <a:ext uri="{FF2B5EF4-FFF2-40B4-BE49-F238E27FC236}">
                <a16:creationId xmlns:a16="http://schemas.microsoft.com/office/drawing/2014/main" id="{0E17FD6C-8B26-4AD7-9D1E-5D5347B6564A}"/>
              </a:ext>
            </a:extLst>
          </p:cNvPr>
          <p:cNvGrpSpPr/>
          <p:nvPr/>
        </p:nvGrpSpPr>
        <p:grpSpPr>
          <a:xfrm>
            <a:off x="3975060" y="3720422"/>
            <a:ext cx="800736" cy="480000"/>
            <a:chOff x="7507111" y="2996098"/>
            <a:chExt cx="417689" cy="417689"/>
          </a:xfrm>
        </p:grpSpPr>
        <p:sp>
          <p:nvSpPr>
            <p:cNvPr id="25" name="Rectangle 24">
              <a:extLst>
                <a:ext uri="{FF2B5EF4-FFF2-40B4-BE49-F238E27FC236}">
                  <a16:creationId xmlns:a16="http://schemas.microsoft.com/office/drawing/2014/main" id="{CAA059B5-5D76-4427-987D-68D868675425}"/>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6" name="Straight Connector 25">
              <a:extLst>
                <a:ext uri="{FF2B5EF4-FFF2-40B4-BE49-F238E27FC236}">
                  <a16:creationId xmlns:a16="http://schemas.microsoft.com/office/drawing/2014/main" id="{9D6A0D95-5A16-491C-A17F-2343B839A50C}"/>
                </a:ext>
              </a:extLst>
            </p:cNvPr>
            <p:cNvCxnSpPr>
              <a:stCxn id="25" idx="0"/>
              <a:endCxn id="2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BFF52CE1-8A98-45E3-BBDB-72B1CB631B8A}"/>
                </a:ext>
              </a:extLst>
            </p:cNvPr>
            <p:cNvCxnSpPr>
              <a:stCxn id="25" idx="3"/>
              <a:endCxn id="2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E6FC8025-04BC-41C0-B0D2-9630CD65A330}"/>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383448997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0BA97A4-92CD-4402-B193-FA7BB4BE6B8F}"/>
              </a:ext>
            </a:extLst>
          </p:cNvPr>
          <p:cNvSpPr/>
          <p:nvPr/>
        </p:nvSpPr>
        <p:spPr>
          <a:xfrm>
            <a:off x="835382" y="810824"/>
            <a:ext cx="10334625" cy="494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0242" name="图片 2">
            <a:extLst>
              <a:ext uri="{FF2B5EF4-FFF2-40B4-BE49-F238E27FC236}">
                <a16:creationId xmlns:a16="http://schemas.microsoft.com/office/drawing/2014/main" id="{214AD91C-54DE-4B20-86A1-1EB2F12F2EB7}"/>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31084" b="-2"/>
          <a:stretch>
            <a:fillRect/>
          </a:stretch>
        </p:blipFill>
        <p:spPr bwMode="auto">
          <a:xfrm>
            <a:off x="1385888" y="4130747"/>
            <a:ext cx="9420225" cy="272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1E22F7-4A92-42F3-BFAD-CB77E01BC30C}"/>
              </a:ext>
            </a:extLst>
          </p:cNvPr>
          <p:cNvSpPr/>
          <p:nvPr/>
        </p:nvSpPr>
        <p:spPr>
          <a:xfrm>
            <a:off x="1385888" y="37399"/>
            <a:ext cx="9951522" cy="730200"/>
          </a:xfrm>
          <a:prstGeom prst="rect">
            <a:avLst/>
          </a:prstGeom>
        </p:spPr>
        <p:txBody>
          <a:bodyPr wrap="square">
            <a:spAutoFit/>
          </a:bodyPr>
          <a:lstStyle/>
          <a:p>
            <a:pPr>
              <a:lnSpc>
                <a:spcPct val="150000"/>
              </a:lnSpc>
            </a:pPr>
            <a:r>
              <a:rPr lang="en-US" sz="3200" dirty="0">
                <a:latin typeface="+mj-lt"/>
              </a:rPr>
              <a:t>b. </a:t>
            </a:r>
            <a:r>
              <a:rPr lang="vi-VN" sz="3200" dirty="0">
                <a:latin typeface="+mj-lt"/>
              </a:rPr>
              <a:t>Tìm từ ngữ chứa tiếng </a:t>
            </a:r>
            <a:r>
              <a:rPr lang="vi-VN" sz="3200" b="1" i="1" dirty="0">
                <a:latin typeface="+mj-lt"/>
              </a:rPr>
              <a:t>in </a:t>
            </a:r>
            <a:r>
              <a:rPr lang="vi-VN" sz="3200" dirty="0">
                <a:latin typeface="+mj-lt"/>
              </a:rPr>
              <a:t>hoặc </a:t>
            </a:r>
            <a:r>
              <a:rPr lang="vi-VN" sz="3200" b="1" i="1" dirty="0">
                <a:latin typeface="+mj-lt"/>
              </a:rPr>
              <a:t>inh </a:t>
            </a:r>
            <a:r>
              <a:rPr lang="vi-VN" sz="3200" dirty="0">
                <a:latin typeface="+mj-lt"/>
              </a:rPr>
              <a:t>phù hợp với tranh.</a:t>
            </a:r>
          </a:p>
        </p:txBody>
      </p:sp>
      <p:pic>
        <p:nvPicPr>
          <p:cNvPr id="6" name="Picture 5">
            <a:extLst>
              <a:ext uri="{FF2B5EF4-FFF2-40B4-BE49-F238E27FC236}">
                <a16:creationId xmlns:a16="http://schemas.microsoft.com/office/drawing/2014/main" id="{27957405-5E2D-4630-82D5-61535E0FBBB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72736"/>
          <a:stretch/>
        </p:blipFill>
        <p:spPr>
          <a:xfrm>
            <a:off x="2378100" y="228706"/>
            <a:ext cx="2854785" cy="2063017"/>
          </a:xfrm>
          <a:prstGeom prst="rect">
            <a:avLst/>
          </a:prstGeom>
        </p:spPr>
      </p:pic>
      <p:pic>
        <p:nvPicPr>
          <p:cNvPr id="8" name="Picture 7">
            <a:extLst>
              <a:ext uri="{FF2B5EF4-FFF2-40B4-BE49-F238E27FC236}">
                <a16:creationId xmlns:a16="http://schemas.microsoft.com/office/drawing/2014/main" id="{4370D05B-D9CB-472F-BBBB-2D24F9D564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615" r="45121"/>
          <a:stretch/>
        </p:blipFill>
        <p:spPr>
          <a:xfrm>
            <a:off x="6857755" y="228705"/>
            <a:ext cx="2854785" cy="2063017"/>
          </a:xfrm>
          <a:prstGeom prst="rect">
            <a:avLst/>
          </a:prstGeom>
        </p:spPr>
      </p:pic>
      <p:pic>
        <p:nvPicPr>
          <p:cNvPr id="9" name="Picture 8">
            <a:extLst>
              <a:ext uri="{FF2B5EF4-FFF2-40B4-BE49-F238E27FC236}">
                <a16:creationId xmlns:a16="http://schemas.microsoft.com/office/drawing/2014/main" id="{78C0873E-85BD-47EF-8DD9-ECEF41E221A3}"/>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2388" r="27395"/>
          <a:stretch/>
        </p:blipFill>
        <p:spPr>
          <a:xfrm>
            <a:off x="2868547" y="2397491"/>
            <a:ext cx="2116851" cy="2063017"/>
          </a:xfrm>
          <a:prstGeom prst="rect">
            <a:avLst/>
          </a:prstGeom>
        </p:spPr>
      </p:pic>
      <p:pic>
        <p:nvPicPr>
          <p:cNvPr id="10" name="Picture 9">
            <a:extLst>
              <a:ext uri="{FF2B5EF4-FFF2-40B4-BE49-F238E27FC236}">
                <a16:creationId xmlns:a16="http://schemas.microsoft.com/office/drawing/2014/main" id="{433C1A95-3108-45F4-9238-A32085BC946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70165" t="236" b="-236"/>
          <a:stretch/>
        </p:blipFill>
        <p:spPr>
          <a:xfrm>
            <a:off x="7206603" y="2476866"/>
            <a:ext cx="3123919" cy="2063017"/>
          </a:xfrm>
          <a:prstGeom prst="rect">
            <a:avLst/>
          </a:prstGeom>
        </p:spPr>
      </p:pic>
      <p:sp>
        <p:nvSpPr>
          <p:cNvPr id="11" name="TextBox 10">
            <a:extLst>
              <a:ext uri="{FF2B5EF4-FFF2-40B4-BE49-F238E27FC236}">
                <a16:creationId xmlns:a16="http://schemas.microsoft.com/office/drawing/2014/main" id="{26686B53-E4B2-407E-A5EE-77C0E5FF914A}"/>
              </a:ext>
            </a:extLst>
          </p:cNvPr>
          <p:cNvSpPr txBox="1"/>
          <p:nvPr/>
        </p:nvSpPr>
        <p:spPr>
          <a:xfrm>
            <a:off x="3033487" y="2178398"/>
            <a:ext cx="1544012" cy="584775"/>
          </a:xfrm>
          <a:prstGeom prst="rect">
            <a:avLst/>
          </a:prstGeom>
          <a:noFill/>
        </p:spPr>
        <p:txBody>
          <a:bodyPr wrap="none" rtlCol="0">
            <a:spAutoFit/>
          </a:bodyPr>
          <a:lstStyle/>
          <a:p>
            <a:r>
              <a:rPr lang="vi-VN" sz="3200" dirty="0">
                <a:latin typeface="+mj-lt"/>
              </a:rPr>
              <a:t>Cái k</a:t>
            </a:r>
            <a:r>
              <a:rPr lang="vi-VN" sz="3200" dirty="0">
                <a:solidFill>
                  <a:srgbClr val="FF0000"/>
                </a:solidFill>
                <a:latin typeface="+mj-lt"/>
              </a:rPr>
              <a:t>ính</a:t>
            </a:r>
          </a:p>
        </p:txBody>
      </p:sp>
      <p:sp>
        <p:nvSpPr>
          <p:cNvPr id="12" name="TextBox 11">
            <a:extLst>
              <a:ext uri="{FF2B5EF4-FFF2-40B4-BE49-F238E27FC236}">
                <a16:creationId xmlns:a16="http://schemas.microsoft.com/office/drawing/2014/main" id="{EDDDEF80-4B74-43E3-9774-4839EE8D18E0}"/>
              </a:ext>
            </a:extLst>
          </p:cNvPr>
          <p:cNvSpPr txBox="1"/>
          <p:nvPr/>
        </p:nvSpPr>
        <p:spPr>
          <a:xfrm>
            <a:off x="7902781" y="1978598"/>
            <a:ext cx="1508746" cy="584775"/>
          </a:xfrm>
          <a:prstGeom prst="rect">
            <a:avLst/>
          </a:prstGeom>
          <a:noFill/>
        </p:spPr>
        <p:txBody>
          <a:bodyPr wrap="none" rtlCol="0">
            <a:spAutoFit/>
          </a:bodyPr>
          <a:lstStyle/>
          <a:p>
            <a:r>
              <a:rPr lang="vi-VN" sz="3200" dirty="0">
                <a:latin typeface="+mj-lt"/>
              </a:rPr>
              <a:t>Đèn p</a:t>
            </a:r>
            <a:r>
              <a:rPr lang="vi-VN" sz="3200" dirty="0">
                <a:solidFill>
                  <a:srgbClr val="FF0000"/>
                </a:solidFill>
                <a:latin typeface="+mj-lt"/>
              </a:rPr>
              <a:t>in</a:t>
            </a:r>
          </a:p>
        </p:txBody>
      </p:sp>
      <p:sp>
        <p:nvSpPr>
          <p:cNvPr id="13" name="TextBox 12">
            <a:extLst>
              <a:ext uri="{FF2B5EF4-FFF2-40B4-BE49-F238E27FC236}">
                <a16:creationId xmlns:a16="http://schemas.microsoft.com/office/drawing/2014/main" id="{0090200E-190D-42F4-85DB-EDC50D5B35D7}"/>
              </a:ext>
            </a:extLst>
          </p:cNvPr>
          <p:cNvSpPr txBox="1"/>
          <p:nvPr/>
        </p:nvSpPr>
        <p:spPr>
          <a:xfrm>
            <a:off x="3179359" y="4542750"/>
            <a:ext cx="1398140" cy="584775"/>
          </a:xfrm>
          <a:prstGeom prst="rect">
            <a:avLst/>
          </a:prstGeom>
          <a:noFill/>
        </p:spPr>
        <p:txBody>
          <a:bodyPr wrap="none" rtlCol="0">
            <a:spAutoFit/>
          </a:bodyPr>
          <a:lstStyle/>
          <a:p>
            <a:r>
              <a:rPr lang="vi-VN" sz="3200" dirty="0">
                <a:latin typeface="+mj-lt"/>
              </a:rPr>
              <a:t>Số ch</a:t>
            </a:r>
            <a:r>
              <a:rPr lang="vi-VN" sz="3200" dirty="0">
                <a:solidFill>
                  <a:srgbClr val="FF0000"/>
                </a:solidFill>
                <a:latin typeface="+mj-lt"/>
              </a:rPr>
              <a:t>ín</a:t>
            </a:r>
          </a:p>
        </p:txBody>
      </p:sp>
      <p:sp>
        <p:nvSpPr>
          <p:cNvPr id="14" name="TextBox 13">
            <a:extLst>
              <a:ext uri="{FF2B5EF4-FFF2-40B4-BE49-F238E27FC236}">
                <a16:creationId xmlns:a16="http://schemas.microsoft.com/office/drawing/2014/main" id="{05D58F8D-B5AB-46A1-9A28-88290AC561C4}"/>
              </a:ext>
            </a:extLst>
          </p:cNvPr>
          <p:cNvSpPr txBox="1"/>
          <p:nvPr/>
        </p:nvSpPr>
        <p:spPr>
          <a:xfrm>
            <a:off x="7763320" y="4513134"/>
            <a:ext cx="2010487" cy="584775"/>
          </a:xfrm>
          <a:prstGeom prst="rect">
            <a:avLst/>
          </a:prstGeom>
          <a:noFill/>
        </p:spPr>
        <p:txBody>
          <a:bodyPr wrap="none" rtlCol="0">
            <a:spAutoFit/>
          </a:bodyPr>
          <a:lstStyle/>
          <a:p>
            <a:r>
              <a:rPr lang="vi-VN" sz="3200" dirty="0">
                <a:latin typeface="+mj-lt"/>
              </a:rPr>
              <a:t>Máy vi t</a:t>
            </a:r>
            <a:r>
              <a:rPr lang="vi-VN" sz="3200" dirty="0">
                <a:solidFill>
                  <a:srgbClr val="FF0000"/>
                </a:solidFill>
                <a:latin typeface="+mj-lt"/>
              </a:rPr>
              <a:t>ính</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ransition spd="med">
    <p:dissolv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TotalTime>
  <Words>299</Words>
  <Application>Microsoft Office PowerPoint</Application>
  <PresentationFormat>Widescreen</PresentationFormat>
  <Paragraphs>38</Paragraphs>
  <Slides>9</Slides>
  <Notes>7</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9</vt:i4>
      </vt:variant>
    </vt:vector>
  </HeadingPairs>
  <TitlesOfParts>
    <vt:vector size="27" baseType="lpstr">
      <vt:lpstr>等线</vt:lpstr>
      <vt:lpstr>ITC Avant Garde Std Bk</vt:lpstr>
      <vt:lpstr>微软雅黑</vt:lpstr>
      <vt:lpstr>字魂59号-创粗黑</vt:lpstr>
      <vt:lpstr>Arial</vt:lpstr>
      <vt:lpstr>Arial-Rounded</vt:lpstr>
      <vt:lpstr>Calibri</vt:lpstr>
      <vt:lpstr>HP001 4 hang 1 ô ly</vt:lpstr>
      <vt:lpstr>Office Theme</vt:lpstr>
      <vt:lpstr>1_Office 主题</vt:lpstr>
      <vt:lpstr>千图网海量PPT模板www.58pic.com​​</vt:lpstr>
      <vt:lpstr>2_Office 主题</vt:lpstr>
      <vt:lpstr>第一PPT，www.1ppt.com</vt:lpstr>
      <vt:lpstr>2_第一PPT，www.1ppt.com</vt:lpstr>
      <vt:lpstr>Office 主题​​</vt:lpstr>
      <vt:lpstr>https://www.freeppt7.com</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43</cp:revision>
  <dcterms:created xsi:type="dcterms:W3CDTF">2021-07-20T01:55:21Z</dcterms:created>
  <dcterms:modified xsi:type="dcterms:W3CDTF">2021-08-06T16:19:22Z</dcterms:modified>
</cp:coreProperties>
</file>