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7"/>
  </p:notesMasterIdLst>
  <p:sldIdLst>
    <p:sldId id="256" r:id="rId3"/>
    <p:sldId id="300" r:id="rId4"/>
    <p:sldId id="301" r:id="rId5"/>
    <p:sldId id="259" r:id="rId6"/>
    <p:sldId id="260" r:id="rId7"/>
    <p:sldId id="261" r:id="rId8"/>
    <p:sldId id="262" r:id="rId9"/>
    <p:sldId id="263" r:id="rId10"/>
    <p:sldId id="264" r:id="rId11"/>
    <p:sldId id="302" r:id="rId12"/>
    <p:sldId id="305" r:id="rId13"/>
    <p:sldId id="304" r:id="rId14"/>
    <p:sldId id="303"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4660"/>
  </p:normalViewPr>
  <p:slideViewPr>
    <p:cSldViewPr>
      <p:cViewPr varScale="1">
        <p:scale>
          <a:sx n="69" d="100"/>
          <a:sy n="69" d="100"/>
        </p:scale>
        <p:origin x="11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86BEE-AF8D-465D-8385-0B277D61C5AA}" type="datetimeFigureOut">
              <a:rPr lang="en-US" smtClean="0"/>
              <a:t>5/5/2022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92CFA-814F-4CBD-BA32-35AD5CB0BFD6}" type="slidenum">
              <a:rPr lang="en-US" smtClean="0"/>
              <a:t>‹#›</a:t>
            </a:fld>
            <a:endParaRPr lang="en-US"/>
          </a:p>
        </p:txBody>
      </p:sp>
    </p:spTree>
    <p:extLst>
      <p:ext uri="{BB962C8B-B14F-4D97-AF65-F5344CB8AC3E}">
        <p14:creationId xmlns:p14="http://schemas.microsoft.com/office/powerpoint/2010/main" val="33905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1143000" y="685800"/>
            <a:ext cx="4572000" cy="3429000"/>
          </a:xfrm>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18006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7</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1143000" y="685800"/>
            <a:ext cx="4572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250074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lIns="55733" tIns="27866" rIns="55733" bIns="27866"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lIns="55733" tIns="27866" rIns="55733" bIns="27866"/>
          <a:lstStyle>
            <a:lvl1pPr marL="0" indent="0" algn="ctr">
              <a:buNone/>
              <a:defRPr sz="2000"/>
            </a:lvl1pPr>
            <a:lvl2pPr marL="383549" indent="0" algn="ctr">
              <a:buNone/>
              <a:defRPr sz="1700"/>
            </a:lvl2pPr>
            <a:lvl3pPr marL="767098" indent="0" algn="ctr">
              <a:buNone/>
              <a:defRPr sz="1500"/>
            </a:lvl3pPr>
            <a:lvl4pPr marL="1150648" indent="0" algn="ctr">
              <a:buNone/>
              <a:defRPr sz="1300"/>
            </a:lvl4pPr>
            <a:lvl5pPr marL="1533810" indent="0" algn="ctr">
              <a:buNone/>
              <a:defRPr sz="1300"/>
            </a:lvl5pPr>
            <a:lvl6pPr marL="1917359" indent="0" algn="ctr">
              <a:buNone/>
              <a:defRPr sz="1300"/>
            </a:lvl6pPr>
            <a:lvl7pPr marL="2300908" indent="0" algn="ctr">
              <a:buNone/>
              <a:defRPr sz="1300"/>
            </a:lvl7pPr>
            <a:lvl8pPr marL="2684457" indent="0" algn="ctr">
              <a:buNone/>
              <a:defRPr sz="1300"/>
            </a:lvl8pPr>
            <a:lvl9pPr marL="30680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7875993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84475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lIns="55733" tIns="27866" rIns="55733" bIns="27866"/>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9129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541645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5/5/2022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19476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987298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5/5/2022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59137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81743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06717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54414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98744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53342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67531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15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Tree>
    <p:extLst>
      <p:ext uri="{BB962C8B-B14F-4D97-AF65-F5344CB8AC3E}">
        <p14:creationId xmlns:p14="http://schemas.microsoft.com/office/powerpoint/2010/main" val="14785380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446392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5/5/2022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52256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lIns="55733" tIns="27866" rIns="55733" bIns="27866"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lIns="55733" tIns="27866" rIns="55733" bIns="27866"/>
          <a:lstStyle>
            <a:lvl1pPr marL="0" indent="0">
              <a:buNone/>
              <a:defRPr sz="2000">
                <a:solidFill>
                  <a:schemeClr val="tx1">
                    <a:tint val="75000"/>
                  </a:schemeClr>
                </a:solidFill>
              </a:defRPr>
            </a:lvl1pPr>
            <a:lvl2pPr marL="383549" indent="0">
              <a:buNone/>
              <a:defRPr sz="1700">
                <a:solidFill>
                  <a:schemeClr val="tx1">
                    <a:tint val="75000"/>
                  </a:schemeClr>
                </a:solidFill>
              </a:defRPr>
            </a:lvl2pPr>
            <a:lvl3pPr marL="767098" indent="0">
              <a:buNone/>
              <a:defRPr sz="1500">
                <a:solidFill>
                  <a:schemeClr val="tx1">
                    <a:tint val="75000"/>
                  </a:schemeClr>
                </a:solidFill>
              </a:defRPr>
            </a:lvl3pPr>
            <a:lvl4pPr marL="1150648" indent="0">
              <a:buNone/>
              <a:defRPr sz="1300">
                <a:solidFill>
                  <a:schemeClr val="tx1">
                    <a:tint val="75000"/>
                  </a:schemeClr>
                </a:solidFill>
              </a:defRPr>
            </a:lvl4pPr>
            <a:lvl5pPr marL="1533810" indent="0">
              <a:buNone/>
              <a:defRPr sz="1300">
                <a:solidFill>
                  <a:schemeClr val="tx1">
                    <a:tint val="75000"/>
                  </a:schemeClr>
                </a:solidFill>
              </a:defRPr>
            </a:lvl5pPr>
            <a:lvl6pPr marL="1917359" indent="0">
              <a:buNone/>
              <a:defRPr sz="1300">
                <a:solidFill>
                  <a:schemeClr val="tx1">
                    <a:tint val="75000"/>
                  </a:schemeClr>
                </a:solidFill>
              </a:defRPr>
            </a:lvl6pPr>
            <a:lvl7pPr marL="2300908" indent="0">
              <a:buNone/>
              <a:defRPr sz="1300">
                <a:solidFill>
                  <a:schemeClr val="tx1">
                    <a:tint val="75000"/>
                  </a:schemeClr>
                </a:solidFill>
              </a:defRPr>
            </a:lvl7pPr>
            <a:lvl8pPr marL="2684457" indent="0">
              <a:buNone/>
              <a:defRPr sz="1300">
                <a:solidFill>
                  <a:schemeClr val="tx1">
                    <a:tint val="75000"/>
                  </a:schemeClr>
                </a:solidFill>
              </a:defRPr>
            </a:lvl8pPr>
            <a:lvl9pPr marL="30680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7524097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478023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lIns="55733" tIns="27866" rIns="55733" bIns="27866"/>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lIns="55733" tIns="27866" rIns="55733" bIns="27866" anchor="ctr" anchorCtr="0"/>
          <a:lstStyle>
            <a:lvl1pPr marL="0" indent="0">
              <a:buNone/>
              <a:defRPr sz="2300"/>
            </a:lvl1pPr>
            <a:lvl2pPr marL="383549" indent="0">
              <a:buNone/>
              <a:defRPr sz="2000"/>
            </a:lvl2pPr>
            <a:lvl3pPr marL="767098" indent="0">
              <a:buNone/>
              <a:defRPr sz="1700"/>
            </a:lvl3pPr>
            <a:lvl4pPr marL="1150648" indent="0">
              <a:buNone/>
              <a:defRPr sz="1500"/>
            </a:lvl4pPr>
            <a:lvl5pPr marL="1533810" indent="0">
              <a:buNone/>
              <a:defRPr sz="1500"/>
            </a:lvl5pPr>
            <a:lvl6pPr marL="1917359" indent="0">
              <a:buNone/>
              <a:defRPr sz="1500"/>
            </a:lvl6pPr>
            <a:lvl7pPr marL="2300908" indent="0">
              <a:buNone/>
              <a:defRPr sz="1500"/>
            </a:lvl7pPr>
            <a:lvl8pPr marL="2684457" indent="0">
              <a:buNone/>
              <a:defRPr sz="1500"/>
            </a:lvl8pPr>
            <a:lvl9pPr marL="30680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lIns="55733" tIns="27866" rIns="55733" bIns="278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95801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33" tIns="27866" rIns="55733" bIns="27866"/>
          <a:lstStyle/>
          <a:p>
            <a:r>
              <a:rPr lang="zh-CN" altLang="en-US"/>
              <a:t>单击此处编辑母版标题样式</a:t>
            </a:r>
          </a:p>
        </p:txBody>
      </p:sp>
    </p:spTree>
    <p:extLst>
      <p:ext uri="{BB962C8B-B14F-4D97-AF65-F5344CB8AC3E}">
        <p14:creationId xmlns:p14="http://schemas.microsoft.com/office/powerpoint/2010/main" val="817872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104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lIns="55733" tIns="27866" rIns="55733" bIns="27866"/>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lIns="55733" tIns="27866" rIns="55733" bIns="27866"/>
          <a:lstStyle>
            <a:lvl1pPr marL="0" indent="0">
              <a:buNone/>
              <a:defRPr sz="1300"/>
            </a:lvl1pPr>
            <a:lvl2pPr marL="383549" indent="0">
              <a:buNone/>
              <a:defRPr sz="1200"/>
            </a:lvl2pPr>
            <a:lvl3pPr marL="767098" indent="0">
              <a:buNone/>
              <a:defRPr sz="1000"/>
            </a:lvl3pPr>
            <a:lvl4pPr marL="1150648" indent="0">
              <a:buNone/>
              <a:defRPr sz="800"/>
            </a:lvl4pPr>
            <a:lvl5pPr marL="1533810" indent="0">
              <a:buNone/>
              <a:defRPr sz="800"/>
            </a:lvl5pPr>
            <a:lvl6pPr marL="1917359" indent="0">
              <a:buNone/>
              <a:defRPr sz="800"/>
            </a:lvl6pPr>
            <a:lvl7pPr marL="2300908" indent="0">
              <a:buNone/>
              <a:defRPr sz="800"/>
            </a:lvl7pPr>
            <a:lvl8pPr marL="2684457" indent="0">
              <a:buNone/>
              <a:defRPr sz="800"/>
            </a:lvl8pPr>
            <a:lvl9pPr marL="30680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71783885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lIns="55733" tIns="27866" rIns="55733" bIns="27866"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lIns="55733" tIns="27866" rIns="55733" bIns="27866"/>
          <a:lstStyle>
            <a:lvl1pPr marL="0" indent="0">
              <a:buNone/>
              <a:defRPr sz="2700"/>
            </a:lvl1pPr>
            <a:lvl2pPr marL="383549" indent="0">
              <a:buNone/>
              <a:defRPr sz="2300"/>
            </a:lvl2pPr>
            <a:lvl3pPr marL="767098" indent="0">
              <a:buNone/>
              <a:defRPr sz="2000"/>
            </a:lvl3pPr>
            <a:lvl4pPr marL="1150648" indent="0">
              <a:buNone/>
              <a:defRPr sz="1700"/>
            </a:lvl4pPr>
            <a:lvl5pPr marL="1533810" indent="0">
              <a:buNone/>
              <a:defRPr sz="1700"/>
            </a:lvl5pPr>
            <a:lvl6pPr marL="1917359" indent="0">
              <a:buNone/>
              <a:defRPr sz="1700"/>
            </a:lvl6pPr>
            <a:lvl7pPr marL="2300908" indent="0">
              <a:buNone/>
              <a:defRPr sz="1700"/>
            </a:lvl7pPr>
            <a:lvl8pPr marL="2684457" indent="0">
              <a:buNone/>
              <a:defRPr sz="1700"/>
            </a:lvl8pPr>
            <a:lvl9pPr marL="3068007" indent="0">
              <a:buNone/>
              <a:defRPr sz="1700"/>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lIns="55733" tIns="27866" rIns="55733" bIns="27866"/>
          <a:lstStyle>
            <a:lvl1pPr marL="0" indent="0">
              <a:buNone/>
              <a:defRPr sz="1700"/>
            </a:lvl1pPr>
            <a:lvl2pPr marL="383549" indent="0">
              <a:buNone/>
              <a:defRPr sz="1500"/>
            </a:lvl2pPr>
            <a:lvl3pPr marL="767098" indent="0">
              <a:buNone/>
              <a:defRPr sz="1300"/>
            </a:lvl3pPr>
            <a:lvl4pPr marL="1150648" indent="0">
              <a:buNone/>
              <a:defRPr sz="1200"/>
            </a:lvl4pPr>
            <a:lvl5pPr marL="1533810" indent="0">
              <a:buNone/>
              <a:defRPr sz="1200"/>
            </a:lvl5pPr>
            <a:lvl6pPr marL="1917359" indent="0">
              <a:buNone/>
              <a:defRPr sz="1200"/>
            </a:lvl6pPr>
            <a:lvl7pPr marL="2300908" indent="0">
              <a:buNone/>
              <a:defRPr sz="1200"/>
            </a:lvl7pPr>
            <a:lvl8pPr marL="2684457" indent="0">
              <a:buNone/>
              <a:defRPr sz="1200"/>
            </a:lvl8pPr>
            <a:lvl9pPr marL="30680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513522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9143135" cy="6856851"/>
          </a:xfrm>
          <a:prstGeom prst="rect">
            <a:avLst/>
          </a:prstGeom>
          <a:noFill/>
          <a:ln w="9525">
            <a:noFill/>
          </a:ln>
        </p:spPr>
      </p:pic>
    </p:spTree>
    <p:extLst>
      <p:ext uri="{BB962C8B-B14F-4D97-AF65-F5344CB8AC3E}">
        <p14:creationId xmlns:p14="http://schemas.microsoft.com/office/powerpoint/2010/main" val="14427413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marL="0" lvl="0" indent="0" algn="ctr" defTabSz="914558"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524" lvl="0" indent="-342524" algn="l" defTabSz="914558"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3102" lvl="1" indent="-286404" algn="l" defTabSz="914558"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2907" lvl="2" indent="-228349" algn="l" defTabSz="914558"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379" lvl="3" indent="-229123"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078" lvl="4" indent="-228349"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1532649" lvl="5"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1312" lvl="6"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9976" lvl="7"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8639" lvl="8" indent="-139332" algn="l" defTabSz="914558"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327"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663" lvl="1"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327" lvl="2"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990" lvl="3"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654" lvl="4"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3317" lvl="5"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980" lvl="6"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50644" lvl="7"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9307" lvl="8" indent="0" algn="l" defTabSz="557327"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fld id="{0EAB0777-4C60-462E-A92C-CDAFD498799C}" type="datetimeFigureOut">
              <a:rPr lang="en-US" smtClean="0">
                <a:solidFill>
                  <a:srgbClr val="04617B">
                    <a:shade val="90000"/>
                  </a:srgbClr>
                </a:solidFill>
              </a:rPr>
              <a:pPr defTabSz="914151"/>
              <a:t>5/5/2022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151"/>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151"/>
            <a:fld id="{59DE6EB8-52AB-45EA-A660-3E1EBFA72987}" type="slidenum">
              <a:rPr lang="en-US" smtClean="0">
                <a:solidFill>
                  <a:srgbClr val="04617B">
                    <a:shade val="90000"/>
                  </a:srgbClr>
                </a:solidFill>
              </a:rPr>
              <a:pPr defTabSz="914151"/>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151"/>
              <a:endParaRPr lang="en-US">
                <a:solidFill>
                  <a:prstClr val="black"/>
                </a:solidFill>
              </a:endParaRPr>
            </a:p>
          </p:txBody>
        </p:sp>
      </p:grpSp>
      <p:pic>
        <p:nvPicPr>
          <p:cNvPr id="14" name="图片 1031" descr="背景2"/>
          <p:cNvPicPr>
            <a:picLocks noChangeAspect="1"/>
          </p:cNvPicPr>
          <p:nvPr userDrawn="1"/>
        </p:nvPicPr>
        <p:blipFill>
          <a:blip r:embed="rId13"/>
          <a:stretch>
            <a:fillRect/>
          </a:stretch>
        </p:blipFill>
        <p:spPr>
          <a:xfrm>
            <a:off x="5" y="1"/>
            <a:ext cx="9143135" cy="6856851"/>
          </a:xfrm>
          <a:prstGeom prst="rect">
            <a:avLst/>
          </a:prstGeom>
          <a:noFill/>
          <a:ln w="9525">
            <a:noFill/>
          </a:ln>
        </p:spPr>
      </p:pic>
    </p:spTree>
    <p:extLst>
      <p:ext uri="{BB962C8B-B14F-4D97-AF65-F5344CB8AC3E}">
        <p14:creationId xmlns:p14="http://schemas.microsoft.com/office/powerpoint/2010/main" val="35731024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4.jpe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33.jp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37.jpg"/><Relationship Id="rId5" Type="http://schemas.openxmlformats.org/officeDocument/2006/relationships/image" Target="../media/image12.pn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35.jpeg"/><Relationship Id="rId1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902807" y="1231356"/>
            <a:ext cx="7338387" cy="45966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3342915"/>
            <a:ext cx="9144000" cy="2668190"/>
          </a:xfrm>
          <a:prstGeom prst="rect">
            <a:avLst/>
          </a:prstGeom>
          <a:noFill/>
          <a:ln w="9525">
            <a:noFill/>
          </a:ln>
        </p:spPr>
      </p:pic>
      <p:sp>
        <p:nvSpPr>
          <p:cNvPr id="2056" name="文本框 2055"/>
          <p:cNvSpPr txBox="1"/>
          <p:nvPr/>
        </p:nvSpPr>
        <p:spPr>
          <a:xfrm>
            <a:off x="2971800" y="1897087"/>
            <a:ext cx="3453441" cy="923330"/>
          </a:xfrm>
          <a:prstGeom prst="rect">
            <a:avLst/>
          </a:prstGeom>
          <a:noFill/>
          <a:ln w="9525">
            <a:noFill/>
          </a:ln>
        </p:spPr>
        <p:txBody>
          <a:bodyPr wrap="square">
            <a:spAutoFit/>
          </a:bodyPr>
          <a:lstStyle/>
          <a:p>
            <a:pPr defTabSz="817775">
              <a:spcBef>
                <a:spcPct val="50000"/>
              </a:spcBef>
            </a:pPr>
            <a:r>
              <a:rPr lang="vi-VN" altLang="zh-CN" sz="5400" b="1" dirty="0" smtClean="0">
                <a:solidFill>
                  <a:srgbClr val="FF0000"/>
                </a:solidFill>
                <a:latin typeface="Times New Roman" pitchFamily="18" charset="0"/>
                <a:ea typeface="黑体" panose="02010609060101010101" pitchFamily="2" charset="-122"/>
                <a:cs typeface="Times New Roman" pitchFamily="18" charset="0"/>
              </a:rPr>
              <a:t>ĐẠO </a:t>
            </a:r>
            <a:r>
              <a:rPr lang="vi-VN" altLang="zh-CN" sz="5400" b="1" dirty="0">
                <a:solidFill>
                  <a:srgbClr val="FF0000"/>
                </a:solidFill>
                <a:latin typeface="Times New Roman" pitchFamily="18" charset="0"/>
                <a:ea typeface="黑体" panose="02010609060101010101" pitchFamily="2" charset="-122"/>
                <a:cs typeface="Times New Roman" pitchFamily="18" charset="0"/>
              </a:rPr>
              <a:t>ĐỨC</a:t>
            </a:r>
            <a:endParaRPr lang="vi-VN" altLang="zh-CN" sz="5400" b="1" dirty="0">
              <a:solidFill>
                <a:srgbClr val="FF0000"/>
              </a:solidFill>
              <a:latin typeface="黑体" panose="02010609060101010101" pitchFamily="2" charset="-122"/>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1118667" y="3193538"/>
            <a:ext cx="6948194" cy="266905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20229" y="-533400"/>
            <a:ext cx="9784458" cy="7775675"/>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696200" y="5744992"/>
            <a:ext cx="1355551" cy="1096794"/>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52400" y="5269139"/>
            <a:ext cx="988870" cy="1676406"/>
          </a:xfrm>
          <a:prstGeom prst="rect">
            <a:avLst/>
          </a:prstGeom>
          <a:noFill/>
          <a:ln w="9525">
            <a:noFill/>
          </a:ln>
        </p:spPr>
      </p:pic>
      <p:sp>
        <p:nvSpPr>
          <p:cNvPr id="3" name="TextBox 2"/>
          <p:cNvSpPr txBox="1"/>
          <p:nvPr/>
        </p:nvSpPr>
        <p:spPr>
          <a:xfrm>
            <a:off x="685800" y="2590800"/>
            <a:ext cx="8458200" cy="3693319"/>
          </a:xfrm>
          <a:prstGeom prst="rect">
            <a:avLst/>
          </a:prstGeom>
          <a:noFill/>
        </p:spPr>
        <p:txBody>
          <a:bodyPr wrap="square" rtlCol="0">
            <a:spAutoFit/>
          </a:bodyPr>
          <a:lstStyle/>
          <a:p>
            <a:r>
              <a:rPr lang="vi-VN" b="1" dirty="0">
                <a:solidFill>
                  <a:srgbClr val="FF0000"/>
                </a:solidFill>
              </a:rPr>
              <a:t>*Chuẩn bị:</a:t>
            </a:r>
            <a:r>
              <a:rPr lang="vi-VN" b="1" dirty="0"/>
              <a:t/>
            </a:r>
            <a:br>
              <a:rPr lang="vi-VN" b="1" dirty="0"/>
            </a:br>
            <a:r>
              <a:rPr lang="vi-VN" dirty="0"/>
              <a:t>+ Một sợi dây thừng dài 6m</a:t>
            </a:r>
            <a:br>
              <a:rPr lang="vi-VN" dirty="0"/>
            </a:br>
            <a:r>
              <a:rPr lang="vi-VN" dirty="0"/>
              <a:t>+ Vẽ 1 vạch thẳng làm ranh giới giữa hai đội</a:t>
            </a:r>
            <a:br>
              <a:rPr lang="vi-VN" dirty="0"/>
            </a:br>
            <a:r>
              <a:rPr lang="vi-VN" b="1" dirty="0">
                <a:solidFill>
                  <a:srgbClr val="FF0000"/>
                </a:solidFill>
              </a:rPr>
              <a:t>*Luật chơi:</a:t>
            </a:r>
            <a:r>
              <a:rPr lang="vi-VN" b="1" dirty="0"/>
              <a:t/>
            </a:r>
            <a:br>
              <a:rPr lang="vi-VN" b="1" dirty="0"/>
            </a:br>
            <a:r>
              <a:rPr lang="vi-VN" dirty="0"/>
              <a:t>Bên nào giẫm vào vạch chuẩn trước là thua cuộc</a:t>
            </a:r>
            <a:br>
              <a:rPr lang="vi-VN" dirty="0"/>
            </a:br>
            <a:r>
              <a:rPr lang="vi-VN" b="1" dirty="0">
                <a:solidFill>
                  <a:srgbClr val="FF0000"/>
                </a:solidFill>
              </a:rPr>
              <a:t>* Cách chơi:</a:t>
            </a:r>
            <a:r>
              <a:rPr lang="vi-VN" b="1" dirty="0"/>
              <a:t/>
            </a:r>
            <a:br>
              <a:rPr lang="vi-VN" b="1" dirty="0"/>
            </a:br>
            <a:r>
              <a:rPr lang="vi-VN" dirty="0"/>
              <a:t>Chia trẻ thành hai nhóm bằng nhau, tương đương sức nhau, xếp thành hai hàng dọc đối diện nhau. Mỗi nhóm chọn một cháu khoẻ nhất đứng đầu hàng ở vạch chuẩn, cầm vào sợi dây thừng và các bạn khác cũng cầm vào dây. Khi có hiệu lệnh của cô thì tất cả kéo mạnh dây về phía mình. Nếu người đứng đầu hàng nhóm nào dẫm chân vào vạch chuẩn trước là thua cuộc.</a:t>
            </a:r>
            <a:br>
              <a:rPr lang="vi-VN" dirty="0"/>
            </a:br>
            <a:r>
              <a:rPr lang="vi-VN" b="1" dirty="0">
                <a:solidFill>
                  <a:srgbClr val="00B050"/>
                </a:solidFill>
              </a:rPr>
              <a:t>* Chú ý: có thể không dùng dây thừng mà cho hai trẻ đứng đầu cầm tay nhau kéo, các bạn tiếp theo ôm ngang lưng bạn. </a:t>
            </a:r>
            <a:endParaRPr lang="vi-VN" dirty="0">
              <a:solidFill>
                <a:srgbClr val="00B050"/>
              </a:solidFill>
            </a:endParaRPr>
          </a:p>
        </p:txBody>
      </p:sp>
      <p:sp>
        <p:nvSpPr>
          <p:cNvPr id="12" name="Cloud Callout 11"/>
          <p:cNvSpPr/>
          <p:nvPr/>
        </p:nvSpPr>
        <p:spPr>
          <a:xfrm>
            <a:off x="1007612" y="277403"/>
            <a:ext cx="4492989" cy="126700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5" name="TextBox 4"/>
          <p:cNvSpPr txBox="1"/>
          <p:nvPr/>
        </p:nvSpPr>
        <p:spPr>
          <a:xfrm>
            <a:off x="2183268" y="588276"/>
            <a:ext cx="2958826"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kéo co</a:t>
            </a:r>
          </a:p>
        </p:txBody>
      </p:sp>
      <p:pic>
        <p:nvPicPr>
          <p:cNvPr id="6" name="Picture 5" descr="A picture containing text, clipart&#10;&#10;Description automatically generated">
            <a:extLst>
              <a:ext uri="{FF2B5EF4-FFF2-40B4-BE49-F238E27FC236}">
                <a16:creationId xmlns:a16="http://schemas.microsoft.com/office/drawing/2014/main" id="{49A01BA7-F72D-4063-9309-A1224427D2CD}"/>
              </a:ext>
            </a:extLst>
          </p:cNvPr>
          <p:cNvPicPr>
            <a:picLocks noChangeAspect="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l="1656" t="21336" b="24603"/>
          <a:stretch/>
        </p:blipFill>
        <p:spPr>
          <a:xfrm>
            <a:off x="3181379" y="1442577"/>
            <a:ext cx="5863951" cy="1622022"/>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81000" y="-609600"/>
            <a:ext cx="9829799"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232277" y="-76199"/>
            <a:ext cx="1689374" cy="7010400"/>
          </a:xfrm>
          <a:prstGeom prst="rect">
            <a:avLst/>
          </a:prstGeom>
          <a:noFill/>
          <a:ln w="9525">
            <a:noFill/>
          </a:ln>
        </p:spPr>
      </p:pic>
      <p:sp>
        <p:nvSpPr>
          <p:cNvPr id="3" name="TextBox 2"/>
          <p:cNvSpPr txBox="1"/>
          <p:nvPr/>
        </p:nvSpPr>
        <p:spPr>
          <a:xfrm>
            <a:off x="609600" y="2524604"/>
            <a:ext cx="7259266" cy="3970318"/>
          </a:xfrm>
          <a:prstGeom prst="rect">
            <a:avLst/>
          </a:prstGeom>
          <a:noFill/>
        </p:spPr>
        <p:txBody>
          <a:bodyPr wrap="square" rtlCol="0">
            <a:spAutoFit/>
          </a:bodyPr>
          <a:lstStyle/>
          <a:p>
            <a:r>
              <a:rPr lang="vi-VN" b="1" dirty="0">
                <a:solidFill>
                  <a:srgbClr val="FF0000"/>
                </a:solidFill>
              </a:rPr>
              <a:t>* Dụng cụ:</a:t>
            </a:r>
            <a:endParaRPr lang="vi-VN" dirty="0">
              <a:solidFill>
                <a:srgbClr val="FF0000"/>
              </a:solidFill>
            </a:endParaRPr>
          </a:p>
          <a:p>
            <a:r>
              <a:rPr lang="vi-VN" dirty="0"/>
              <a:t>+ Một cái khăn bất kì tượng trưng cho cờ, vẽ một vòng tròn và vạch đích hai bên cách 4 – 5m</a:t>
            </a:r>
          </a:p>
          <a:p>
            <a:r>
              <a:rPr lang="vi-VN" b="1" dirty="0">
                <a:solidFill>
                  <a:srgbClr val="FF0000"/>
                </a:solidFill>
              </a:rPr>
              <a:t>* Cách chơi:</a:t>
            </a:r>
            <a:endParaRPr lang="vi-VN" dirty="0">
              <a:solidFill>
                <a:srgbClr val="FF0000"/>
              </a:solidFill>
            </a:endParaRPr>
          </a:p>
          <a:p>
            <a:r>
              <a:rPr lang="vi-VN" dirty="0"/>
              <a:t>+ Quản trò chia tập thể chơi thành hai đội, có số lượng bằng nhau mỗi đội có từ 5-6 bạn, đứng hàng ngang ở vạp xuất phát của đội mình. Đếm theo số thứ tự 1,2,3,4,5… các bạn phải nhớ số của mình.</a:t>
            </a:r>
          </a:p>
          <a:p>
            <a:r>
              <a:rPr lang="vi-VN" dirty="0"/>
              <a:t>+ Khi quản trò gọi tới số nào thì số đó của hai đội nhanh chóng chạy đến vòng và cướp cờ.</a:t>
            </a:r>
          </a:p>
          <a:p>
            <a:r>
              <a:rPr lang="vi-VN" dirty="0"/>
              <a:t>+ Khi quản trò gọi số nào về thì số đó phải về, gội số nào ra thì số đó ra.</a:t>
            </a:r>
          </a:p>
          <a:p>
            <a:r>
              <a:rPr lang="vi-VN" b="1" dirty="0">
                <a:solidFill>
                  <a:srgbClr val="FF0000"/>
                </a:solidFill>
              </a:rPr>
              <a:t>* Luật chơi:</a:t>
            </a:r>
            <a:endParaRPr lang="vi-VN" dirty="0">
              <a:solidFill>
                <a:srgbClr val="FF0000"/>
              </a:solidFill>
            </a:endParaRPr>
          </a:p>
          <a:p>
            <a:r>
              <a:rPr lang="vi-VN" dirty="0"/>
              <a:t>+ Khi đang cướp cờ nếu bị bạn vỗ vào người là người thua cuộc</a:t>
            </a:r>
          </a:p>
          <a:p>
            <a:r>
              <a:rPr lang="vi-VN" dirty="0"/>
              <a:t>+ Khi lấy được cờ chạy về vạch xuất phát của đội mình không bị đội bạn vỗ vào người là người thắng cuộc</a:t>
            </a:r>
          </a:p>
        </p:txBody>
      </p:sp>
      <p:sp>
        <p:nvSpPr>
          <p:cNvPr id="12" name="Cloud Callout 11"/>
          <p:cNvSpPr/>
          <p:nvPr/>
        </p:nvSpPr>
        <p:spPr>
          <a:xfrm>
            <a:off x="609601" y="768725"/>
            <a:ext cx="4343400" cy="13420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pic>
        <p:nvPicPr>
          <p:cNvPr id="6" name="Picture 5" descr="A picture containing floor, athletic game, sport, badminton&#10;&#10;Description automatically generated">
            <a:extLst>
              <a:ext uri="{FF2B5EF4-FFF2-40B4-BE49-F238E27FC236}">
                <a16:creationId xmlns:a16="http://schemas.microsoft.com/office/drawing/2014/main" id="{4858D091-0425-4037-9EBF-6B1087B386D0}"/>
              </a:ext>
            </a:extLst>
          </p:cNvPr>
          <p:cNvPicPr>
            <a:picLocks noChangeAspect="1"/>
          </p:cNvPicPr>
          <p:nvPr/>
        </p:nvPicPr>
        <p:blipFill rotWithShape="1">
          <a:blip r:embed="rId7">
            <a:extLst>
              <a:ext uri="{28A0092B-C50C-407E-A947-70E740481C1C}">
                <a14:useLocalDpi xmlns:a14="http://schemas.microsoft.com/office/drawing/2010/main" val="0"/>
              </a:ext>
            </a:extLst>
          </a:blip>
          <a:srcRect l="15935" r="12500" b="10198"/>
          <a:stretch/>
        </p:blipFill>
        <p:spPr>
          <a:xfrm>
            <a:off x="5091060" y="-30876"/>
            <a:ext cx="3950548" cy="2788468"/>
          </a:xfrm>
          <a:prstGeom prst="rect">
            <a:avLst/>
          </a:prstGeom>
        </p:spPr>
      </p:pic>
      <p:sp>
        <p:nvSpPr>
          <p:cNvPr id="4" name="TextBox 3"/>
          <p:cNvSpPr txBox="1"/>
          <p:nvPr/>
        </p:nvSpPr>
        <p:spPr>
          <a:xfrm>
            <a:off x="1371600" y="1143000"/>
            <a:ext cx="3048000" cy="461665"/>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Đây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trò</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gì</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1"/>
            <a:ext cx="1689374" cy="69342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526956"/>
            <a:ext cx="1175426" cy="1314829"/>
          </a:xfrm>
          <a:prstGeom prst="rect">
            <a:avLst/>
          </a:prstGeom>
          <a:noFill/>
          <a:ln w="9525">
            <a:noFill/>
          </a:ln>
        </p:spPr>
      </p:pic>
      <p:sp>
        <p:nvSpPr>
          <p:cNvPr id="3" name="TextBox 2"/>
          <p:cNvSpPr txBox="1"/>
          <p:nvPr/>
        </p:nvSpPr>
        <p:spPr>
          <a:xfrm>
            <a:off x="609600" y="3048000"/>
            <a:ext cx="7772400" cy="3170099"/>
          </a:xfrm>
          <a:prstGeom prst="rect">
            <a:avLst/>
          </a:prstGeom>
          <a:noFill/>
        </p:spPr>
        <p:txBody>
          <a:bodyPr wrap="square" rtlCol="0">
            <a:spAutoFit/>
          </a:bodyPr>
          <a:lstStyle/>
          <a:p>
            <a:r>
              <a:rPr lang="vi-VN" sz="2000" b="1" dirty="0">
                <a:solidFill>
                  <a:srgbClr val="FF0000"/>
                </a:solidFill>
                <a:latin typeface="Times New Roman" pitchFamily="18" charset="0"/>
                <a:cs typeface="Times New Roman" pitchFamily="18" charset="0"/>
              </a:rPr>
              <a:t>Chuẩn bị:</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Từ 15 -20 người (sân nền phẳng); 2 bạn tham gia đóng làm mèo và chuột</a:t>
            </a:r>
          </a:p>
          <a:p>
            <a:r>
              <a:rPr lang="vi-VN" sz="2000" b="1" dirty="0">
                <a:solidFill>
                  <a:srgbClr val="FF0000"/>
                </a:solidFill>
                <a:latin typeface="Times New Roman" pitchFamily="18" charset="0"/>
                <a:cs typeface="Times New Roman" pitchFamily="18" charset="0"/>
              </a:rPr>
              <a:t>Luật chơi</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Chuột chạy lối nào thì mèo phải chạy lối đó, mèo bắt được chuột thì mèo chiến thắng</a:t>
            </a:r>
          </a:p>
          <a:p>
            <a:r>
              <a:rPr lang="vi-VN" sz="2000" b="1" dirty="0">
                <a:solidFill>
                  <a:srgbClr val="FF0000"/>
                </a:solidFill>
                <a:latin typeface="Times New Roman" pitchFamily="18" charset="0"/>
                <a:cs typeface="Times New Roman" pitchFamily="18" charset="0"/>
              </a:rPr>
              <a:t>Cách chơi </a:t>
            </a:r>
            <a:endParaRPr lang="vi-VN" sz="2000" dirty="0">
              <a:solidFill>
                <a:srgbClr val="FF0000"/>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vi-VN" sz="2000" dirty="0">
                <a:latin typeface="Times New Roman" pitchFamily="18" charset="0"/>
                <a:cs typeface="Times New Roman" pitchFamily="18" charset="0"/>
              </a:rPr>
              <a:t>Hai bạn đóng làm mèo và chuột đứng vào giữa vòng tròn, những bạn còn lại nắm tay nhau, giơ lên cao thành một vòng tròn để tạo lối cho mèo và chuột chạy; chuột đứng cách mèo một khoảng, người quản trò ra hiệu cho mèo bắt đầu đuổi theo chuột thì chuột chạy mèo đuổi theo.</a:t>
            </a:r>
          </a:p>
        </p:txBody>
      </p:sp>
      <p:sp>
        <p:nvSpPr>
          <p:cNvPr id="12" name="Cloud Callout 11"/>
          <p:cNvSpPr/>
          <p:nvPr/>
        </p:nvSpPr>
        <p:spPr>
          <a:xfrm>
            <a:off x="609600" y="1091792"/>
            <a:ext cx="4492989" cy="156989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15" name="TextBox 14"/>
          <p:cNvSpPr txBox="1"/>
          <p:nvPr/>
        </p:nvSpPr>
        <p:spPr>
          <a:xfrm>
            <a:off x="979190" y="1527654"/>
            <a:ext cx="4267199" cy="523220"/>
          </a:xfrm>
          <a:prstGeom prst="rect">
            <a:avLst/>
          </a:prstGeom>
          <a:noFill/>
        </p:spPr>
        <p:txBody>
          <a:bodyPr wrap="square" rtlCol="0">
            <a:spAutoFit/>
          </a:bodyPr>
          <a:lstStyle/>
          <a:p>
            <a:r>
              <a:rPr lang="vi-VN" sz="2800" b="1" i="1" dirty="0">
                <a:solidFill>
                  <a:srgbClr val="002060"/>
                </a:solidFill>
                <a:latin typeface="Times New Roman" pitchFamily="18" charset="0"/>
                <a:cs typeface="Times New Roman" pitchFamily="18" charset="0"/>
              </a:rPr>
              <a:t>Trò chơi: Mèo đuổi chuột</a:t>
            </a:r>
          </a:p>
        </p:txBody>
      </p:sp>
      <p:pic>
        <p:nvPicPr>
          <p:cNvPr id="5" name="Picture 4" descr="A group of children dancing&#10;&#10;Description automatically generated with low confidence">
            <a:extLst>
              <a:ext uri="{FF2B5EF4-FFF2-40B4-BE49-F238E27FC236}">
                <a16:creationId xmlns:a16="http://schemas.microsoft.com/office/drawing/2014/main" id="{43EFC3E7-57D6-47E7-BB89-5A4130021F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3394" y="-52935"/>
            <a:ext cx="3717956" cy="2788467"/>
          </a:xfrm>
          <a:prstGeom prst="rect">
            <a:avLst/>
          </a:prstGeom>
        </p:spPr>
      </p:pic>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799" y="-609600"/>
            <a:ext cx="9632058" cy="7848600"/>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315200" y="4648199"/>
            <a:ext cx="1736551" cy="2193587"/>
          </a:xfrm>
          <a:prstGeom prst="rect">
            <a:avLst/>
          </a:prstGeom>
          <a:noFill/>
          <a:ln w="9525">
            <a:noFill/>
          </a:ln>
        </p:spPr>
      </p:pic>
      <p:pic>
        <p:nvPicPr>
          <p:cNvPr id="11" name="图片 31748" descr="1-18"/>
          <p:cNvPicPr>
            <a:picLocks noChangeAspect="1"/>
          </p:cNvPicPr>
          <p:nvPr/>
        </p:nvPicPr>
        <p:blipFill>
          <a:blip r:embed="rId6"/>
          <a:stretch>
            <a:fillRect/>
          </a:stretch>
        </p:blipFill>
        <p:spPr>
          <a:xfrm>
            <a:off x="-152400" y="-76199"/>
            <a:ext cx="1689374" cy="7010400"/>
          </a:xfrm>
          <a:prstGeom prst="rect">
            <a:avLst/>
          </a:prstGeom>
          <a:noFill/>
          <a:ln w="9525">
            <a:noFill/>
          </a:ln>
        </p:spPr>
      </p:pic>
      <p:pic>
        <p:nvPicPr>
          <p:cNvPr id="13" name="图片 31753" descr="1-20"/>
          <p:cNvPicPr>
            <a:picLocks noChangeAspect="1"/>
          </p:cNvPicPr>
          <p:nvPr/>
        </p:nvPicPr>
        <p:blipFill>
          <a:blip r:embed="rId7"/>
          <a:stretch>
            <a:fillRect/>
          </a:stretch>
        </p:blipFill>
        <p:spPr>
          <a:xfrm>
            <a:off x="-184826" y="5165380"/>
            <a:ext cx="1447800" cy="1676406"/>
          </a:xfrm>
          <a:prstGeom prst="rect">
            <a:avLst/>
          </a:prstGeom>
          <a:noFill/>
          <a:ln w="9525">
            <a:noFill/>
          </a:ln>
        </p:spPr>
      </p:pic>
      <p:sp>
        <p:nvSpPr>
          <p:cNvPr id="14" name="Cloud Callout 13"/>
          <p:cNvSpPr/>
          <p:nvPr/>
        </p:nvSpPr>
        <p:spPr>
          <a:xfrm>
            <a:off x="2057400" y="2521235"/>
            <a:ext cx="6248400" cy="2558022"/>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2590800" y="3409787"/>
            <a:ext cx="5486400" cy="523220"/>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Em thích trò chơi nào? Vì sao?</a:t>
            </a:r>
          </a:p>
        </p:txBody>
      </p:sp>
    </p:spTree>
    <p:extLst>
      <p:ext uri="{BB962C8B-B14F-4D97-AF65-F5344CB8AC3E}">
        <p14:creationId xmlns:p14="http://schemas.microsoft.com/office/powerpoint/2010/main" val="193968324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725880" y="53939"/>
            <a:ext cx="8113320" cy="6748912"/>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3314682"/>
            <a:ext cx="9144000" cy="3543319"/>
          </a:xfrm>
          <a:prstGeom prst="rect">
            <a:avLst/>
          </a:prstGeom>
          <a:noFill/>
          <a:ln w="9525">
            <a:noFill/>
          </a:ln>
        </p:spPr>
      </p:pic>
      <p:sp>
        <p:nvSpPr>
          <p:cNvPr id="15404" name="文本框 15403"/>
          <p:cNvSpPr txBox="1"/>
          <p:nvPr/>
        </p:nvSpPr>
        <p:spPr>
          <a:xfrm>
            <a:off x="762000" y="2071389"/>
            <a:ext cx="7995346" cy="67181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4000" b="1" dirty="0">
                <a:solidFill>
                  <a:srgbClr val="FF0066"/>
                </a:solidFill>
                <a:latin typeface="Times New Roman" pitchFamily="18" charset="0"/>
                <a:ea typeface="黑体" panose="02010609060101010101" pitchFamily="2" charset="-122"/>
                <a:cs typeface="Times New Roman" pitchFamily="18" charset="0"/>
              </a:rPr>
              <a:t>Chúc các em chăm ngoan, học giỏi !</a:t>
            </a:r>
          </a:p>
        </p:txBody>
      </p:sp>
      <p:pic>
        <p:nvPicPr>
          <p:cNvPr id="15406" name="图片 15405" descr="3"/>
          <p:cNvPicPr>
            <a:picLocks noChangeAspect="1"/>
          </p:cNvPicPr>
          <p:nvPr/>
        </p:nvPicPr>
        <p:blipFill>
          <a:blip r:embed="rId5"/>
          <a:stretch>
            <a:fillRect/>
          </a:stretch>
        </p:blipFill>
        <p:spPr>
          <a:xfrm>
            <a:off x="1118667" y="2959660"/>
            <a:ext cx="6948194" cy="3544468"/>
          </a:xfrm>
          <a:prstGeom prst="rect">
            <a:avLst/>
          </a:prstGeom>
          <a:noFill/>
          <a:ln w="9525">
            <a:noFill/>
          </a:ln>
        </p:spPr>
      </p:pic>
    </p:spTree>
    <p:extLst>
      <p:ext uri="{BB962C8B-B14F-4D97-AF65-F5344CB8AC3E}">
        <p14:creationId xmlns:p14="http://schemas.microsoft.com/office/powerpoint/2010/main" val="10023965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540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66892" y="995704"/>
            <a:ext cx="8439640" cy="4921097"/>
          </a:xfrm>
          <a:prstGeom prst="rect">
            <a:avLst/>
          </a:prstGeom>
          <a:noFill/>
          <a:ln w="9525">
            <a:noFill/>
          </a:ln>
        </p:spPr>
      </p:pic>
      <p:sp>
        <p:nvSpPr>
          <p:cNvPr id="3087" name="文本框 3086"/>
          <p:cNvSpPr txBox="1"/>
          <p:nvPr/>
        </p:nvSpPr>
        <p:spPr>
          <a:xfrm>
            <a:off x="4022184" y="4645864"/>
            <a:ext cx="1491556" cy="629147"/>
          </a:xfrm>
          <a:prstGeom prst="rect">
            <a:avLst/>
          </a:prstGeom>
          <a:noFill/>
          <a:ln w="9525">
            <a:noFill/>
          </a:ln>
        </p:spPr>
        <p:txBody>
          <a:bodyPr>
            <a:spAutoFit/>
          </a:bodyPr>
          <a:lstStyle/>
          <a:p>
            <a:pPr defTabSz="817775">
              <a:spcBef>
                <a:spcPct val="50000"/>
              </a:spcBef>
            </a:pPr>
            <a:r>
              <a:rPr lang="zh-CN" altLang="en-US" sz="1744" dirty="0">
                <a:solidFill>
                  <a:srgbClr val="FFFFFF"/>
                </a:solidFill>
                <a:latin typeface="黑体" panose="02010609060101010101" pitchFamily="2" charset="-122"/>
                <a:ea typeface="黑体" panose="02010609060101010101" pitchFamily="2" charset="-122"/>
              </a:rPr>
              <a:t>在此输入文字</a:t>
            </a:r>
          </a:p>
        </p:txBody>
      </p:sp>
      <p:pic>
        <p:nvPicPr>
          <p:cNvPr id="6" name="Picture 5" descr="A picture containing grass, tree, outdoor, field&#10;&#10;Description automatically generated">
            <a:extLst>
              <a:ext uri="{FF2B5EF4-FFF2-40B4-BE49-F238E27FC236}">
                <a16:creationId xmlns:a16="http://schemas.microsoft.com/office/drawing/2014/main" id="{14A27F7B-7DC5-4493-BC32-D7D6D911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514600"/>
            <a:ext cx="6172201" cy="2966072"/>
          </a:xfrm>
          <a:prstGeom prst="rect">
            <a:avLst/>
          </a:prstGeom>
        </p:spPr>
      </p:pic>
      <p:sp>
        <p:nvSpPr>
          <p:cNvPr id="20" name="TextBox 19">
            <a:extLst>
              <a:ext uri="{FF2B5EF4-FFF2-40B4-BE49-F238E27FC236}">
                <a16:creationId xmlns:a16="http://schemas.microsoft.com/office/drawing/2014/main" id="{B6FC3684-628A-44C1-8605-5B1C6B590175}"/>
              </a:ext>
            </a:extLst>
          </p:cNvPr>
          <p:cNvSpPr txBox="1"/>
          <p:nvPr/>
        </p:nvSpPr>
        <p:spPr>
          <a:xfrm>
            <a:off x="3352800" y="1070915"/>
            <a:ext cx="3649659"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8: </a:t>
            </a:r>
          </a:p>
          <a:p>
            <a:pPr algn="ctr"/>
            <a:r>
              <a:rPr lang="en-US" sz="2800" b="1" dirty="0">
                <a:solidFill>
                  <a:srgbClr val="FF0000"/>
                </a:solidFill>
                <a:latin typeface="Times New Roman" pitchFamily="18" charset="0"/>
                <a:cs typeface="Times New Roman" pitchFamily="18" charset="0"/>
              </a:rPr>
              <a:t>QUÊ HƯƠNG EM </a:t>
            </a:r>
          </a:p>
        </p:txBody>
      </p:sp>
      <p:sp>
        <p:nvSpPr>
          <p:cNvPr id="21" name="TextBox 20">
            <a:extLst>
              <a:ext uri="{FF2B5EF4-FFF2-40B4-BE49-F238E27FC236}">
                <a16:creationId xmlns:a16="http://schemas.microsoft.com/office/drawing/2014/main" id="{1DCF12F0-77B3-42B3-AC9A-FA828C00430C}"/>
              </a:ext>
            </a:extLst>
          </p:cNvPr>
          <p:cNvSpPr txBox="1"/>
          <p:nvPr/>
        </p:nvSpPr>
        <p:spPr>
          <a:xfrm>
            <a:off x="2724901" y="2015553"/>
            <a:ext cx="4905456" cy="998094"/>
          </a:xfrm>
          <a:prstGeom prst="rect">
            <a:avLst/>
          </a:prstGeom>
          <a:noFill/>
        </p:spPr>
        <p:txBody>
          <a:bodyPr wrap="square" rtlCol="0">
            <a:spAutoFit/>
          </a:bodyPr>
          <a:lstStyle/>
          <a:p>
            <a:pPr algn="ctr"/>
            <a:r>
              <a:rPr lang="vi-VN" sz="2943" b="1" dirty="0">
                <a:solidFill>
                  <a:srgbClr val="FF0000"/>
                </a:solidFill>
                <a:latin typeface="Times New Roman" pitchFamily="18" charset="0"/>
                <a:cs typeface="Times New Roman" pitchFamily="18" charset="0"/>
              </a:rPr>
              <a:t>Bài 13: Em yêu quê hương </a:t>
            </a:r>
            <a:r>
              <a:rPr lang="vi-VN" sz="2943" b="1" dirty="0">
                <a:solidFill>
                  <a:srgbClr val="200CB4"/>
                </a:solidFill>
                <a:latin typeface="Times New Roman" pitchFamily="18" charset="0"/>
                <a:cs typeface="Times New Roman" pitchFamily="18" charset="0"/>
              </a:rPr>
              <a:t>(Tiết 3)</a:t>
            </a:r>
          </a:p>
        </p:txBody>
      </p:sp>
    </p:spTree>
    <p:extLst>
      <p:ext uri="{BB962C8B-B14F-4D97-AF65-F5344CB8AC3E}">
        <p14:creationId xmlns:p14="http://schemas.microsoft.com/office/powerpoint/2010/main" val="11249371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51263"/>
            <a:ext cx="9448800" cy="678056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2404936" y="1879385"/>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FF0000"/>
                </a:solidFill>
                <a:latin typeface="Times New Roman" pitchFamily="18" charset="0"/>
                <a:cs typeface="Times New Roman" pitchFamily="18" charset="0"/>
              </a:rPr>
              <a:t>Trò chơi: Nghe rõ – Viết đúng</a:t>
            </a:r>
          </a:p>
        </p:txBody>
      </p:sp>
      <p:sp>
        <p:nvSpPr>
          <p:cNvPr id="3" name="Rectangle 2"/>
          <p:cNvSpPr/>
          <p:nvPr/>
        </p:nvSpPr>
        <p:spPr>
          <a:xfrm>
            <a:off x="3414041" y="1227922"/>
            <a:ext cx="279434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116490" y="2697331"/>
            <a:ext cx="7426180" cy="954089"/>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 Nghe bài hát </a:t>
            </a:r>
            <a:r>
              <a:rPr lang="vi-VN" sz="2800" b="1" dirty="0">
                <a:solidFill>
                  <a:srgbClr val="00B050"/>
                </a:solidFill>
                <a:latin typeface="Times New Roman" pitchFamily="18" charset="0"/>
                <a:cs typeface="Times New Roman" pitchFamily="18" charset="0"/>
              </a:rPr>
              <a:t>Quê hương</a:t>
            </a:r>
          </a:p>
          <a:p>
            <a:pPr defTabSz="914151"/>
            <a:r>
              <a:rPr lang="vi-VN" sz="2800" dirty="0">
                <a:solidFill>
                  <a:prstClr val="black"/>
                </a:solidFill>
                <a:latin typeface="Times New Roman" pitchFamily="18" charset="0"/>
                <a:cs typeface="Times New Roman" pitchFamily="18" charset="0"/>
              </a:rPr>
              <a:t>                   - Viết tên các sự vật có trong bài hát.</a:t>
            </a:r>
          </a:p>
        </p:txBody>
      </p:sp>
      <p:sp>
        <p:nvSpPr>
          <p:cNvPr id="13" name="TextBox 12"/>
          <p:cNvSpPr txBox="1"/>
          <p:nvPr/>
        </p:nvSpPr>
        <p:spPr>
          <a:xfrm>
            <a:off x="1208393" y="3677372"/>
            <a:ext cx="720564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Luật chơi</a:t>
            </a:r>
            <a:r>
              <a:rPr lang="vi-VN" sz="2800" dirty="0">
                <a:solidFill>
                  <a:srgbClr val="002060"/>
                </a:solidFill>
                <a:latin typeface="Times New Roman" pitchFamily="18" charset="0"/>
                <a:cs typeface="Times New Roman" pitchFamily="18" charset="0"/>
              </a:rPr>
              <a:t>: - </a:t>
            </a:r>
            <a:r>
              <a:rPr lang="vi-VN" sz="2800" dirty="0">
                <a:solidFill>
                  <a:prstClr val="black"/>
                </a:solidFill>
                <a:latin typeface="Times New Roman" pitchFamily="18" charset="0"/>
                <a:cs typeface="Times New Roman" pitchFamily="18" charset="0"/>
              </a:rPr>
              <a:t>Chia lớp làm hai đội, mỗi đội có 5 người, xếp thành một hàng dọc; khi bắt đầu chơi: Bạn đầu tiên lên ghi tên một sự vật rồi về trao phấn cho bạn thứ 2 và trở về đứng sau cùng.</a:t>
            </a:r>
          </a:p>
          <a:p>
            <a:pPr defTabSz="914151"/>
            <a:r>
              <a:rPr lang="vi-VN" sz="2800" dirty="0">
                <a:solidFill>
                  <a:prstClr val="black"/>
                </a:solidFill>
                <a:latin typeface="Times New Roman" pitchFamily="18" charset="0"/>
                <a:cs typeface="Times New Roman" pitchFamily="18" charset="0"/>
              </a:rPr>
              <a:t>- Trong thời gian 3 phút đội nào ghi được nhiều sự vật ở quê hương là đội chiến thắng. </a:t>
            </a:r>
          </a:p>
        </p:txBody>
      </p:sp>
    </p:spTree>
    <p:extLst>
      <p:ext uri="{BB962C8B-B14F-4D97-AF65-F5344CB8AC3E}">
        <p14:creationId xmlns:p14="http://schemas.microsoft.com/office/powerpoint/2010/main" val="22668017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399" y="617292"/>
            <a:ext cx="9461704" cy="6621708"/>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0"/>
            <a:ext cx="2394795" cy="6921191"/>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94848" y="2847711"/>
            <a:ext cx="5392334" cy="548701"/>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3200" b="1" dirty="0">
                <a:solidFill>
                  <a:srgbClr val="C00000"/>
                </a:solidFill>
                <a:latin typeface="Times New Roman" pitchFamily="18" charset="0"/>
                <a:cs typeface="Times New Roman" pitchFamily="18" charset="0"/>
              </a:rPr>
              <a:t>Thảo luận nhóm</a:t>
            </a:r>
          </a:p>
        </p:txBody>
      </p:sp>
      <p:sp>
        <p:nvSpPr>
          <p:cNvPr id="3" name="Rectangle 2"/>
          <p:cNvSpPr/>
          <p:nvPr/>
        </p:nvSpPr>
        <p:spPr>
          <a:xfrm>
            <a:off x="3841444" y="479953"/>
            <a:ext cx="2383974" cy="564089"/>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3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84574" y="3418365"/>
            <a:ext cx="7426180" cy="2677638"/>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a:t>
            </a:r>
            <a:r>
              <a:rPr lang="vi-VN" sz="2800" dirty="0">
                <a:solidFill>
                  <a:srgbClr val="00206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Hoạt động theo nhóm yêu thích (thích nhóm nào, về theo nhóm đó)</a:t>
            </a:r>
          </a:p>
          <a:p>
            <a:pPr defTabSz="914151"/>
            <a:r>
              <a:rPr lang="vi-VN" sz="2800" dirty="0">
                <a:solidFill>
                  <a:prstClr val="black"/>
                </a:solidFill>
                <a:latin typeface="Times New Roman" pitchFamily="18" charset="0"/>
                <a:cs typeface="Times New Roman" pitchFamily="18" charset="0"/>
              </a:rPr>
              <a:t>Nhóm 1: Đọc những bài thơ về quê hương.</a:t>
            </a:r>
          </a:p>
          <a:p>
            <a:pPr defTabSz="914151"/>
            <a:r>
              <a:rPr lang="vi-VN" sz="2800" dirty="0">
                <a:solidFill>
                  <a:prstClr val="black"/>
                </a:solidFill>
                <a:latin typeface="Times New Roman" pitchFamily="18" charset="0"/>
                <a:cs typeface="Times New Roman" pitchFamily="18" charset="0"/>
              </a:rPr>
              <a:t>Nhóm 2: Múa theo một bài hát về quê hương.</a:t>
            </a:r>
          </a:p>
          <a:p>
            <a:pPr defTabSz="914151"/>
            <a:r>
              <a:rPr lang="vi-VN" sz="2800" dirty="0">
                <a:solidFill>
                  <a:prstClr val="black"/>
                </a:solidFill>
                <a:latin typeface="Times New Roman" pitchFamily="18" charset="0"/>
                <a:cs typeface="Times New Roman" pitchFamily="18" charset="0"/>
              </a:rPr>
              <a:t>Nhóm 3: Hát bài hát về quê hương.</a:t>
            </a:r>
          </a:p>
          <a:p>
            <a:pPr defTabSz="914151"/>
            <a:r>
              <a:rPr lang="vi-VN" sz="2800" dirty="0">
                <a:solidFill>
                  <a:prstClr val="black"/>
                </a:solidFill>
                <a:latin typeface="Times New Roman" pitchFamily="18" charset="0"/>
                <a:cs typeface="Times New Roman" pitchFamily="18" charset="0"/>
              </a:rPr>
              <a:t>Nhóm 4: Vẽ tranh về chủ đề quê hương.</a:t>
            </a:r>
          </a:p>
        </p:txBody>
      </p:sp>
      <p:sp>
        <p:nvSpPr>
          <p:cNvPr id="14" name="文本框 11"/>
          <p:cNvSpPr txBox="1"/>
          <p:nvPr/>
        </p:nvSpPr>
        <p:spPr>
          <a:xfrm>
            <a:off x="1716395" y="1837991"/>
            <a:ext cx="6822850"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1: Đọc thơ, múa , hát, vẽ về chủ đề quê hương</a:t>
            </a:r>
          </a:p>
        </p:txBody>
      </p:sp>
    </p:spTree>
    <p:extLst>
      <p:ext uri="{BB962C8B-B14F-4D97-AF65-F5344CB8AC3E}">
        <p14:creationId xmlns:p14="http://schemas.microsoft.com/office/powerpoint/2010/main" val="93267831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2400" y="304800"/>
            <a:ext cx="9533059" cy="6858000"/>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76200"/>
            <a:ext cx="2394795" cy="6877532"/>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7475949" y="458432"/>
            <a:ext cx="1063296" cy="657191"/>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1850171" y="210640"/>
            <a:ext cx="1063296" cy="657191"/>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0" y="5334000"/>
            <a:ext cx="1371600" cy="1524006"/>
          </a:xfrm>
          <a:prstGeom prst="rect">
            <a:avLst/>
          </a:prstGeom>
          <a:noFill/>
          <a:ln w="9525">
            <a:noFill/>
          </a:ln>
        </p:spPr>
      </p:pic>
      <p:sp>
        <p:nvSpPr>
          <p:cNvPr id="12" name="文本框 11"/>
          <p:cNvSpPr txBox="1"/>
          <p:nvPr/>
        </p:nvSpPr>
        <p:spPr>
          <a:xfrm>
            <a:off x="1371600" y="2055545"/>
            <a:ext cx="6852379" cy="918032"/>
          </a:xfrm>
          <a:prstGeom prst="rect">
            <a:avLst/>
          </a:prstGeom>
          <a:noFill/>
          <a:ln w="9525">
            <a:noFill/>
          </a:ln>
        </p:spPr>
        <p:txBody>
          <a:bodyPr wrap="square" lIns="55715" tIns="27857" rIns="55715" bIns="27857">
            <a:spAutoFit/>
          </a:bodyPr>
          <a:lstStyle/>
          <a:p>
            <a:pPr algn="ct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2: Sưu tầm và triển lãm các hình ảnh, bài viết về quê hương</a:t>
            </a:r>
          </a:p>
        </p:txBody>
      </p:sp>
      <p:sp>
        <p:nvSpPr>
          <p:cNvPr id="3" name="Rectangle 2"/>
          <p:cNvSpPr/>
          <p:nvPr/>
        </p:nvSpPr>
        <p:spPr>
          <a:xfrm>
            <a:off x="3355618" y="1289340"/>
            <a:ext cx="2517023" cy="594867"/>
          </a:xfrm>
          <a:prstGeom prst="rect">
            <a:avLst/>
          </a:prstGeom>
          <a:noFill/>
        </p:spPr>
        <p:txBody>
          <a:bodyPr wrap="none" lIns="55715" tIns="27857" rIns="55715" bIns="278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7146" fontAlgn="base">
              <a:spcBef>
                <a:spcPct val="0"/>
              </a:spcBef>
              <a:spcAft>
                <a:spcPct val="0"/>
              </a:spcAft>
            </a:pPr>
            <a:r>
              <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VẬN DỤNG</a:t>
            </a:r>
            <a:endParaRPr lang="en-US" sz="35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368175" y="3334332"/>
            <a:ext cx="7426180" cy="2246751"/>
          </a:xfrm>
          <a:prstGeom prst="rect">
            <a:avLst/>
          </a:prstGeom>
          <a:noFill/>
        </p:spPr>
        <p:txBody>
          <a:bodyPr wrap="square" lIns="91425" tIns="45711" rIns="91425" bIns="45711" rtlCol="0">
            <a:spAutoFit/>
          </a:bodyPr>
          <a:lstStyle/>
          <a:p>
            <a:pPr defTabSz="914151"/>
            <a:r>
              <a:rPr lang="vi-VN" sz="2800" b="1" dirty="0">
                <a:solidFill>
                  <a:srgbClr val="002060"/>
                </a:solidFill>
                <a:latin typeface="Times New Roman" pitchFamily="18" charset="0"/>
                <a:cs typeface="Times New Roman" pitchFamily="18" charset="0"/>
              </a:rPr>
              <a:t>Nhiệm vụ: </a:t>
            </a:r>
            <a:r>
              <a:rPr lang="vi-VN" sz="2800" dirty="0">
                <a:solidFill>
                  <a:prstClr val="black"/>
                </a:solidFill>
                <a:latin typeface="Times New Roman" pitchFamily="18" charset="0"/>
                <a:cs typeface="Times New Roman" pitchFamily="18" charset="0"/>
              </a:rPr>
              <a:t>Sưu tầm các hình ảnh, bài viết về quê hương (đã giao ở cuối tiết trước)</a:t>
            </a:r>
          </a:p>
          <a:p>
            <a:pPr defTabSz="914151"/>
            <a:r>
              <a:rPr lang="vi-VN" sz="2800" i="1" u="sng" dirty="0">
                <a:solidFill>
                  <a:srgbClr val="00B050"/>
                </a:solidFill>
                <a:latin typeface="Times New Roman" pitchFamily="18" charset="0"/>
                <a:cs typeface="Times New Roman" pitchFamily="18" charset="0"/>
              </a:rPr>
              <a:t>Nhóm 1: </a:t>
            </a:r>
            <a:r>
              <a:rPr lang="vi-VN" sz="2800" dirty="0">
                <a:solidFill>
                  <a:prstClr val="black"/>
                </a:solidFill>
                <a:latin typeface="Times New Roman" pitchFamily="18" charset="0"/>
                <a:cs typeface="Times New Roman" pitchFamily="18" charset="0"/>
              </a:rPr>
              <a:t>Cảnh đẹp thiên nhiên của quê hương</a:t>
            </a:r>
          </a:p>
          <a:p>
            <a:pPr defTabSz="914151"/>
            <a:r>
              <a:rPr lang="vi-VN" sz="2800" i="1" u="sng" dirty="0">
                <a:solidFill>
                  <a:srgbClr val="00B050"/>
                </a:solidFill>
                <a:latin typeface="Times New Roman" pitchFamily="18" charset="0"/>
                <a:cs typeface="Times New Roman" pitchFamily="18" charset="0"/>
              </a:rPr>
              <a:t>Nhóm 2: </a:t>
            </a:r>
            <a:r>
              <a:rPr lang="vi-VN" sz="2800" dirty="0">
                <a:solidFill>
                  <a:prstClr val="black"/>
                </a:solidFill>
                <a:latin typeface="Times New Roman" pitchFamily="18" charset="0"/>
                <a:cs typeface="Times New Roman" pitchFamily="18" charset="0"/>
              </a:rPr>
              <a:t>Lễ hội truyền thống của quê hương</a:t>
            </a:r>
          </a:p>
          <a:p>
            <a:pPr defTabSz="914151"/>
            <a:r>
              <a:rPr lang="vi-VN" sz="2800" i="1" u="sng" dirty="0">
                <a:solidFill>
                  <a:srgbClr val="00B050"/>
                </a:solidFill>
                <a:latin typeface="Times New Roman" pitchFamily="18" charset="0"/>
                <a:cs typeface="Times New Roman" pitchFamily="18" charset="0"/>
              </a:rPr>
              <a:t>Nhóm 3: </a:t>
            </a:r>
            <a:r>
              <a:rPr lang="vi-VN" sz="2800" dirty="0">
                <a:solidFill>
                  <a:prstClr val="black"/>
                </a:solidFill>
                <a:latin typeface="Times New Roman" pitchFamily="18" charset="0"/>
                <a:cs typeface="Times New Roman" pitchFamily="18" charset="0"/>
              </a:rPr>
              <a:t>Sản vật của quê hương.</a:t>
            </a:r>
          </a:p>
        </p:txBody>
      </p:sp>
    </p:spTree>
    <p:extLst>
      <p:ext uri="{BB962C8B-B14F-4D97-AF65-F5344CB8AC3E}">
        <p14:creationId xmlns:p14="http://schemas.microsoft.com/office/powerpoint/2010/main" val="28852836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304161" y="365358"/>
            <a:ext cx="8966299" cy="6873642"/>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590093"/>
            <a:ext cx="2394795" cy="6331098"/>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2381821" y="381000"/>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Cảnh đẹp thiên nhiên của quê hương</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04" y="868145"/>
            <a:ext cx="3155004" cy="202745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4" y="2895600"/>
            <a:ext cx="3231204" cy="186055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0400" y="2895600"/>
            <a:ext cx="3033765" cy="187505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4165" y="2924070"/>
            <a:ext cx="2883895" cy="1832080"/>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00400" y="4787590"/>
            <a:ext cx="3033765" cy="214660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4165" y="4736122"/>
            <a:ext cx="2883895" cy="2198077"/>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8" y="4728517"/>
            <a:ext cx="3231796" cy="2205683"/>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4165" y="838200"/>
            <a:ext cx="2883896" cy="2048764"/>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25037" y="838200"/>
            <a:ext cx="3109128" cy="2048764"/>
          </a:xfrm>
          <a:prstGeom prst="rect">
            <a:avLst/>
          </a:prstGeom>
        </p:spPr>
      </p:pic>
      <p:sp>
        <p:nvSpPr>
          <p:cNvPr id="3" name="Rectangle 2">
            <a:extLst>
              <a:ext uri="{FF2B5EF4-FFF2-40B4-BE49-F238E27FC236}">
                <a16:creationId xmlns:a16="http://schemas.microsoft.com/office/drawing/2014/main" id="{578D59A3-1C01-4820-ACB8-B860A38D0A7C}"/>
              </a:ext>
            </a:extLst>
          </p:cNvPr>
          <p:cNvSpPr/>
          <p:nvPr/>
        </p:nvSpPr>
        <p:spPr>
          <a:xfrm>
            <a:off x="-38641" y="2516003"/>
            <a:ext cx="3162004" cy="365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Biển Đèo Ngang</a:t>
            </a:r>
          </a:p>
        </p:txBody>
      </p:sp>
      <p:sp>
        <p:nvSpPr>
          <p:cNvPr id="31" name="Rectangle 30">
            <a:extLst>
              <a:ext uri="{FF2B5EF4-FFF2-40B4-BE49-F238E27FC236}">
                <a16:creationId xmlns:a16="http://schemas.microsoft.com/office/drawing/2014/main" id="{C8FBE128-55CB-4EEB-B17E-ED7DF159B6D0}"/>
              </a:ext>
            </a:extLst>
          </p:cNvPr>
          <p:cNvSpPr/>
          <p:nvPr/>
        </p:nvSpPr>
        <p:spPr>
          <a:xfrm>
            <a:off x="3124200" y="2483503"/>
            <a:ext cx="3109128"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di tích Hồ Trại Tiểu</a:t>
            </a:r>
          </a:p>
        </p:txBody>
      </p:sp>
      <p:sp>
        <p:nvSpPr>
          <p:cNvPr id="32" name="Rectangle 31">
            <a:extLst>
              <a:ext uri="{FF2B5EF4-FFF2-40B4-BE49-F238E27FC236}">
                <a16:creationId xmlns:a16="http://schemas.microsoft.com/office/drawing/2014/main" id="{2542F27B-301B-4B3C-A968-1493E7F5B6E3}"/>
              </a:ext>
            </a:extLst>
          </p:cNvPr>
          <p:cNvSpPr/>
          <p:nvPr/>
        </p:nvSpPr>
        <p:spPr>
          <a:xfrm>
            <a:off x="6233328" y="2490683"/>
            <a:ext cx="2910672" cy="420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Chùa Hương Tích</a:t>
            </a:r>
          </a:p>
        </p:txBody>
      </p:sp>
      <p:sp>
        <p:nvSpPr>
          <p:cNvPr id="34" name="Rectangle 33">
            <a:extLst>
              <a:ext uri="{FF2B5EF4-FFF2-40B4-BE49-F238E27FC236}">
                <a16:creationId xmlns:a16="http://schemas.microsoft.com/office/drawing/2014/main" id="{01DAFB47-BCC7-4E9B-8F92-2DBB192572C0}"/>
              </a:ext>
            </a:extLst>
          </p:cNvPr>
          <p:cNvSpPr/>
          <p:nvPr/>
        </p:nvSpPr>
        <p:spPr>
          <a:xfrm>
            <a:off x="-75557" y="4359196"/>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Khu sinh thái Kim Sơn</a:t>
            </a:r>
          </a:p>
        </p:txBody>
      </p:sp>
      <p:sp>
        <p:nvSpPr>
          <p:cNvPr id="35" name="Rectangle 34">
            <a:extLst>
              <a:ext uri="{FF2B5EF4-FFF2-40B4-BE49-F238E27FC236}">
                <a16:creationId xmlns:a16="http://schemas.microsoft.com/office/drawing/2014/main" id="{22D25EA2-4751-436E-98BB-41B60E362814}"/>
              </a:ext>
            </a:extLst>
          </p:cNvPr>
          <p:cNvSpPr/>
          <p:nvPr/>
        </p:nvSpPr>
        <p:spPr>
          <a:xfrm>
            <a:off x="3200400" y="4364802"/>
            <a:ext cx="3059723"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Hầm Đèo Ngang</a:t>
            </a:r>
          </a:p>
        </p:txBody>
      </p:sp>
      <p:sp>
        <p:nvSpPr>
          <p:cNvPr id="37" name="Rectangle 36">
            <a:extLst>
              <a:ext uri="{FF2B5EF4-FFF2-40B4-BE49-F238E27FC236}">
                <a16:creationId xmlns:a16="http://schemas.microsoft.com/office/drawing/2014/main" id="{12E5B6D8-DA73-426D-9D1C-26230278165C}"/>
              </a:ext>
            </a:extLst>
          </p:cNvPr>
          <p:cNvSpPr/>
          <p:nvPr/>
        </p:nvSpPr>
        <p:spPr>
          <a:xfrm>
            <a:off x="6249033" y="4364802"/>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Hồ Kẻ Gỗ</a:t>
            </a:r>
          </a:p>
        </p:txBody>
      </p:sp>
      <p:sp>
        <p:nvSpPr>
          <p:cNvPr id="38" name="Rectangle 37">
            <a:extLst>
              <a:ext uri="{FF2B5EF4-FFF2-40B4-BE49-F238E27FC236}">
                <a16:creationId xmlns:a16="http://schemas.microsoft.com/office/drawing/2014/main" id="{31A309EC-F2F5-4D3F-A4CC-622E86ECD843}"/>
              </a:ext>
            </a:extLst>
          </p:cNvPr>
          <p:cNvSpPr/>
          <p:nvPr/>
        </p:nvSpPr>
        <p:spPr>
          <a:xfrm>
            <a:off x="-40498" y="6535115"/>
            <a:ext cx="3301915" cy="396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Núi Hồng Lĩnh</a:t>
            </a:r>
          </a:p>
        </p:txBody>
      </p:sp>
      <p:sp>
        <p:nvSpPr>
          <p:cNvPr id="40" name="Rectangle 39">
            <a:extLst>
              <a:ext uri="{FF2B5EF4-FFF2-40B4-BE49-F238E27FC236}">
                <a16:creationId xmlns:a16="http://schemas.microsoft.com/office/drawing/2014/main" id="{3E56BE39-6894-46A6-8BD4-61702AA28349}"/>
              </a:ext>
            </a:extLst>
          </p:cNvPr>
          <p:cNvSpPr/>
          <p:nvPr/>
        </p:nvSpPr>
        <p:spPr>
          <a:xfrm>
            <a:off x="3250642" y="6535114"/>
            <a:ext cx="2998228" cy="3990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Sông La</a:t>
            </a:r>
          </a:p>
        </p:txBody>
      </p:sp>
      <p:sp>
        <p:nvSpPr>
          <p:cNvPr id="41" name="Rectangle 40">
            <a:extLst>
              <a:ext uri="{FF2B5EF4-FFF2-40B4-BE49-F238E27FC236}">
                <a16:creationId xmlns:a16="http://schemas.microsoft.com/office/drawing/2014/main" id="{86C4A6BB-CFB3-4B2E-B993-5C882DB90F16}"/>
              </a:ext>
            </a:extLst>
          </p:cNvPr>
          <p:cNvSpPr/>
          <p:nvPr/>
        </p:nvSpPr>
        <p:spPr>
          <a:xfrm>
            <a:off x="6249033" y="6517018"/>
            <a:ext cx="2894967" cy="41718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Vườn Quốc Gia Vũ Quang</a:t>
            </a:r>
          </a:p>
        </p:txBody>
      </p:sp>
    </p:spTree>
    <p:extLst>
      <p:ext uri="{BB962C8B-B14F-4D97-AF65-F5344CB8AC3E}">
        <p14:creationId xmlns:p14="http://schemas.microsoft.com/office/powerpoint/2010/main" val="278793705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8">
                                            <p:txEl>
                                              <p:pRg st="0" end="0"/>
                                            </p:txEl>
                                          </p:spTgt>
                                        </p:tgtEl>
                                        <p:attrNameLst>
                                          <p:attrName>style.visibility</p:attrName>
                                        </p:attrNameLst>
                                      </p:cBhvr>
                                      <p:to>
                                        <p:strVal val="visible"/>
                                      </p:to>
                                    </p:set>
                                    <p:anim calcmode="lin" valueType="num">
                                      <p:cBhvr additive="base">
                                        <p:cTn id="8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4" grpId="0" animBg="1"/>
      <p:bldP spid="35" grpId="0" animBg="1"/>
      <p:bldP spid="37"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10719" y="573679"/>
            <a:ext cx="9440214" cy="6665319"/>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4" y="914401"/>
            <a:ext cx="2394795" cy="6006790"/>
          </a:xfrm>
          <a:prstGeom prst="rect">
            <a:avLst/>
          </a:prstGeom>
          <a:noFill/>
          <a:ln w="9525">
            <a:noFill/>
          </a:ln>
        </p:spPr>
      </p:pic>
      <p:pic>
        <p:nvPicPr>
          <p:cNvPr id="31753" name="图片 31752" descr="1-21"/>
          <p:cNvPicPr>
            <a:picLocks noChangeAspect="1"/>
          </p:cNvPicPr>
          <p:nvPr/>
        </p:nvPicPr>
        <p:blipFill>
          <a:blip r:embed="rId6"/>
          <a:stretch>
            <a:fillRect/>
          </a:stretch>
        </p:blipFill>
        <p:spPr>
          <a:xfrm>
            <a:off x="6955134" y="5405120"/>
            <a:ext cx="1975579" cy="1600200"/>
          </a:xfrm>
          <a:prstGeom prst="rect">
            <a:avLst/>
          </a:prstGeom>
          <a:noFill/>
          <a:ln w="9525">
            <a:noFill/>
          </a:ln>
        </p:spPr>
      </p:pic>
      <p:pic>
        <p:nvPicPr>
          <p:cNvPr id="31754" name="图片 31753" descr="1-20"/>
          <p:cNvPicPr>
            <a:picLocks noChangeAspect="1"/>
          </p:cNvPicPr>
          <p:nvPr/>
        </p:nvPicPr>
        <p:blipFill>
          <a:blip r:embed="rId7"/>
          <a:stretch>
            <a:fillRect/>
          </a:stretch>
        </p:blipFill>
        <p:spPr>
          <a:xfrm>
            <a:off x="0" y="5334000"/>
            <a:ext cx="1371600" cy="1524006"/>
          </a:xfrm>
          <a:prstGeom prst="rect">
            <a:avLst/>
          </a:prstGeom>
          <a:noFill/>
          <a:ln w="9525">
            <a:noFill/>
          </a:ln>
        </p:spPr>
      </p:pic>
      <p:sp>
        <p:nvSpPr>
          <p:cNvPr id="12" name="文本框 11"/>
          <p:cNvSpPr txBox="1"/>
          <p:nvPr/>
        </p:nvSpPr>
        <p:spPr>
          <a:xfrm>
            <a:off x="1676400" y="399631"/>
            <a:ext cx="6604158"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Một số lễ hội truyền thống của quê hương</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199" y="5043169"/>
            <a:ext cx="3125065" cy="187802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9400" y="6027141"/>
            <a:ext cx="1219200" cy="8107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74" y="5043170"/>
            <a:ext cx="3120710" cy="1878021"/>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951" y="2971800"/>
            <a:ext cx="2885049" cy="20193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5043170"/>
            <a:ext cx="2885049" cy="1905426"/>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74" y="881598"/>
            <a:ext cx="3124198" cy="2022457"/>
          </a:xfrm>
          <a:prstGeom prst="rect">
            <a:avLst/>
          </a:prstGeom>
        </p:spPr>
      </p:pic>
      <p:sp>
        <p:nvSpPr>
          <p:cNvPr id="24" name="Rounded Rectangle 23"/>
          <p:cNvSpPr/>
          <p:nvPr/>
        </p:nvSpPr>
        <p:spPr>
          <a:xfrm>
            <a:off x="75107" y="2514600"/>
            <a:ext cx="3049093"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5" name="TextBox 24"/>
          <p:cNvSpPr txBox="1"/>
          <p:nvPr/>
        </p:nvSpPr>
        <p:spPr>
          <a:xfrm>
            <a:off x="225778" y="2514600"/>
            <a:ext cx="2780620"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Lễ hội chùa Chân Tiên</a:t>
            </a:r>
          </a:p>
        </p:txBody>
      </p:sp>
      <p:sp>
        <p:nvSpPr>
          <p:cNvPr id="32" name="Rounded Rectangle 31"/>
          <p:cNvSpPr/>
          <p:nvPr/>
        </p:nvSpPr>
        <p:spPr>
          <a:xfrm>
            <a:off x="-110720" y="658617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3" name="TextBox 32"/>
          <p:cNvSpPr txBox="1"/>
          <p:nvPr/>
        </p:nvSpPr>
        <p:spPr>
          <a:xfrm>
            <a:off x="380999" y="6586173"/>
            <a:ext cx="2599651"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Hội Đua Thuyền</a:t>
            </a:r>
          </a:p>
        </p:txBody>
      </p:sp>
      <p:sp>
        <p:nvSpPr>
          <p:cNvPr id="34" name="Rounded Rectangle 33"/>
          <p:cNvSpPr/>
          <p:nvPr/>
        </p:nvSpPr>
        <p:spPr>
          <a:xfrm>
            <a:off x="3276600" y="6523015"/>
            <a:ext cx="284284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5" name="TextBox 34"/>
          <p:cNvSpPr txBox="1"/>
          <p:nvPr/>
        </p:nvSpPr>
        <p:spPr>
          <a:xfrm>
            <a:off x="3427270" y="6523015"/>
            <a:ext cx="2592529"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đánh cá</a:t>
            </a:r>
          </a:p>
        </p:txBody>
      </p:sp>
      <p:sp>
        <p:nvSpPr>
          <p:cNvPr id="36" name="Rounded Rectangle 35"/>
          <p:cNvSpPr/>
          <p:nvPr/>
        </p:nvSpPr>
        <p:spPr>
          <a:xfrm>
            <a:off x="6324600" y="6528490"/>
            <a:ext cx="271195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7" name="TextBox 36"/>
          <p:cNvSpPr txBox="1"/>
          <p:nvPr/>
        </p:nvSpPr>
        <p:spPr>
          <a:xfrm>
            <a:off x="6452701" y="6504576"/>
            <a:ext cx="2473168"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Đền Bà Hải</a:t>
            </a:r>
          </a:p>
        </p:txBody>
      </p:sp>
      <p:sp>
        <p:nvSpPr>
          <p:cNvPr id="38" name="Rounded Rectangle 37"/>
          <p:cNvSpPr/>
          <p:nvPr/>
        </p:nvSpPr>
        <p:spPr>
          <a:xfrm>
            <a:off x="6324600" y="4626266"/>
            <a:ext cx="281940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9" name="TextBox 38"/>
          <p:cNvSpPr txBox="1"/>
          <p:nvPr/>
        </p:nvSpPr>
        <p:spPr>
          <a:xfrm>
            <a:off x="6705599" y="4644455"/>
            <a:ext cx="2627243" cy="369332"/>
          </a:xfrm>
          <a:prstGeom prst="rect">
            <a:avLst/>
          </a:prstGeom>
          <a:noFill/>
        </p:spPr>
        <p:txBody>
          <a:bodyPr wrap="square" rtlCol="0">
            <a:spAutoFit/>
          </a:bodyPr>
          <a:lstStyle/>
          <a:p>
            <a:pPr algn="ctr"/>
            <a:r>
              <a:rPr lang="vi-VN" b="1" dirty="0">
                <a:latin typeface="Times New Roman" pitchFamily="18" charset="0"/>
                <a:cs typeface="Times New Roman" pitchFamily="18" charset="0"/>
              </a:rPr>
              <a:t>Hội đấu cờ tướng</a:t>
            </a:r>
          </a:p>
        </p:txBody>
      </p:sp>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3909" y="866456"/>
            <a:ext cx="3151216" cy="2073003"/>
          </a:xfrm>
          <a:prstGeom prst="rect">
            <a:avLst/>
          </a:prstGeom>
        </p:spPr>
      </p:pic>
      <p:sp>
        <p:nvSpPr>
          <p:cNvPr id="45" name="Rounded Rectangle 44"/>
          <p:cNvSpPr/>
          <p:nvPr/>
        </p:nvSpPr>
        <p:spPr>
          <a:xfrm>
            <a:off x="3202906" y="2546179"/>
            <a:ext cx="294844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0" name="TextBox 19"/>
          <p:cNvSpPr txBox="1"/>
          <p:nvPr/>
        </p:nvSpPr>
        <p:spPr>
          <a:xfrm>
            <a:off x="3204743" y="2550978"/>
            <a:ext cx="3127963" cy="369332"/>
          </a:xfrm>
          <a:prstGeom prst="rect">
            <a:avLst/>
          </a:prstGeom>
          <a:noFill/>
        </p:spPr>
        <p:txBody>
          <a:bodyPr wrap="square" rtlCol="0">
            <a:spAutoFit/>
          </a:bodyPr>
          <a:lstStyle/>
          <a:p>
            <a:r>
              <a:rPr lang="vi-VN" b="1" dirty="0">
                <a:solidFill>
                  <a:srgbClr val="002060"/>
                </a:solidFill>
                <a:latin typeface="Times New Roman" pitchFamily="18" charset="0"/>
                <a:cs typeface="Times New Roman" pitchFamily="18" charset="0"/>
              </a:rPr>
              <a:t>Lê hội Hải Thượng Lãn Ông</a:t>
            </a:r>
            <a:endParaRPr lang="vi-VN" dirty="0">
              <a:solidFill>
                <a:srgbClr val="002060"/>
              </a:solidFill>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0" y="2920309"/>
            <a:ext cx="3112179" cy="2093477"/>
          </a:xfrm>
          <a:prstGeom prst="rect">
            <a:avLst/>
          </a:prstGeom>
        </p:spPr>
      </p:pic>
      <p:sp>
        <p:nvSpPr>
          <p:cNvPr id="23" name="TextBox 22"/>
          <p:cNvSpPr txBox="1"/>
          <p:nvPr/>
        </p:nvSpPr>
        <p:spPr>
          <a:xfrm>
            <a:off x="226870" y="4362719"/>
            <a:ext cx="3057399" cy="369332"/>
          </a:xfrm>
          <a:prstGeom prst="rect">
            <a:avLst/>
          </a:prstGeom>
          <a:noFill/>
        </p:spPr>
        <p:txBody>
          <a:bodyPr wrap="square" rtlCol="0">
            <a:spAutoFit/>
          </a:bodyPr>
          <a:lstStyle/>
          <a:p>
            <a:r>
              <a:rPr lang="en-US" dirty="0" err="1"/>
              <a:t>ooooo</a:t>
            </a:r>
            <a:endParaRPr lang="en-US" dirty="0"/>
          </a:p>
        </p:txBody>
      </p:sp>
      <p:sp>
        <p:nvSpPr>
          <p:cNvPr id="50" name="Rounded Rectangle 49"/>
          <p:cNvSpPr/>
          <p:nvPr/>
        </p:nvSpPr>
        <p:spPr>
          <a:xfrm>
            <a:off x="46332" y="4608076"/>
            <a:ext cx="303153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2" name="TextBox 41"/>
          <p:cNvSpPr txBox="1"/>
          <p:nvPr/>
        </p:nvSpPr>
        <p:spPr>
          <a:xfrm>
            <a:off x="225778" y="4626266"/>
            <a:ext cx="2754873"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chùa Hương Tích</a:t>
            </a:r>
          </a:p>
        </p:txBody>
      </p:sp>
      <p:pic>
        <p:nvPicPr>
          <p:cNvPr id="43" name="Picture 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7736" y="2971800"/>
            <a:ext cx="3138791" cy="2054007"/>
          </a:xfrm>
          <a:prstGeom prst="rect">
            <a:avLst/>
          </a:prstGeom>
        </p:spPr>
      </p:pic>
      <p:sp>
        <p:nvSpPr>
          <p:cNvPr id="54" name="Rounded Rectangle 53"/>
          <p:cNvSpPr/>
          <p:nvPr/>
        </p:nvSpPr>
        <p:spPr>
          <a:xfrm>
            <a:off x="3195065" y="4589888"/>
            <a:ext cx="2964131"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6" name="TextBox 45"/>
          <p:cNvSpPr txBox="1"/>
          <p:nvPr/>
        </p:nvSpPr>
        <p:spPr>
          <a:xfrm>
            <a:off x="3352800" y="4644455"/>
            <a:ext cx="2766642" cy="369332"/>
          </a:xfrm>
          <a:prstGeom prst="rect">
            <a:avLst/>
          </a:prstGeom>
          <a:noFill/>
        </p:spPr>
        <p:txBody>
          <a:bodyPr wrap="square" rtlCol="0">
            <a:spAutoFit/>
          </a:bodyPr>
          <a:lstStyle/>
          <a:p>
            <a:pPr algn="ctr"/>
            <a:r>
              <a:rPr lang="vi-VN" b="1" dirty="0">
                <a:solidFill>
                  <a:srgbClr val="002060"/>
                </a:solidFill>
                <a:latin typeface="Times New Roman" pitchFamily="18" charset="0"/>
                <a:cs typeface="Times New Roman" pitchFamily="18" charset="0"/>
              </a:rPr>
              <a:t>Lễ hội Cầu Ngư</a:t>
            </a:r>
          </a:p>
        </p:txBody>
      </p:sp>
      <p:pic>
        <p:nvPicPr>
          <p:cNvPr id="47" name="Picture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46527" y="866456"/>
            <a:ext cx="2897473" cy="2114723"/>
          </a:xfrm>
          <a:prstGeom prst="rect">
            <a:avLst/>
          </a:prstGeom>
        </p:spPr>
      </p:pic>
      <p:sp>
        <p:nvSpPr>
          <p:cNvPr id="58" name="Rounded Rectangle 57"/>
          <p:cNvSpPr/>
          <p:nvPr/>
        </p:nvSpPr>
        <p:spPr>
          <a:xfrm>
            <a:off x="6269530" y="2566090"/>
            <a:ext cx="282209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9" name="TextBox 48"/>
          <p:cNvSpPr txBox="1"/>
          <p:nvPr/>
        </p:nvSpPr>
        <p:spPr>
          <a:xfrm>
            <a:off x="6400800" y="2564368"/>
            <a:ext cx="2538428" cy="369332"/>
          </a:xfrm>
          <a:prstGeom prst="rect">
            <a:avLst/>
          </a:prstGeom>
          <a:noFill/>
        </p:spPr>
        <p:txBody>
          <a:bodyPr wrap="square" rtlCol="0">
            <a:spAutoFit/>
          </a:bodyPr>
          <a:lstStyle/>
          <a:p>
            <a:pPr lvl="0"/>
            <a:r>
              <a:rPr lang="vi-VN" b="1" dirty="0">
                <a:solidFill>
                  <a:srgbClr val="002060"/>
                </a:solidFill>
                <a:latin typeface="Times New Roman" pitchFamily="18" charset="0"/>
                <a:cs typeface="Times New Roman" pitchFamily="18" charset="0"/>
              </a:rPr>
              <a:t>Lễ hội đèn Chiêu Trưng</a:t>
            </a:r>
          </a:p>
        </p:txBody>
      </p:sp>
    </p:spTree>
    <p:extLst>
      <p:ext uri="{BB962C8B-B14F-4D97-AF65-F5344CB8AC3E}">
        <p14:creationId xmlns:p14="http://schemas.microsoft.com/office/powerpoint/2010/main" val="253591653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fill="hold"/>
                                        <p:tgtEl>
                                          <p:spTgt spid="33"/>
                                        </p:tgtEl>
                                        <p:attrNameLst>
                                          <p:attrName>ppt_x</p:attrName>
                                        </p:attrNameLst>
                                      </p:cBhvr>
                                      <p:tavLst>
                                        <p:tav tm="0">
                                          <p:val>
                                            <p:strVal val="#ppt_x"/>
                                          </p:val>
                                        </p:tav>
                                        <p:tav tm="100000">
                                          <p:val>
                                            <p:strVal val="#ppt_x"/>
                                          </p:val>
                                        </p:tav>
                                      </p:tavLst>
                                    </p:anim>
                                    <p:anim calcmode="lin" valueType="num">
                                      <p:cBhvr additive="base">
                                        <p:cTn id="1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ppt_x"/>
                                          </p:val>
                                        </p:tav>
                                        <p:tav tm="100000">
                                          <p:val>
                                            <p:strVal val="#ppt_x"/>
                                          </p:val>
                                        </p:tav>
                                      </p:tavLst>
                                    </p:anim>
                                    <p:anim calcmode="lin" valueType="num">
                                      <p:cBhvr additive="base">
                                        <p:cTn id="1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500" fill="hold"/>
                                        <p:tgtEl>
                                          <p:spTgt spid="15"/>
                                        </p:tgtEl>
                                        <p:attrNameLst>
                                          <p:attrName>ppt_x</p:attrName>
                                        </p:attrNameLst>
                                      </p:cBhvr>
                                      <p:tavLst>
                                        <p:tav tm="0">
                                          <p:val>
                                            <p:strVal val="#ppt_x"/>
                                          </p:val>
                                        </p:tav>
                                        <p:tav tm="100000">
                                          <p:val>
                                            <p:strVal val="#ppt_x"/>
                                          </p:val>
                                        </p:tav>
                                      </p:tavLst>
                                    </p:anim>
                                    <p:anim calcmode="lin" valueType="num">
                                      <p:cBhvr additive="base">
                                        <p:cTn id="1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additive="base">
                                        <p:cTn id="145" dur="500" fill="hold"/>
                                        <p:tgtEl>
                                          <p:spTgt spid="36"/>
                                        </p:tgtEl>
                                        <p:attrNameLst>
                                          <p:attrName>ppt_x</p:attrName>
                                        </p:attrNameLst>
                                      </p:cBhvr>
                                      <p:tavLst>
                                        <p:tav tm="0">
                                          <p:val>
                                            <p:strVal val="#ppt_x"/>
                                          </p:val>
                                        </p:tav>
                                        <p:tav tm="100000">
                                          <p:val>
                                            <p:strVal val="#ppt_x"/>
                                          </p:val>
                                        </p:tav>
                                      </p:tavLst>
                                    </p:anim>
                                    <p:anim calcmode="lin" valueType="num">
                                      <p:cBhvr additive="base">
                                        <p:cTn id="1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2" grpId="0" animBg="1"/>
      <p:bldP spid="33" grpId="0"/>
      <p:bldP spid="34" grpId="0" animBg="1"/>
      <p:bldP spid="35" grpId="0"/>
      <p:bldP spid="36" grpId="0" animBg="1"/>
      <p:bldP spid="37" grpId="0"/>
      <p:bldP spid="38" grpId="0" animBg="1"/>
      <p:bldP spid="39" grpId="0"/>
      <p:bldP spid="45" grpId="0" animBg="1"/>
      <p:bldP spid="20" grpId="0"/>
      <p:bldP spid="50" grpId="0" animBg="1"/>
      <p:bldP spid="42" grpId="0"/>
      <p:bldP spid="54" grpId="0" animBg="1"/>
      <p:bldP spid="46" grpId="0"/>
      <p:bldP spid="5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66990" y="590092"/>
            <a:ext cx="9448800" cy="6780568"/>
          </a:xfrm>
          <a:prstGeom prst="rect">
            <a:avLst/>
          </a:prstGeom>
          <a:noFill/>
          <a:ln w="9525">
            <a:noFill/>
          </a:ln>
        </p:spPr>
      </p:pic>
      <p:pic>
        <p:nvPicPr>
          <p:cNvPr id="31753" name="图片 31752" descr="1-21"/>
          <p:cNvPicPr>
            <a:picLocks noChangeAspect="1"/>
          </p:cNvPicPr>
          <p:nvPr/>
        </p:nvPicPr>
        <p:blipFill>
          <a:blip r:embed="rId5"/>
          <a:stretch>
            <a:fillRect/>
          </a:stretch>
        </p:blipFill>
        <p:spPr>
          <a:xfrm>
            <a:off x="7010400" y="5257800"/>
            <a:ext cx="1975579" cy="1600200"/>
          </a:xfrm>
          <a:prstGeom prst="rect">
            <a:avLst/>
          </a:prstGeom>
          <a:noFill/>
          <a:ln w="9525">
            <a:noFill/>
          </a:ln>
        </p:spPr>
      </p:pic>
      <p:pic>
        <p:nvPicPr>
          <p:cNvPr id="31754" name="图片 31753" descr="1-20"/>
          <p:cNvPicPr>
            <a:picLocks noChangeAspect="1"/>
          </p:cNvPicPr>
          <p:nvPr/>
        </p:nvPicPr>
        <p:blipFill>
          <a:blip r:embed="rId6"/>
          <a:stretch>
            <a:fillRect/>
          </a:stretch>
        </p:blipFill>
        <p:spPr>
          <a:xfrm>
            <a:off x="0" y="5334000"/>
            <a:ext cx="1371600" cy="1524006"/>
          </a:xfrm>
          <a:prstGeom prst="rect">
            <a:avLst/>
          </a:prstGeom>
          <a:noFill/>
          <a:ln w="9525">
            <a:no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44" y="2963498"/>
            <a:ext cx="3306942" cy="2057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1" y="4953001"/>
            <a:ext cx="2895600" cy="21336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838200"/>
            <a:ext cx="2895600" cy="2175837"/>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9577" y="2971800"/>
            <a:ext cx="2924423" cy="2028824"/>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499" y="4999997"/>
            <a:ext cx="3037289" cy="2086603"/>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8500" y="2895600"/>
            <a:ext cx="3001108" cy="20574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8500" y="838200"/>
            <a:ext cx="3009900" cy="215900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50" y="4997516"/>
            <a:ext cx="3333750" cy="208908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150" y="804237"/>
            <a:ext cx="3333750" cy="2209800"/>
          </a:xfrm>
          <a:prstGeom prst="rect">
            <a:avLst/>
          </a:prstGeom>
        </p:spPr>
      </p:pic>
      <p:sp>
        <p:nvSpPr>
          <p:cNvPr id="23" name="Rounded Rectangle 22"/>
          <p:cNvSpPr/>
          <p:nvPr/>
        </p:nvSpPr>
        <p:spPr>
          <a:xfrm>
            <a:off x="0" y="4623490"/>
            <a:ext cx="3075777"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4" name="TextBox 23"/>
          <p:cNvSpPr txBox="1"/>
          <p:nvPr/>
        </p:nvSpPr>
        <p:spPr>
          <a:xfrm>
            <a:off x="228600" y="4615188"/>
            <a:ext cx="262934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a:t>
            </a:r>
            <a:endParaRPr lang="en-US" b="1" dirty="0">
              <a:latin typeface="Times New Roman" pitchFamily="18" charset="0"/>
              <a:cs typeface="Times New Roman" pitchFamily="18" charset="0"/>
            </a:endParaRPr>
          </a:p>
        </p:txBody>
      </p:sp>
      <p:sp>
        <p:nvSpPr>
          <p:cNvPr id="25" name="Rounded Rectangle 24"/>
          <p:cNvSpPr/>
          <p:nvPr/>
        </p:nvSpPr>
        <p:spPr>
          <a:xfrm>
            <a:off x="-76200" y="2632096"/>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6" name="TextBox 25"/>
          <p:cNvSpPr txBox="1"/>
          <p:nvPr/>
        </p:nvSpPr>
        <p:spPr>
          <a:xfrm>
            <a:off x="65764" y="2644705"/>
            <a:ext cx="2940700" cy="369332"/>
          </a:xfrm>
          <a:prstGeom prst="rect">
            <a:avLst/>
          </a:prstGeom>
          <a:noFill/>
        </p:spPr>
        <p:txBody>
          <a:bodyPr wrap="square" rtlCol="0">
            <a:spAutoFit/>
          </a:bodyPr>
          <a:lstStyle/>
          <a:p>
            <a:r>
              <a:rPr lang="en-US" b="1" dirty="0">
                <a:latin typeface="Times New Roman" pitchFamily="18" charset="0"/>
                <a:cs typeface="Times New Roman" pitchFamily="18" charset="0"/>
              </a:rPr>
              <a:t>Cam </a:t>
            </a:r>
            <a:r>
              <a:rPr lang="en-US" b="1" dirty="0" err="1">
                <a:latin typeface="Times New Roman" pitchFamily="18" charset="0"/>
                <a:cs typeface="Times New Roman" pitchFamily="18" charset="0"/>
              </a:rPr>
              <a:t>bù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Sơn</a:t>
            </a:r>
            <a:endParaRPr lang="en-US" b="1" dirty="0">
              <a:latin typeface="Times New Roman" pitchFamily="18" charset="0"/>
              <a:cs typeface="Times New Roman" pitchFamily="18" charset="0"/>
            </a:endParaRPr>
          </a:p>
        </p:txBody>
      </p:sp>
      <p:sp>
        <p:nvSpPr>
          <p:cNvPr id="27" name="Rounded Rectangle 26"/>
          <p:cNvSpPr/>
          <p:nvPr/>
        </p:nvSpPr>
        <p:spPr>
          <a:xfrm>
            <a:off x="3352800" y="2632096"/>
            <a:ext cx="2726266"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28" name="TextBox 27"/>
          <p:cNvSpPr txBox="1"/>
          <p:nvPr/>
        </p:nvSpPr>
        <p:spPr>
          <a:xfrm>
            <a:off x="3487127" y="2632096"/>
            <a:ext cx="248621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Hến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xào</a:t>
            </a:r>
            <a:endParaRPr lang="en-US" b="1" dirty="0">
              <a:latin typeface="Times New Roman" pitchFamily="18" charset="0"/>
              <a:cs typeface="Times New Roman" pitchFamily="18" charset="0"/>
            </a:endParaRPr>
          </a:p>
        </p:txBody>
      </p:sp>
      <p:sp>
        <p:nvSpPr>
          <p:cNvPr id="29" name="Rounded Rectangle 28"/>
          <p:cNvSpPr/>
          <p:nvPr/>
        </p:nvSpPr>
        <p:spPr>
          <a:xfrm>
            <a:off x="6324600" y="2632096"/>
            <a:ext cx="2757720"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0" name="TextBox 29"/>
          <p:cNvSpPr txBox="1"/>
          <p:nvPr/>
        </p:nvSpPr>
        <p:spPr>
          <a:xfrm>
            <a:off x="6475270" y="2632096"/>
            <a:ext cx="253647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Gỏi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nục</a:t>
            </a:r>
            <a:endParaRPr lang="en-US" b="1" dirty="0">
              <a:latin typeface="Times New Roman" pitchFamily="18" charset="0"/>
              <a:cs typeface="Times New Roman" pitchFamily="18" charset="0"/>
            </a:endParaRPr>
          </a:p>
        </p:txBody>
      </p:sp>
      <p:sp>
        <p:nvSpPr>
          <p:cNvPr id="31" name="Rounded Rectangle 30"/>
          <p:cNvSpPr/>
          <p:nvPr/>
        </p:nvSpPr>
        <p:spPr>
          <a:xfrm>
            <a:off x="3223098" y="4604776"/>
            <a:ext cx="289075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2" name="TextBox 31"/>
          <p:cNvSpPr txBox="1"/>
          <p:nvPr/>
        </p:nvSpPr>
        <p:spPr>
          <a:xfrm>
            <a:off x="3373769" y="4604776"/>
            <a:ext cx="2740088"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Kẹo</a:t>
            </a:r>
            <a:r>
              <a:rPr lang="en-US" b="1" dirty="0">
                <a:latin typeface="Times New Roman" pitchFamily="18" charset="0"/>
                <a:cs typeface="Times New Roman" pitchFamily="18" charset="0"/>
              </a:rPr>
              <a:t> cu </a:t>
            </a:r>
            <a:r>
              <a:rPr lang="en-US" b="1" dirty="0" err="1">
                <a:latin typeface="Times New Roman" pitchFamily="18" charset="0"/>
                <a:cs typeface="Times New Roman" pitchFamily="18" charset="0"/>
              </a:rPr>
              <a:t>đơ</a:t>
            </a:r>
            <a:endParaRPr lang="en-US" b="1" dirty="0">
              <a:latin typeface="Times New Roman" pitchFamily="18" charset="0"/>
              <a:cs typeface="Times New Roman" pitchFamily="18" charset="0"/>
            </a:endParaRPr>
          </a:p>
        </p:txBody>
      </p:sp>
      <p:sp>
        <p:nvSpPr>
          <p:cNvPr id="33" name="Rounded Rectangle 32"/>
          <p:cNvSpPr/>
          <p:nvPr/>
        </p:nvSpPr>
        <p:spPr>
          <a:xfrm>
            <a:off x="6379220" y="4605656"/>
            <a:ext cx="2694202"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4" name="TextBox 33"/>
          <p:cNvSpPr txBox="1"/>
          <p:nvPr/>
        </p:nvSpPr>
        <p:spPr>
          <a:xfrm>
            <a:off x="6529890" y="4605656"/>
            <a:ext cx="2614110"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Bưởi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Trạch</a:t>
            </a:r>
            <a:endParaRPr lang="en-US" b="1" dirty="0">
              <a:latin typeface="Times New Roman" pitchFamily="18" charset="0"/>
              <a:cs typeface="Times New Roman" pitchFamily="18" charset="0"/>
            </a:endParaRPr>
          </a:p>
        </p:txBody>
      </p:sp>
      <p:sp>
        <p:nvSpPr>
          <p:cNvPr id="35" name="Rounded Rectangle 34"/>
          <p:cNvSpPr/>
          <p:nvPr/>
        </p:nvSpPr>
        <p:spPr>
          <a:xfrm>
            <a:off x="-26048" y="6659103"/>
            <a:ext cx="3224629"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6" name="TextBox 35"/>
          <p:cNvSpPr txBox="1"/>
          <p:nvPr/>
        </p:nvSpPr>
        <p:spPr>
          <a:xfrm>
            <a:off x="124623" y="6659103"/>
            <a:ext cx="2940700"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Ram </a:t>
            </a:r>
            <a:r>
              <a:rPr lang="en-US" b="1" dirty="0" err="1">
                <a:latin typeface="Times New Roman" pitchFamily="18" charset="0"/>
                <a:cs typeface="Times New Roman" pitchFamily="18" charset="0"/>
              </a:rPr>
              <a:t>bánh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mướt</a:t>
            </a:r>
            <a:endParaRPr lang="en-US" b="1" dirty="0">
              <a:latin typeface="Times New Roman" pitchFamily="18" charset="0"/>
              <a:cs typeface="Times New Roman" pitchFamily="18" charset="0"/>
            </a:endParaRPr>
          </a:p>
        </p:txBody>
      </p:sp>
      <p:sp>
        <p:nvSpPr>
          <p:cNvPr id="37" name="Rounded Rectangle 36"/>
          <p:cNvSpPr/>
          <p:nvPr/>
        </p:nvSpPr>
        <p:spPr>
          <a:xfrm>
            <a:off x="3360052" y="6695481"/>
            <a:ext cx="2888348"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38" name="TextBox 37"/>
          <p:cNvSpPr txBox="1"/>
          <p:nvPr/>
        </p:nvSpPr>
        <p:spPr>
          <a:xfrm>
            <a:off x="3360052" y="6695481"/>
            <a:ext cx="2755089"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hồng</a:t>
            </a:r>
            <a:endParaRPr lang="en-US" b="1" dirty="0">
              <a:latin typeface="Times New Roman" pitchFamily="18" charset="0"/>
              <a:cs typeface="Times New Roman" pitchFamily="18" charset="0"/>
            </a:endParaRPr>
          </a:p>
        </p:txBody>
      </p:sp>
      <p:sp>
        <p:nvSpPr>
          <p:cNvPr id="39" name="Rounded Rectangle 38"/>
          <p:cNvSpPr/>
          <p:nvPr/>
        </p:nvSpPr>
        <p:spPr>
          <a:xfrm>
            <a:off x="6269048" y="6673334"/>
            <a:ext cx="2874954" cy="40571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DFPOP1-W9"/>
              <a:cs typeface="+mn-cs"/>
            </a:endParaRPr>
          </a:p>
        </p:txBody>
      </p:sp>
      <p:sp>
        <p:nvSpPr>
          <p:cNvPr id="40" name="TextBox 39"/>
          <p:cNvSpPr txBox="1"/>
          <p:nvPr/>
        </p:nvSpPr>
        <p:spPr>
          <a:xfrm>
            <a:off x="6419718" y="6673334"/>
            <a:ext cx="2648082" cy="369332"/>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Bún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giò</a:t>
            </a:r>
            <a:endParaRPr lang="en-US" b="1" dirty="0">
              <a:latin typeface="Times New Roman" pitchFamily="18" charset="0"/>
              <a:cs typeface="Times New Roman" pitchFamily="18" charset="0"/>
            </a:endParaRPr>
          </a:p>
        </p:txBody>
      </p:sp>
      <p:sp>
        <p:nvSpPr>
          <p:cNvPr id="49" name="文本框 11"/>
          <p:cNvSpPr txBox="1"/>
          <p:nvPr/>
        </p:nvSpPr>
        <p:spPr>
          <a:xfrm>
            <a:off x="1905000" y="381000"/>
            <a:ext cx="50292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en-US" altLang="zh-CN" sz="2800" b="1" dirty="0" err="1">
                <a:solidFill>
                  <a:srgbClr val="000000"/>
                </a:solidFill>
                <a:latin typeface="Times New Roman" pitchFamily="18" charset="0"/>
                <a:cs typeface="Times New Roman" pitchFamily="18" charset="0"/>
              </a:rPr>
              <a:t>Một</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số</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đặc</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sản</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của</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quê</a:t>
            </a:r>
            <a:r>
              <a:rPr lang="en-US" altLang="zh-CN" sz="2800" b="1" dirty="0">
                <a:solidFill>
                  <a:srgbClr val="000000"/>
                </a:solidFill>
                <a:latin typeface="Times New Roman" pitchFamily="18" charset="0"/>
                <a:cs typeface="Times New Roman" pitchFamily="18" charset="0"/>
              </a:rPr>
              <a:t> </a:t>
            </a:r>
            <a:r>
              <a:rPr lang="en-US" altLang="zh-CN" sz="2800" b="1" dirty="0" err="1">
                <a:solidFill>
                  <a:srgbClr val="000000"/>
                </a:solidFill>
                <a:latin typeface="Times New Roman" pitchFamily="18" charset="0"/>
                <a:cs typeface="Times New Roman" pitchFamily="18" charset="0"/>
              </a:rPr>
              <a:t>hương</a:t>
            </a:r>
            <a:endParaRPr lang="zh-CN" altLang="en-US"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12493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ppt_x"/>
                                          </p:val>
                                        </p:tav>
                                        <p:tav tm="100000">
                                          <p:val>
                                            <p:strVal val="#ppt_x"/>
                                          </p:val>
                                        </p:tav>
                                      </p:tavLst>
                                    </p:anim>
                                    <p:anim calcmode="lin" valueType="num">
                                      <p:cBhvr additive="base">
                                        <p:cTn id="1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 calcmode="lin" valueType="num">
                                      <p:cBhvr additive="base">
                                        <p:cTn id="135" dur="500" fill="hold"/>
                                        <p:tgtEl>
                                          <p:spTgt spid="6"/>
                                        </p:tgtEl>
                                        <p:attrNameLst>
                                          <p:attrName>ppt_x</p:attrName>
                                        </p:attrNameLst>
                                      </p:cBhvr>
                                      <p:tavLst>
                                        <p:tav tm="0">
                                          <p:val>
                                            <p:strVal val="#ppt_x"/>
                                          </p:val>
                                        </p:tav>
                                        <p:tav tm="100000">
                                          <p:val>
                                            <p:strVal val="#ppt_x"/>
                                          </p:val>
                                        </p:tav>
                                      </p:tavLst>
                                    </p:anim>
                                    <p:anim calcmode="lin" valueType="num">
                                      <p:cBhvr additive="base">
                                        <p:cTn id="1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1730" y="4132723"/>
            <a:ext cx="9142270" cy="2788468"/>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56229" y="465021"/>
            <a:ext cx="9596655" cy="6801645"/>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12973" y="1"/>
            <a:ext cx="1689374" cy="6921190"/>
          </a:xfrm>
          <a:prstGeom prst="rect">
            <a:avLst/>
          </a:prstGeom>
          <a:noFill/>
          <a:ln w="9525">
            <a:noFill/>
          </a:ln>
        </p:spPr>
      </p:pic>
      <p:sp>
        <p:nvSpPr>
          <p:cNvPr id="12" name="文本框 11"/>
          <p:cNvSpPr txBox="1"/>
          <p:nvPr/>
        </p:nvSpPr>
        <p:spPr>
          <a:xfrm>
            <a:off x="2209800" y="443840"/>
            <a:ext cx="7162800" cy="487145"/>
          </a:xfrm>
          <a:prstGeom prst="rect">
            <a:avLst/>
          </a:prstGeom>
          <a:noFill/>
          <a:ln w="9525">
            <a:noFill/>
          </a:ln>
        </p:spPr>
        <p:txBody>
          <a:bodyPr wrap="square" lIns="55715" tIns="27857" rIns="55715" bIns="27857">
            <a:spAutoFit/>
          </a:bodyPr>
          <a:lstStyle/>
          <a:p>
            <a:pPr defTabSz="914259" fontAlgn="base">
              <a:spcBef>
                <a:spcPct val="50000"/>
              </a:spcBef>
              <a:spcAft>
                <a:spcPct val="0"/>
              </a:spcAft>
            </a:pPr>
            <a:r>
              <a:rPr lang="vi-VN" altLang="zh-CN" sz="2800" b="1" dirty="0">
                <a:solidFill>
                  <a:srgbClr val="FF0000"/>
                </a:solidFill>
                <a:latin typeface="Times New Roman" pitchFamily="18" charset="0"/>
                <a:cs typeface="Times New Roman" pitchFamily="18" charset="0"/>
              </a:rPr>
              <a:t>Hoạt động 3: Trò chơi dân gian ở quê hương</a:t>
            </a:r>
          </a:p>
        </p:txBody>
      </p:sp>
      <p:graphicFrame>
        <p:nvGraphicFramePr>
          <p:cNvPr id="10" name="Table 9"/>
          <p:cNvGraphicFramePr>
            <a:graphicFrameLocks noGrp="1"/>
          </p:cNvGraphicFramePr>
          <p:nvPr>
            <p:extLst>
              <p:ext uri="{D42A27DB-BD31-4B8C-83A1-F6EECF244321}">
                <p14:modId xmlns:p14="http://schemas.microsoft.com/office/powerpoint/2010/main" val="3487346376"/>
              </p:ext>
            </p:extLst>
          </p:nvPr>
        </p:nvGraphicFramePr>
        <p:xfrm>
          <a:off x="778010" y="2514600"/>
          <a:ext cx="5952744" cy="4472432"/>
        </p:xfrm>
        <a:graphic>
          <a:graphicData uri="http://schemas.openxmlformats.org/drawingml/2006/table">
            <a:tbl>
              <a:tblPr firstRow="1" firstCol="1" bandRow="1"/>
              <a:tblGrid>
                <a:gridCol w="2976062">
                  <a:extLst>
                    <a:ext uri="{9D8B030D-6E8A-4147-A177-3AD203B41FA5}">
                      <a16:colId xmlns:a16="http://schemas.microsoft.com/office/drawing/2014/main" val="20000"/>
                    </a:ext>
                  </a:extLst>
                </a:gridCol>
                <a:gridCol w="2976682">
                  <a:extLst>
                    <a:ext uri="{9D8B030D-6E8A-4147-A177-3AD203B41FA5}">
                      <a16:colId xmlns:a16="http://schemas.microsoft.com/office/drawing/2014/main" val="20001"/>
                    </a:ext>
                  </a:extLst>
                </a:gridCol>
              </a:tblGrid>
              <a:tr h="4465257">
                <a:tc>
                  <a:txBody>
                    <a:bodyPr/>
                    <a:lstStyle/>
                    <a:p>
                      <a:pPr>
                        <a:lnSpc>
                          <a:spcPct val="115000"/>
                        </a:lnSpc>
                        <a:spcAft>
                          <a:spcPts val="750"/>
                        </a:spcAft>
                      </a:pPr>
                      <a:r>
                        <a:rPr lang="vi-VN" sz="1600" b="1" i="0" noProof="0" dirty="0">
                          <a:solidFill>
                            <a:srgbClr val="FF0000"/>
                          </a:solidFill>
                          <a:effectLst/>
                          <a:latin typeface="Times New Roman"/>
                          <a:ea typeface="Times New Roman"/>
                          <a:cs typeface="Times New Roman"/>
                        </a:rPr>
                        <a:t>Cách chơi:</a:t>
                      </a:r>
                      <a:endParaRPr lang="vi-VN" sz="1600" b="1" i="0" noProof="0" dirty="0">
                        <a:solidFill>
                          <a:srgbClr val="FF0000"/>
                        </a:solidFill>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Một bạn sẽ đóng làm thầy thuốc, các bạn còn lại sắp hàng một, tay người sau nắm vạt áo người trước hoặc đặt trên vai của người phía trước. Sau đó tất cả bắt đầu đi lượn qua lượn lại như con rắn, vừa đi hát đồng dao:</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Rồng rắn lên mây</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cây xúc xắc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hiển minh</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Hỏi thăm thầy thuốc</a:t>
                      </a:r>
                      <a:endParaRPr lang="vi-VN" sz="1200" b="1" i="0"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i="0" noProof="0" dirty="0">
                          <a:solidFill>
                            <a:srgbClr val="333333"/>
                          </a:solidFill>
                          <a:effectLst/>
                          <a:latin typeface="Times New Roman"/>
                          <a:ea typeface="Times New Roman"/>
                          <a:cs typeface="Times New Roman"/>
                        </a:rPr>
                        <a:t>Có nhà hay không?</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“Thầy thuốc” trả lời: “Thấy thuốc đi chơi (hay đi chợ, đi câu cá , đi vắng nhà…)”. Đoàn người lại đi và hát tiếp cho đến khi thầy thuốc trả lời: “Có!”.</a:t>
                      </a:r>
                      <a:endParaRPr lang="vi-VN" sz="1200" b="1" i="0" noProof="0" dirty="0">
                        <a:effectLst/>
                        <a:latin typeface="Calibri"/>
                        <a:ea typeface="Calibri"/>
                        <a:cs typeface="Times New Roman"/>
                      </a:endParaRPr>
                    </a:p>
                    <a:p>
                      <a:pPr>
                        <a:lnSpc>
                          <a:spcPct val="115000"/>
                        </a:lnSpc>
                        <a:spcAft>
                          <a:spcPts val="750"/>
                        </a:spcAft>
                      </a:pPr>
                      <a:r>
                        <a:rPr lang="vi-VN" sz="1200" b="1" i="0" noProof="0" dirty="0">
                          <a:solidFill>
                            <a:srgbClr val="333333"/>
                          </a:solidFill>
                          <a:effectLst/>
                          <a:latin typeface="Times New Roman"/>
                          <a:ea typeface="Times New Roman"/>
                          <a:cs typeface="Times New Roman"/>
                        </a:rPr>
                        <a:t>Khi thầy thuốc trả lời “có” thì người đầu đoàn “rồng rắn” bắt đầu cuộc đối đáp:</a:t>
                      </a:r>
                      <a:endParaRPr lang="vi-VN" sz="1200" b="1" i="0" noProof="0" dirty="0">
                        <a:effectLst/>
                        <a:latin typeface="Calibri"/>
                        <a:ea typeface="Calibri"/>
                        <a:cs typeface="Times New Roman"/>
                      </a:endParaRPr>
                    </a:p>
                    <a:p>
                      <a:pPr marL="342900" lvl="0" indent="-342900">
                        <a:lnSpc>
                          <a:spcPct val="115000"/>
                        </a:lnSpc>
                        <a:spcAft>
                          <a:spcPts val="0"/>
                        </a:spcAft>
                        <a:buFont typeface="Symbol"/>
                        <a:buChar char=""/>
                      </a:pPr>
                      <a:r>
                        <a:rPr lang="vi-VN" sz="1200" b="1" i="0" noProof="0" dirty="0">
                          <a:solidFill>
                            <a:srgbClr val="333333"/>
                          </a:solidFill>
                          <a:effectLst/>
                          <a:latin typeface="Times New Roman"/>
                          <a:ea typeface="Times New Roman"/>
                          <a:cs typeface="Times New Roman"/>
                        </a:rPr>
                        <a:t>Cho tôi xin ít lửa.</a:t>
                      </a:r>
                      <a:endParaRPr lang="vi-VN" sz="1200" b="1" i="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2400">
                        <a:lnSpc>
                          <a:spcPct val="115000"/>
                        </a:lnSpc>
                        <a:spcAft>
                          <a:spcPts val="0"/>
                        </a:spcAft>
                      </a:pPr>
                      <a:r>
                        <a:rPr lang="vi-VN" sz="1200" b="1" noProof="0" dirty="0">
                          <a:solidFill>
                            <a:srgbClr val="333333"/>
                          </a:solidFill>
                          <a:effectLst/>
                          <a:latin typeface="Times New Roman"/>
                          <a:ea typeface="Times New Roman"/>
                          <a:cs typeface="Times New Roman"/>
                        </a:rPr>
                        <a:t> </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làm gì? (Thầy thuốc hỏi)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Lửa kho cá.</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mấy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Cá ba khúc.</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đầu.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xương cục xẩu.</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giữa.</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Cục máu cục me.</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Cho ta xin khúc đuôi.</a:t>
                      </a:r>
                      <a:endParaRPr lang="vi-VN" sz="1200" b="1" noProof="0" dirty="0">
                        <a:effectLst/>
                        <a:latin typeface="Calibri"/>
                        <a:ea typeface="Calibri"/>
                        <a:cs typeface="Times New Roman"/>
                      </a:endParaRPr>
                    </a:p>
                    <a:p>
                      <a:pPr marL="342900" marR="152400" lvl="0" indent="-342900">
                        <a:lnSpc>
                          <a:spcPct val="115000"/>
                        </a:lnSpc>
                        <a:spcAft>
                          <a:spcPts val="0"/>
                        </a:spcAft>
                        <a:buSzPts val="1000"/>
                        <a:buFont typeface="Symbol"/>
                        <a:buChar char=""/>
                        <a:tabLst>
                          <a:tab pos="457200" algn="l"/>
                        </a:tabLst>
                      </a:pPr>
                      <a:r>
                        <a:rPr lang="vi-VN" sz="1200" b="1" noProof="0" dirty="0">
                          <a:solidFill>
                            <a:srgbClr val="333333"/>
                          </a:solidFill>
                          <a:effectLst/>
                          <a:latin typeface="Times New Roman"/>
                          <a:ea typeface="Times New Roman"/>
                          <a:cs typeface="Times New Roman"/>
                        </a:rPr>
                        <a:t>Tha hồ thầy đuổi.</a:t>
                      </a:r>
                      <a:endParaRPr lang="vi-VN" sz="1200" b="1" noProof="0" dirty="0">
                        <a:effectLst/>
                        <a:latin typeface="Calibri"/>
                        <a:ea typeface="Calibri"/>
                        <a:cs typeface="Times New Roman"/>
                      </a:endParaRPr>
                    </a:p>
                    <a:p>
                      <a:pPr>
                        <a:lnSpc>
                          <a:spcPct val="115000"/>
                        </a:lnSpc>
                        <a:spcAft>
                          <a:spcPts val="750"/>
                        </a:spcAft>
                      </a:pPr>
                      <a:r>
                        <a:rPr lang="vi-VN" sz="1200" b="1" noProof="0" dirty="0">
                          <a:solidFill>
                            <a:srgbClr val="333333"/>
                          </a:solidFill>
                          <a:effectLst/>
                          <a:latin typeface="Times New Roman"/>
                          <a:ea typeface="Times New Roman"/>
                          <a:cs typeface="Times New Roman"/>
                        </a:rPr>
                        <a:t>Lúc đó thầy thuốc phải tìm cách làm sao mà bắt cho được người cuối cùng trong hàng. Còn  người đứng đầu phải dang tay chạy, cố ngăn cản không cho người thầy thuốc bắt được cái đuôi của mình, trong lúc đó cái đuôi phải chạy và tìm cách né tránh thầy thuốc. Nếu thầy thuốc bắt được người cuối cùng thì người đó phải ra thay làm thầy thuốc.=</a:t>
                      </a:r>
                      <a:endParaRPr lang="vi-VN" sz="1200" b="1"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Cloud Callout 19"/>
          <p:cNvSpPr/>
          <p:nvPr/>
        </p:nvSpPr>
        <p:spPr>
          <a:xfrm>
            <a:off x="996659" y="1298564"/>
            <a:ext cx="4492989" cy="118964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1329776" y="1580436"/>
            <a:ext cx="3968021" cy="461665"/>
          </a:xfrm>
          <a:prstGeom prst="rect">
            <a:avLst/>
          </a:prstGeom>
          <a:noFill/>
        </p:spPr>
        <p:txBody>
          <a:bodyPr wrap="square" rtlCol="0">
            <a:spAutoFit/>
          </a:bodyPr>
          <a:lstStyle/>
          <a:p>
            <a:r>
              <a:rPr lang="vi-VN" sz="2400" b="1" i="1" dirty="0">
                <a:solidFill>
                  <a:srgbClr val="002060"/>
                </a:solidFill>
                <a:latin typeface="Times New Roman" pitchFamily="18" charset="0"/>
                <a:cs typeface="Times New Roman" pitchFamily="18" charset="0"/>
              </a:rPr>
              <a:t>Trò chơi: Rồng rắn lên mây</a:t>
            </a:r>
          </a:p>
        </p:txBody>
      </p:sp>
      <p:sp>
        <p:nvSpPr>
          <p:cNvPr id="5" name="Cloud 4">
            <a:extLst>
              <a:ext uri="{FF2B5EF4-FFF2-40B4-BE49-F238E27FC236}">
                <a16:creationId xmlns:a16="http://schemas.microsoft.com/office/drawing/2014/main" id="{781426F6-BA70-4486-BB25-D400E14A3F88}"/>
              </a:ext>
            </a:extLst>
          </p:cNvPr>
          <p:cNvSpPr/>
          <p:nvPr/>
        </p:nvSpPr>
        <p:spPr>
          <a:xfrm>
            <a:off x="5331188" y="886580"/>
            <a:ext cx="4320261" cy="3810000"/>
          </a:xfrm>
          <a:prstGeom prst="cloud">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iagram, engineering drawing&#10;&#10;Description automatically generated">
            <a:extLst>
              <a:ext uri="{FF2B5EF4-FFF2-40B4-BE49-F238E27FC236}">
                <a16:creationId xmlns:a16="http://schemas.microsoft.com/office/drawing/2014/main" id="{F6237ACA-734C-48A1-82B9-2D5FAA7174FC}"/>
              </a:ext>
            </a:extLst>
          </p:cNvPr>
          <p:cNvPicPr>
            <a:picLocks noChangeAspect="1"/>
          </p:cNvPicPr>
          <p:nvPr/>
        </p:nvPicPr>
        <p:blipFill>
          <a:blip r:embed="rId6"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073831" y="1163383"/>
            <a:ext cx="3109674" cy="3059950"/>
          </a:xfrm>
          <a:prstGeom prst="rect">
            <a:avLst/>
          </a:prstGeom>
        </p:spPr>
      </p:pic>
      <p:pic>
        <p:nvPicPr>
          <p:cNvPr id="17" name="图片 31752" descr="1-21">
            <a:extLst>
              <a:ext uri="{FF2B5EF4-FFF2-40B4-BE49-F238E27FC236}">
                <a16:creationId xmlns:a16="http://schemas.microsoft.com/office/drawing/2014/main" id="{837772A4-87AD-465F-BA39-78FFF2D5C7B6}"/>
              </a:ext>
            </a:extLst>
          </p:cNvPr>
          <p:cNvPicPr>
            <a:picLocks noChangeAspect="1"/>
          </p:cNvPicPr>
          <p:nvPr/>
        </p:nvPicPr>
        <p:blipFill>
          <a:blip r:embed="rId7"/>
          <a:stretch>
            <a:fillRect/>
          </a:stretch>
        </p:blipFill>
        <p:spPr>
          <a:xfrm>
            <a:off x="7010400" y="5257800"/>
            <a:ext cx="1975579" cy="1600200"/>
          </a:xfrm>
          <a:prstGeom prst="rect">
            <a:avLst/>
          </a:prstGeom>
          <a:noFill/>
          <a:ln w="9525">
            <a:noFill/>
          </a:ln>
        </p:spPr>
      </p:pic>
    </p:spTree>
    <p:extLst>
      <p:ext uri="{BB962C8B-B14F-4D97-AF65-F5344CB8AC3E}">
        <p14:creationId xmlns:p14="http://schemas.microsoft.com/office/powerpoint/2010/main" val="3738125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907</Words>
  <Application>Microsoft Office PowerPoint</Application>
  <PresentationFormat>On-screen Show (4:3)</PresentationFormat>
  <Paragraphs>115</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宋体</vt:lpstr>
      <vt:lpstr>Arial</vt:lpstr>
      <vt:lpstr>Calibri</vt:lpstr>
      <vt:lpstr>Constantia</vt:lpstr>
      <vt:lpstr>DFPOP1-W9</vt:lpstr>
      <vt:lpstr>黑体</vt:lpstr>
      <vt:lpstr>Symbol</vt:lpstr>
      <vt:lpstr>Times New Roman</vt:lpstr>
      <vt:lpstr>Wingdings 2</vt:lpstr>
      <vt:lpstr>2_默认设计模板</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40</cp:revision>
  <dcterms:created xsi:type="dcterms:W3CDTF">2021-07-27T08:37:45Z</dcterms:created>
  <dcterms:modified xsi:type="dcterms:W3CDTF">2022-05-05T08:07:12Z</dcterms:modified>
</cp:coreProperties>
</file>