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61" r:id="rId2"/>
    <p:sldId id="280" r:id="rId3"/>
    <p:sldId id="281" r:id="rId4"/>
    <p:sldId id="282" r:id="rId5"/>
    <p:sldId id="283" r:id="rId6"/>
    <p:sldId id="263" r:id="rId7"/>
    <p:sldId id="286" r:id="rId8"/>
    <p:sldId id="296" r:id="rId9"/>
    <p:sldId id="298" r:id="rId10"/>
    <p:sldId id="299" r:id="rId11"/>
    <p:sldId id="302" r:id="rId12"/>
    <p:sldId id="300" r:id="rId13"/>
    <p:sldId id="303" r:id="rId14"/>
    <p:sldId id="304" r:id="rId15"/>
    <p:sldId id="305" r:id="rId16"/>
    <p:sldId id="272" r:id="rId17"/>
  </p:sldIdLst>
  <p:sldSz cx="12190413" cy="6858000"/>
  <p:notesSz cx="6858000" cy="9144000"/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ECC01"/>
    <a:srgbClr val="0000FF"/>
    <a:srgbClr val="FDF7E5"/>
    <a:srgbClr val="FFEEAC"/>
    <a:srgbClr val="6870A1"/>
    <a:srgbClr val="3E2A70"/>
    <a:srgbClr val="66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102" autoAdjust="0"/>
    <p:restoredTop sz="90941" autoAdjust="0"/>
  </p:normalViewPr>
  <p:slideViewPr>
    <p:cSldViewPr>
      <p:cViewPr varScale="1">
        <p:scale>
          <a:sx n="77" d="100"/>
          <a:sy n="77" d="100"/>
        </p:scale>
        <p:origin x="456" y="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9A09E0F-636C-4894-BEBB-A2388C3564F9}" type="datetimeFigureOut">
              <a:rPr lang="vi-VN" smtClean="0"/>
              <a:t>22/02/2022</a:t>
            </a:fld>
            <a:endParaRPr lang="vi-V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vi-V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8B5E729-80D6-4D29-9381-D8EA86CCD34E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2889695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BÀI</a:t>
            </a:r>
            <a:r>
              <a:rPr lang="en-US" baseline="0" dirty="0"/>
              <a:t> GIẢNG ĐƯỢC THỰC HIỆN BỞI HUY DUẨN. </a:t>
            </a:r>
            <a:r>
              <a:rPr lang="en-US" baseline="0"/>
              <a:t>GMAIL: huyduan2410@gmail.com - https://www.facebook.com/huyduan24/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B5E729-80D6-4D29-9381-D8EA86CCD34E}" type="slidenum">
              <a:rPr lang="vi-VN" smtClean="0"/>
              <a:t>1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6768262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281" y="2130426"/>
            <a:ext cx="10361851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562" y="3886200"/>
            <a:ext cx="8533289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E2C0D0-EF72-4C6D-BFC4-25E1297E10C9}" type="datetimeFigureOut">
              <a:rPr lang="vi-VN" smtClean="0"/>
              <a:t>22/02/2022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BF0BAE-3B16-4E78-9039-6A7C3B50A87A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3741158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E2C0D0-EF72-4C6D-BFC4-25E1297E10C9}" type="datetimeFigureOut">
              <a:rPr lang="vi-VN" smtClean="0"/>
              <a:t>22/02/2022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BF0BAE-3B16-4E78-9039-6A7C3B50A87A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1429673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8049" y="274639"/>
            <a:ext cx="2742843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521" y="274639"/>
            <a:ext cx="8025355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E2C0D0-EF72-4C6D-BFC4-25E1297E10C9}" type="datetimeFigureOut">
              <a:rPr lang="vi-VN" smtClean="0"/>
              <a:t>22/02/2022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BF0BAE-3B16-4E78-9039-6A7C3B50A87A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151309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E2C0D0-EF72-4C6D-BFC4-25E1297E10C9}" type="datetimeFigureOut">
              <a:rPr lang="vi-VN" smtClean="0"/>
              <a:t>22/02/2022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BF0BAE-3B16-4E78-9039-6A7C3B50A87A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7427819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2959" y="4406901"/>
            <a:ext cx="10361851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2959" y="2906713"/>
            <a:ext cx="10361851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E2C0D0-EF72-4C6D-BFC4-25E1297E10C9}" type="datetimeFigureOut">
              <a:rPr lang="vi-VN" smtClean="0"/>
              <a:t>22/02/2022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BF0BAE-3B16-4E78-9039-6A7C3B50A87A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0325158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521" y="1600201"/>
            <a:ext cx="5384099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6793" y="1600201"/>
            <a:ext cx="5384099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E2C0D0-EF72-4C6D-BFC4-25E1297E10C9}" type="datetimeFigureOut">
              <a:rPr lang="vi-VN" smtClean="0"/>
              <a:t>22/02/2022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BF0BAE-3B16-4E78-9039-6A7C3B50A87A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0236374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21" y="1535113"/>
            <a:ext cx="5386216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521" y="2174875"/>
            <a:ext cx="5386216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2561" y="1535113"/>
            <a:ext cx="5388332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2561" y="2174875"/>
            <a:ext cx="5388332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E2C0D0-EF72-4C6D-BFC4-25E1297E10C9}" type="datetimeFigureOut">
              <a:rPr lang="vi-VN" smtClean="0"/>
              <a:t>22/02/2022</a:t>
            </a:fld>
            <a:endParaRPr lang="vi-V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BF0BAE-3B16-4E78-9039-6A7C3B50A87A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0974341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E2C0D0-EF72-4C6D-BFC4-25E1297E10C9}" type="datetimeFigureOut">
              <a:rPr lang="vi-VN" smtClean="0"/>
              <a:t>22/02/2022</a:t>
            </a:fld>
            <a:endParaRPr lang="vi-V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BF0BAE-3B16-4E78-9039-6A7C3B50A87A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0256071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E2C0D0-EF72-4C6D-BFC4-25E1297E10C9}" type="datetimeFigureOut">
              <a:rPr lang="vi-VN" smtClean="0"/>
              <a:t>22/02/2022</a:t>
            </a:fld>
            <a:endParaRPr lang="vi-V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BF0BAE-3B16-4E78-9039-6A7C3B50A87A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178716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21" y="273050"/>
            <a:ext cx="4010562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113" y="273051"/>
            <a:ext cx="681477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21" y="1435101"/>
            <a:ext cx="4010562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E2C0D0-EF72-4C6D-BFC4-25E1297E10C9}" type="datetimeFigureOut">
              <a:rPr lang="vi-VN" smtClean="0"/>
              <a:t>22/02/2022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BF0BAE-3B16-4E78-9039-6A7C3B50A87A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7861052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406" y="4800600"/>
            <a:ext cx="7314248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406" y="612775"/>
            <a:ext cx="7314248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406" y="5367338"/>
            <a:ext cx="7314248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E2C0D0-EF72-4C6D-BFC4-25E1297E10C9}" type="datetimeFigureOut">
              <a:rPr lang="vi-VN" smtClean="0"/>
              <a:t>22/02/2022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BF0BAE-3B16-4E78-9039-6A7C3B50A87A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002144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21" y="274638"/>
            <a:ext cx="10971372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21" y="1600201"/>
            <a:ext cx="10971372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521" y="6356351"/>
            <a:ext cx="284443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E2C0D0-EF72-4C6D-BFC4-25E1297E10C9}" type="datetimeFigureOut">
              <a:rPr lang="vi-VN" smtClean="0"/>
              <a:t>22/02/2022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058" y="6356351"/>
            <a:ext cx="386029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6463" y="6356351"/>
            <a:ext cx="284443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BF0BAE-3B16-4E78-9039-6A7C3B50A87A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1281878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audio" Target="../media/audio2.wav"/><Relationship Id="rId7" Type="http://schemas.openxmlformats.org/officeDocument/2006/relationships/image" Target="../media/image4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10" Type="http://schemas.openxmlformats.org/officeDocument/2006/relationships/slide" Target="slide8.xml"/><Relationship Id="rId4" Type="http://schemas.openxmlformats.org/officeDocument/2006/relationships/audio" Target="../media/audio3.wav"/><Relationship Id="rId9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audio" Target="../media/audio2.wav"/><Relationship Id="rId7" Type="http://schemas.openxmlformats.org/officeDocument/2006/relationships/image" Target="../media/image4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10" Type="http://schemas.openxmlformats.org/officeDocument/2006/relationships/slide" Target="slide8.xml"/><Relationship Id="rId4" Type="http://schemas.openxmlformats.org/officeDocument/2006/relationships/audio" Target="../media/audio3.wav"/><Relationship Id="rId9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audio" Target="../media/audio2.wav"/><Relationship Id="rId7" Type="http://schemas.openxmlformats.org/officeDocument/2006/relationships/image" Target="../media/image4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10" Type="http://schemas.openxmlformats.org/officeDocument/2006/relationships/slide" Target="slide8.xml"/><Relationship Id="rId4" Type="http://schemas.openxmlformats.org/officeDocument/2006/relationships/audio" Target="../media/audio3.wav"/><Relationship Id="rId9" Type="http://schemas.microsoft.com/office/2007/relationships/hdphoto" Target="../media/hdphoto1.wdp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audio" Target="../media/audio2.wav"/><Relationship Id="rId7" Type="http://schemas.openxmlformats.org/officeDocument/2006/relationships/image" Target="../media/image4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10" Type="http://schemas.openxmlformats.org/officeDocument/2006/relationships/slide" Target="slide8.xml"/><Relationship Id="rId4" Type="http://schemas.openxmlformats.org/officeDocument/2006/relationships/audio" Target="../media/audio3.wav"/><Relationship Id="rId9" Type="http://schemas.microsoft.com/office/2007/relationships/hdphoto" Target="../media/hdphoto1.wdp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88;p1"/>
          <p:cNvSpPr txBox="1"/>
          <p:nvPr/>
        </p:nvSpPr>
        <p:spPr>
          <a:xfrm>
            <a:off x="2077284" y="764704"/>
            <a:ext cx="8064896" cy="33932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t" anchorCtr="0">
            <a:spAutoFit/>
          </a:bodyPr>
          <a:lstStyle/>
          <a:p>
            <a:pPr algn="ctr"/>
            <a:r>
              <a:rPr lang="en-US" sz="7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  <a:sym typeface="Arial"/>
              </a:rPr>
              <a:t>CHÀO MỪNG CÁC </a:t>
            </a:r>
            <a:r>
              <a:rPr lang="en-US" sz="7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7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  <a:sym typeface="Arial"/>
              </a:rPr>
              <a:t> ĐẾN VỚI TIẾT HỌC</a:t>
            </a:r>
            <a:endParaRPr sz="72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8949015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1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cw">
                                      <p:cBhvr override="childStyle"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2">
            <a:extLst>
              <a:ext uri="{FF2B5EF4-FFF2-40B4-BE49-F238E27FC236}">
                <a16:creationId xmlns:a16="http://schemas.microsoft.com/office/drawing/2014/main" id="{6AB2BA75-9A35-47AD-8F8E-AAE6503175C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80" b="-1998"/>
          <a:stretch/>
        </p:blipFill>
        <p:spPr>
          <a:xfrm>
            <a:off x="2549191" y="0"/>
            <a:ext cx="7092030" cy="2874496"/>
          </a:xfrm>
          <a:prstGeom prst="rect">
            <a:avLst/>
          </a:prstGeom>
        </p:spPr>
      </p:pic>
      <p:sp>
        <p:nvSpPr>
          <p:cNvPr id="24" name="TextBox 23">
            <a:extLst>
              <a:ext uri="{FF2B5EF4-FFF2-40B4-BE49-F238E27FC236}">
                <a16:creationId xmlns:a16="http://schemas.microsoft.com/office/drawing/2014/main" id="{7A25C98E-34E0-4529-9C51-293CF341D90A}"/>
              </a:ext>
            </a:extLst>
          </p:cNvPr>
          <p:cNvSpPr txBox="1"/>
          <p:nvPr/>
        </p:nvSpPr>
        <p:spPr>
          <a:xfrm>
            <a:off x="249572" y="2711187"/>
            <a:ext cx="1148593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3200" b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b) Một trường tiểu học </a:t>
            </a:r>
            <a:r>
              <a:rPr lang="en-US" sz="3200" b="1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dự </a:t>
            </a:r>
            <a:r>
              <a:rPr lang="vi-VN" sz="3200" b="1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kiến </a:t>
            </a:r>
            <a:r>
              <a:rPr lang="vi-VN" sz="3200" b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trồng 30 cây, nếu trồng mỗi hàng 5 </a:t>
            </a:r>
            <a:r>
              <a:rPr lang="vi-VN" sz="3200" b="1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cây</a:t>
            </a:r>
            <a:r>
              <a:rPr lang="en-US" sz="3200" b="1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đều nhau thì trồng được … hàng.</a:t>
            </a:r>
            <a:endParaRPr lang="en-US" sz="3200" b="1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B27A627E-6000-4D00-8C60-1CEEDB84EF83}"/>
              </a:ext>
            </a:extLst>
          </p:cNvPr>
          <p:cNvSpPr txBox="1"/>
          <p:nvPr/>
        </p:nvSpPr>
        <p:spPr>
          <a:xfrm>
            <a:off x="692002" y="3716594"/>
            <a:ext cx="3877480" cy="73965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>
                <a:latin typeface="Arial" panose="020B0604020202020204" pitchFamily="34" charset="0"/>
                <a:cs typeface="Arial" panose="020B0604020202020204" pitchFamily="34" charset="0"/>
              </a:rPr>
              <a:t>Ta có phép chia: </a:t>
            </a:r>
            <a:r>
              <a:rPr lang="en-US" sz="3200" b="1">
                <a:latin typeface="Arial" panose="020B0604020202020204" pitchFamily="34" charset="0"/>
                <a:cs typeface="Arial" panose="020B0604020202020204" pitchFamily="34" charset="0"/>
              </a:rPr>
              <a:t> 	</a:t>
            </a:r>
            <a:endParaRPr lang="en-US" sz="320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6" name="Group 25">
            <a:extLst>
              <a:ext uri="{FF2B5EF4-FFF2-40B4-BE49-F238E27FC236}">
                <a16:creationId xmlns:a16="http://schemas.microsoft.com/office/drawing/2014/main" id="{1C0E9704-D3BE-4171-AA51-8C0292A17013}"/>
              </a:ext>
            </a:extLst>
          </p:cNvPr>
          <p:cNvGrpSpPr/>
          <p:nvPr/>
        </p:nvGrpSpPr>
        <p:grpSpPr>
          <a:xfrm>
            <a:off x="4054759" y="4555801"/>
            <a:ext cx="4817325" cy="827687"/>
            <a:chOff x="4105812" y="5615379"/>
            <a:chExt cx="4293650" cy="682943"/>
          </a:xfrm>
        </p:grpSpPr>
        <p:sp>
          <p:nvSpPr>
            <p:cNvPr id="27" name="Rounded Rectangle 8">
              <a:extLst>
                <a:ext uri="{FF2B5EF4-FFF2-40B4-BE49-F238E27FC236}">
                  <a16:creationId xmlns:a16="http://schemas.microsoft.com/office/drawing/2014/main" id="{9C7DA113-3E6C-4D8F-86DF-8290956A1CCA}"/>
                </a:ext>
              </a:extLst>
            </p:cNvPr>
            <p:cNvSpPr/>
            <p:nvPr/>
          </p:nvSpPr>
          <p:spPr>
            <a:xfrm>
              <a:off x="4105812" y="5632814"/>
              <a:ext cx="792088" cy="648072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?</a:t>
              </a:r>
              <a:endParaRPr lang="vi-VN" sz="3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8" name="Rounded Rectangle 9">
              <a:extLst>
                <a:ext uri="{FF2B5EF4-FFF2-40B4-BE49-F238E27FC236}">
                  <a16:creationId xmlns:a16="http://schemas.microsoft.com/office/drawing/2014/main" id="{326894C3-1759-4AE9-A782-EE9AD9BB1A61}"/>
                </a:ext>
              </a:extLst>
            </p:cNvPr>
            <p:cNvSpPr/>
            <p:nvPr/>
          </p:nvSpPr>
          <p:spPr>
            <a:xfrm>
              <a:off x="5972842" y="5645757"/>
              <a:ext cx="792088" cy="648072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?</a:t>
              </a:r>
              <a:endParaRPr lang="vi-VN" sz="3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9" name="Rounded Rectangle 10">
              <a:extLst>
                <a:ext uri="{FF2B5EF4-FFF2-40B4-BE49-F238E27FC236}">
                  <a16:creationId xmlns:a16="http://schemas.microsoft.com/office/drawing/2014/main" id="{8F90EAB4-6466-48CA-AFCB-ACF666063527}"/>
                </a:ext>
              </a:extLst>
            </p:cNvPr>
            <p:cNvSpPr/>
            <p:nvPr/>
          </p:nvSpPr>
          <p:spPr>
            <a:xfrm>
              <a:off x="7607374" y="5632814"/>
              <a:ext cx="792088" cy="648072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?</a:t>
              </a:r>
              <a:endParaRPr lang="vi-VN" sz="3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0" name="Oval 29">
              <a:extLst>
                <a:ext uri="{FF2B5EF4-FFF2-40B4-BE49-F238E27FC236}">
                  <a16:creationId xmlns:a16="http://schemas.microsoft.com/office/drawing/2014/main" id="{411039A6-B9C9-457D-A3D7-13B2B350EAEB}"/>
                </a:ext>
              </a:extLst>
            </p:cNvPr>
            <p:cNvSpPr/>
            <p:nvPr/>
          </p:nvSpPr>
          <p:spPr>
            <a:xfrm>
              <a:off x="5045698" y="5632814"/>
              <a:ext cx="787246" cy="665508"/>
            </a:xfrm>
            <a:prstGeom prst="ellipse">
              <a:avLst/>
            </a:prstGeom>
            <a:noFill/>
            <a:ln w="38100">
              <a:solidFill>
                <a:srgbClr val="50BCA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3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?</a:t>
              </a:r>
              <a:endParaRPr lang="vi-VN" sz="3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1" name="Oval 30">
              <a:extLst>
                <a:ext uri="{FF2B5EF4-FFF2-40B4-BE49-F238E27FC236}">
                  <a16:creationId xmlns:a16="http://schemas.microsoft.com/office/drawing/2014/main" id="{C06D20BF-F70D-4E50-BFC0-157D190473AF}"/>
                </a:ext>
              </a:extLst>
            </p:cNvPr>
            <p:cNvSpPr/>
            <p:nvPr/>
          </p:nvSpPr>
          <p:spPr>
            <a:xfrm>
              <a:off x="6767988" y="5615379"/>
              <a:ext cx="720080" cy="682943"/>
            </a:xfrm>
            <a:prstGeom prst="ellipse">
              <a:avLst/>
            </a:prstGeom>
            <a:noFill/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=</a:t>
              </a:r>
              <a:endParaRPr lang="vi-VN" sz="3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32" name="Rounded Rectangle 13">
            <a:extLst>
              <a:ext uri="{FF2B5EF4-FFF2-40B4-BE49-F238E27FC236}">
                <a16:creationId xmlns:a16="http://schemas.microsoft.com/office/drawing/2014/main" id="{05452ED7-855B-4CDE-B3E9-4AF4885D2A05}"/>
              </a:ext>
            </a:extLst>
          </p:cNvPr>
          <p:cNvSpPr/>
          <p:nvPr/>
        </p:nvSpPr>
        <p:spPr>
          <a:xfrm>
            <a:off x="4091734" y="4676479"/>
            <a:ext cx="822696" cy="637604"/>
          </a:xfrm>
          <a:prstGeom prst="roundRect">
            <a:avLst/>
          </a:prstGeom>
          <a:solidFill>
            <a:schemeClr val="bg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600" b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en-US" sz="3600" b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  <a:endParaRPr lang="vi-VN" sz="36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3" name="Rounded Rectangle 13">
            <a:extLst>
              <a:ext uri="{FF2B5EF4-FFF2-40B4-BE49-F238E27FC236}">
                <a16:creationId xmlns:a16="http://schemas.microsoft.com/office/drawing/2014/main" id="{1D016D62-6535-4C5C-AECC-35A5CEA07E08}"/>
              </a:ext>
            </a:extLst>
          </p:cNvPr>
          <p:cNvSpPr/>
          <p:nvPr/>
        </p:nvSpPr>
        <p:spPr>
          <a:xfrm>
            <a:off x="5242908" y="4727099"/>
            <a:ext cx="665544" cy="438987"/>
          </a:xfrm>
          <a:prstGeom prst="roundRect">
            <a:avLst/>
          </a:prstGeom>
          <a:solidFill>
            <a:schemeClr val="bg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600" b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vi-VN" sz="36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4" name="Rounded Rectangle 13">
            <a:extLst>
              <a:ext uri="{FF2B5EF4-FFF2-40B4-BE49-F238E27FC236}">
                <a16:creationId xmlns:a16="http://schemas.microsoft.com/office/drawing/2014/main" id="{46470BE9-342D-428E-B28E-3D0145718C3F}"/>
              </a:ext>
            </a:extLst>
          </p:cNvPr>
          <p:cNvSpPr/>
          <p:nvPr/>
        </p:nvSpPr>
        <p:spPr>
          <a:xfrm>
            <a:off x="6199937" y="4707098"/>
            <a:ext cx="806546" cy="637604"/>
          </a:xfrm>
          <a:prstGeom prst="roundRect">
            <a:avLst/>
          </a:prstGeom>
          <a:solidFill>
            <a:schemeClr val="bg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600" b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endParaRPr lang="vi-VN" sz="36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5" name="Rounded Rectangle 13">
            <a:extLst>
              <a:ext uri="{FF2B5EF4-FFF2-40B4-BE49-F238E27FC236}">
                <a16:creationId xmlns:a16="http://schemas.microsoft.com/office/drawing/2014/main" id="{1FD01218-3C64-411E-BEAF-3D13D5DD2F25}"/>
              </a:ext>
            </a:extLst>
          </p:cNvPr>
          <p:cNvSpPr/>
          <p:nvPr/>
        </p:nvSpPr>
        <p:spPr>
          <a:xfrm>
            <a:off x="8042002" y="4653662"/>
            <a:ext cx="794575" cy="660422"/>
          </a:xfrm>
          <a:prstGeom prst="roundRect">
            <a:avLst/>
          </a:prstGeom>
          <a:solidFill>
            <a:schemeClr val="bg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600" b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  <a:endParaRPr lang="vi-VN" sz="36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8E271E8E-0A47-4F1C-963F-D2F321B2EFCE}"/>
              </a:ext>
            </a:extLst>
          </p:cNvPr>
          <p:cNvSpPr txBox="1"/>
          <p:nvPr/>
        </p:nvSpPr>
        <p:spPr>
          <a:xfrm>
            <a:off x="3400051" y="5560139"/>
            <a:ext cx="4442242" cy="7397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vi-VN" sz="3200">
                <a:latin typeface="Arial" panose="020B0604020202020204" pitchFamily="34" charset="0"/>
                <a:cs typeface="Arial" panose="020B0604020202020204" pitchFamily="34" charset="0"/>
              </a:rPr>
              <a:t>Vậy trồng thành 6 hàng</a:t>
            </a:r>
            <a:endParaRPr lang="en-US" sz="320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50022029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25" grpId="0" uiExpand="1"/>
      <p:bldP spid="32" grpId="0" animBg="1"/>
      <p:bldP spid="33" grpId="0" animBg="1"/>
      <p:bldP spid="34" grpId="0" animBg="1"/>
      <p:bldP spid="35" grpId="0" animBg="1"/>
      <p:bldP spid="36" grpId="0" uiExpand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98F9219F-2A6A-4A83-92B5-2D39B88DC22A}"/>
              </a:ext>
            </a:extLst>
          </p:cNvPr>
          <p:cNvGrpSpPr/>
          <p:nvPr/>
        </p:nvGrpSpPr>
        <p:grpSpPr>
          <a:xfrm>
            <a:off x="261224" y="150967"/>
            <a:ext cx="11833794" cy="692688"/>
            <a:chOff x="1011004" y="557947"/>
            <a:chExt cx="11835335" cy="692618"/>
          </a:xfrm>
        </p:grpSpPr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E97B3140-FC34-4580-A53A-3D39F433F40B}"/>
                </a:ext>
              </a:extLst>
            </p:cNvPr>
            <p:cNvSpPr txBox="1"/>
            <p:nvPr/>
          </p:nvSpPr>
          <p:spPr>
            <a:xfrm>
              <a:off x="1883641" y="634701"/>
              <a:ext cx="10962698" cy="5847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 sz="3200">
                  <a:latin typeface="Arial" panose="020B0604020202020204" pitchFamily="34" charset="0"/>
                  <a:cs typeface="Arial" panose="020B0604020202020204" pitchFamily="34" charset="0"/>
                </a:rPr>
                <a:t>Nêu các phép nhân, phép chia thích hợp với mỗi tranh vẽ:</a:t>
              </a:r>
              <a:endParaRPr lang="vi-VN" sz="32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E0236C3D-E4D7-412D-A504-05F241E31503}"/>
                </a:ext>
              </a:extLst>
            </p:cNvPr>
            <p:cNvGrpSpPr/>
            <p:nvPr/>
          </p:nvGrpSpPr>
          <p:grpSpPr>
            <a:xfrm>
              <a:off x="1011004" y="557947"/>
              <a:ext cx="742008" cy="692618"/>
              <a:chOff x="1607045" y="971728"/>
              <a:chExt cx="623536" cy="622135"/>
            </a:xfrm>
          </p:grpSpPr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F0FDF514-B1C7-49DF-B2D1-AAD17A4AAECC}"/>
                  </a:ext>
                </a:extLst>
              </p:cNvPr>
              <p:cNvSpPr/>
              <p:nvPr/>
            </p:nvSpPr>
            <p:spPr>
              <a:xfrm>
                <a:off x="1716817" y="1085813"/>
                <a:ext cx="430959" cy="389405"/>
              </a:xfrm>
              <a:prstGeom prst="rect">
                <a:avLst/>
              </a:prstGeom>
              <a:solidFill>
                <a:srgbClr val="FF0000"/>
              </a:solidFill>
              <a:ln w="57150">
                <a:solidFill>
                  <a:srgbClr val="FF0000"/>
                </a:solidFill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vi-VN" sz="3200" b="1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6</a:t>
                </a:r>
                <a:endParaRPr lang="vi-VN" sz="32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6" name="Oval 5">
                <a:extLst>
                  <a:ext uri="{FF2B5EF4-FFF2-40B4-BE49-F238E27FC236}">
                    <a16:creationId xmlns:a16="http://schemas.microsoft.com/office/drawing/2014/main" id="{95324685-4385-4FE8-841B-6F4A404A168F}"/>
                  </a:ext>
                </a:extLst>
              </p:cNvPr>
              <p:cNvSpPr/>
              <p:nvPr/>
            </p:nvSpPr>
            <p:spPr>
              <a:xfrm>
                <a:off x="1607045" y="971728"/>
                <a:ext cx="623536" cy="622135"/>
              </a:xfrm>
              <a:prstGeom prst="ellipse">
                <a:avLst/>
              </a:prstGeom>
              <a:noFill/>
              <a:ln w="57150">
                <a:solidFill>
                  <a:srgbClr val="FF0000"/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vi-VN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</p:grp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B016BE57-572A-442A-A7E2-E537D7B2AA38}"/>
              </a:ext>
            </a:extLst>
          </p:cNvPr>
          <p:cNvCxnSpPr>
            <a:cxnSpLocks/>
          </p:cNvCxnSpPr>
          <p:nvPr/>
        </p:nvCxnSpPr>
        <p:spPr>
          <a:xfrm>
            <a:off x="1133748" y="711555"/>
            <a:ext cx="10614907" cy="0"/>
          </a:xfrm>
          <a:prstGeom prst="straightConnector1">
            <a:avLst/>
          </a:prstGeom>
          <a:ln w="57150"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>
            <a:extLst>
              <a:ext uri="{FF2B5EF4-FFF2-40B4-BE49-F238E27FC236}">
                <a16:creationId xmlns:a16="http://schemas.microsoft.com/office/drawing/2014/main" id="{19C541A4-8EE5-41DA-9A64-4F4F60460D20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300" r="51243"/>
          <a:stretch/>
        </p:blipFill>
        <p:spPr>
          <a:xfrm>
            <a:off x="927369" y="1077773"/>
            <a:ext cx="4696819" cy="5660322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27E6C0E0-3F9F-4F40-9AE5-790441AAAC73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530" t="12054" r="-287" b="2246"/>
          <a:stretch/>
        </p:blipFill>
        <p:spPr>
          <a:xfrm>
            <a:off x="6582693" y="1077773"/>
            <a:ext cx="4696819" cy="56603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971855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98F9219F-2A6A-4A83-92B5-2D39B88DC22A}"/>
              </a:ext>
            </a:extLst>
          </p:cNvPr>
          <p:cNvGrpSpPr/>
          <p:nvPr/>
        </p:nvGrpSpPr>
        <p:grpSpPr>
          <a:xfrm>
            <a:off x="261224" y="150967"/>
            <a:ext cx="11833794" cy="692688"/>
            <a:chOff x="1011004" y="557947"/>
            <a:chExt cx="11835335" cy="692618"/>
          </a:xfrm>
        </p:grpSpPr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E97B3140-FC34-4580-A53A-3D39F433F40B}"/>
                </a:ext>
              </a:extLst>
            </p:cNvPr>
            <p:cNvSpPr txBox="1"/>
            <p:nvPr/>
          </p:nvSpPr>
          <p:spPr>
            <a:xfrm>
              <a:off x="1883641" y="634701"/>
              <a:ext cx="10962698" cy="5847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 sz="3200">
                  <a:latin typeface="Arial" panose="020B0604020202020204" pitchFamily="34" charset="0"/>
                  <a:cs typeface="Arial" panose="020B0604020202020204" pitchFamily="34" charset="0"/>
                </a:rPr>
                <a:t>Nêu các phép nhân, phép chia thích hợp với mỗi tranh vẽ:</a:t>
              </a:r>
              <a:endParaRPr lang="vi-VN" sz="32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E0236C3D-E4D7-412D-A504-05F241E31503}"/>
                </a:ext>
              </a:extLst>
            </p:cNvPr>
            <p:cNvGrpSpPr/>
            <p:nvPr/>
          </p:nvGrpSpPr>
          <p:grpSpPr>
            <a:xfrm>
              <a:off x="1011004" y="557947"/>
              <a:ext cx="742008" cy="692618"/>
              <a:chOff x="1607045" y="971728"/>
              <a:chExt cx="623536" cy="622135"/>
            </a:xfrm>
          </p:grpSpPr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F0FDF514-B1C7-49DF-B2D1-AAD17A4AAECC}"/>
                  </a:ext>
                </a:extLst>
              </p:cNvPr>
              <p:cNvSpPr/>
              <p:nvPr/>
            </p:nvSpPr>
            <p:spPr>
              <a:xfrm>
                <a:off x="1716817" y="1085813"/>
                <a:ext cx="430959" cy="389405"/>
              </a:xfrm>
              <a:prstGeom prst="rect">
                <a:avLst/>
              </a:prstGeom>
              <a:solidFill>
                <a:srgbClr val="FF0000"/>
              </a:solidFill>
              <a:ln w="57150">
                <a:solidFill>
                  <a:srgbClr val="FF0000"/>
                </a:solidFill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vi-VN" sz="3200" b="1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6</a:t>
                </a:r>
                <a:endParaRPr lang="vi-VN" sz="32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6" name="Oval 5">
                <a:extLst>
                  <a:ext uri="{FF2B5EF4-FFF2-40B4-BE49-F238E27FC236}">
                    <a16:creationId xmlns:a16="http://schemas.microsoft.com/office/drawing/2014/main" id="{95324685-4385-4FE8-841B-6F4A404A168F}"/>
                  </a:ext>
                </a:extLst>
              </p:cNvPr>
              <p:cNvSpPr/>
              <p:nvPr/>
            </p:nvSpPr>
            <p:spPr>
              <a:xfrm>
                <a:off x="1607045" y="971728"/>
                <a:ext cx="623536" cy="622135"/>
              </a:xfrm>
              <a:prstGeom prst="ellipse">
                <a:avLst/>
              </a:prstGeom>
              <a:noFill/>
              <a:ln w="57150">
                <a:solidFill>
                  <a:srgbClr val="FF0000"/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vi-VN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</p:grp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B016BE57-572A-442A-A7E2-E537D7B2AA38}"/>
              </a:ext>
            </a:extLst>
          </p:cNvPr>
          <p:cNvCxnSpPr>
            <a:cxnSpLocks/>
          </p:cNvCxnSpPr>
          <p:nvPr/>
        </p:nvCxnSpPr>
        <p:spPr>
          <a:xfrm>
            <a:off x="1133748" y="711555"/>
            <a:ext cx="10614907" cy="0"/>
          </a:xfrm>
          <a:prstGeom prst="straightConnector1">
            <a:avLst/>
          </a:prstGeom>
          <a:ln w="57150"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>
            <a:extLst>
              <a:ext uri="{FF2B5EF4-FFF2-40B4-BE49-F238E27FC236}">
                <a16:creationId xmlns:a16="http://schemas.microsoft.com/office/drawing/2014/main" id="{19C541A4-8EE5-41DA-9A64-4F4F60460D20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300" r="51243"/>
          <a:stretch/>
        </p:blipFill>
        <p:spPr>
          <a:xfrm>
            <a:off x="229346" y="1379499"/>
            <a:ext cx="3976739" cy="4792525"/>
          </a:xfrm>
          <a:prstGeom prst="rect">
            <a:avLst/>
          </a:prstGeom>
        </p:spPr>
      </p:pic>
      <p:sp>
        <p:nvSpPr>
          <p:cNvPr id="30" name="TextBox 29">
            <a:extLst>
              <a:ext uri="{FF2B5EF4-FFF2-40B4-BE49-F238E27FC236}">
                <a16:creationId xmlns:a16="http://schemas.microsoft.com/office/drawing/2014/main" id="{BBF79547-5144-4FFC-9C25-4E1230AF4F46}"/>
              </a:ext>
            </a:extLst>
          </p:cNvPr>
          <p:cNvSpPr txBox="1"/>
          <p:nvPr/>
        </p:nvSpPr>
        <p:spPr>
          <a:xfrm>
            <a:off x="4173993" y="1474512"/>
            <a:ext cx="761879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u="sng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Tình huống 1: </a:t>
            </a:r>
            <a:r>
              <a:rPr lang="en-US" sz="3200">
                <a:latin typeface="Arial" panose="020B0604020202020204" pitchFamily="34" charset="0"/>
                <a:cs typeface="Arial" panose="020B0604020202020204" pitchFamily="34" charset="0"/>
              </a:rPr>
              <a:t>Một chuồng gà gồm có 2 tầng, mỗi tầng có 5 con gà. Chuồng gà có …. con.</a:t>
            </a:r>
            <a:endParaRPr lang="en-US" sz="48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E3D1AF42-F87A-4E3B-8C4B-ED77B915A87F}"/>
              </a:ext>
            </a:extLst>
          </p:cNvPr>
          <p:cNvSpPr txBox="1"/>
          <p:nvPr/>
        </p:nvSpPr>
        <p:spPr>
          <a:xfrm>
            <a:off x="4106849" y="3123092"/>
            <a:ext cx="387798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>
                <a:latin typeface="Arial" panose="020B0604020202020204" pitchFamily="34" charset="0"/>
                <a:cs typeface="Arial" panose="020B0604020202020204" pitchFamily="34" charset="0"/>
              </a:rPr>
              <a:t>Ta có phép </a:t>
            </a:r>
            <a:r>
              <a:rPr lang="en-US" sz="3200" smtClean="0">
                <a:latin typeface="Arial" panose="020B0604020202020204" pitchFamily="34" charset="0"/>
                <a:cs typeface="Arial" panose="020B0604020202020204" pitchFamily="34" charset="0"/>
              </a:rPr>
              <a:t>nhân: </a:t>
            </a:r>
            <a:r>
              <a:rPr lang="en-US" sz="3200" b="1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endParaRPr lang="en-US" sz="320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32" name="Group 31">
            <a:extLst>
              <a:ext uri="{FF2B5EF4-FFF2-40B4-BE49-F238E27FC236}">
                <a16:creationId xmlns:a16="http://schemas.microsoft.com/office/drawing/2014/main" id="{ED0B0FF3-E671-4BE3-8E9B-2AB90F5AA6DA}"/>
              </a:ext>
            </a:extLst>
          </p:cNvPr>
          <p:cNvGrpSpPr/>
          <p:nvPr/>
        </p:nvGrpSpPr>
        <p:grpSpPr>
          <a:xfrm>
            <a:off x="5474328" y="4349204"/>
            <a:ext cx="4817325" cy="827687"/>
            <a:chOff x="4105812" y="5615379"/>
            <a:chExt cx="4293650" cy="682943"/>
          </a:xfrm>
        </p:grpSpPr>
        <p:sp>
          <p:nvSpPr>
            <p:cNvPr id="33" name="Rounded Rectangle 8">
              <a:extLst>
                <a:ext uri="{FF2B5EF4-FFF2-40B4-BE49-F238E27FC236}">
                  <a16:creationId xmlns:a16="http://schemas.microsoft.com/office/drawing/2014/main" id="{442E5D98-3787-4057-8B61-53DD936658D6}"/>
                </a:ext>
              </a:extLst>
            </p:cNvPr>
            <p:cNvSpPr/>
            <p:nvPr/>
          </p:nvSpPr>
          <p:spPr>
            <a:xfrm>
              <a:off x="4105812" y="5632814"/>
              <a:ext cx="792088" cy="648072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?</a:t>
              </a:r>
              <a:endParaRPr lang="vi-VN" sz="3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4" name="Rounded Rectangle 9">
              <a:extLst>
                <a:ext uri="{FF2B5EF4-FFF2-40B4-BE49-F238E27FC236}">
                  <a16:creationId xmlns:a16="http://schemas.microsoft.com/office/drawing/2014/main" id="{34D262FD-3C28-4DF3-ADF2-9E234C614EE3}"/>
                </a:ext>
              </a:extLst>
            </p:cNvPr>
            <p:cNvSpPr/>
            <p:nvPr/>
          </p:nvSpPr>
          <p:spPr>
            <a:xfrm>
              <a:off x="5972842" y="5645757"/>
              <a:ext cx="792088" cy="648072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?</a:t>
              </a:r>
              <a:endParaRPr lang="vi-VN" sz="3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5" name="Rounded Rectangle 10">
              <a:extLst>
                <a:ext uri="{FF2B5EF4-FFF2-40B4-BE49-F238E27FC236}">
                  <a16:creationId xmlns:a16="http://schemas.microsoft.com/office/drawing/2014/main" id="{D7141E29-62FC-4E31-97C1-D0975C516D20}"/>
                </a:ext>
              </a:extLst>
            </p:cNvPr>
            <p:cNvSpPr/>
            <p:nvPr/>
          </p:nvSpPr>
          <p:spPr>
            <a:xfrm>
              <a:off x="7607374" y="5632814"/>
              <a:ext cx="792088" cy="648072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?</a:t>
              </a:r>
              <a:endParaRPr lang="vi-VN" sz="3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6" name="Oval 45">
              <a:extLst>
                <a:ext uri="{FF2B5EF4-FFF2-40B4-BE49-F238E27FC236}">
                  <a16:creationId xmlns:a16="http://schemas.microsoft.com/office/drawing/2014/main" id="{AADF3EEF-17B0-4487-98E9-507A45B71AB7}"/>
                </a:ext>
              </a:extLst>
            </p:cNvPr>
            <p:cNvSpPr/>
            <p:nvPr/>
          </p:nvSpPr>
          <p:spPr>
            <a:xfrm>
              <a:off x="5045698" y="5632814"/>
              <a:ext cx="787246" cy="665508"/>
            </a:xfrm>
            <a:prstGeom prst="ellipse">
              <a:avLst/>
            </a:prstGeom>
            <a:noFill/>
            <a:ln w="38100">
              <a:solidFill>
                <a:srgbClr val="50BCA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3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?</a:t>
              </a:r>
              <a:endParaRPr lang="vi-VN" sz="3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7" name="Oval 46">
              <a:extLst>
                <a:ext uri="{FF2B5EF4-FFF2-40B4-BE49-F238E27FC236}">
                  <a16:creationId xmlns:a16="http://schemas.microsoft.com/office/drawing/2014/main" id="{D45058ED-5D5D-488E-A9C5-E52022BD8425}"/>
                </a:ext>
              </a:extLst>
            </p:cNvPr>
            <p:cNvSpPr/>
            <p:nvPr/>
          </p:nvSpPr>
          <p:spPr>
            <a:xfrm>
              <a:off x="6767988" y="5615379"/>
              <a:ext cx="720080" cy="682943"/>
            </a:xfrm>
            <a:prstGeom prst="ellipse">
              <a:avLst/>
            </a:prstGeom>
            <a:noFill/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=</a:t>
              </a:r>
              <a:endParaRPr lang="vi-VN" sz="3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48" name="Rounded Rectangle 13">
            <a:extLst>
              <a:ext uri="{FF2B5EF4-FFF2-40B4-BE49-F238E27FC236}">
                <a16:creationId xmlns:a16="http://schemas.microsoft.com/office/drawing/2014/main" id="{603F4C22-9A3E-4828-9700-F43C22D3760C}"/>
              </a:ext>
            </a:extLst>
          </p:cNvPr>
          <p:cNvSpPr/>
          <p:nvPr/>
        </p:nvSpPr>
        <p:spPr>
          <a:xfrm>
            <a:off x="5511303" y="4469882"/>
            <a:ext cx="822696" cy="637604"/>
          </a:xfrm>
          <a:prstGeom prst="roundRect">
            <a:avLst/>
          </a:prstGeom>
          <a:solidFill>
            <a:schemeClr val="bg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endParaRPr lang="vi-VN" sz="36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9" name="Rounded Rectangle 13">
            <a:extLst>
              <a:ext uri="{FF2B5EF4-FFF2-40B4-BE49-F238E27FC236}">
                <a16:creationId xmlns:a16="http://schemas.microsoft.com/office/drawing/2014/main" id="{5D13739B-0990-4416-B47F-5D9A515B7B18}"/>
              </a:ext>
            </a:extLst>
          </p:cNvPr>
          <p:cNvSpPr/>
          <p:nvPr/>
        </p:nvSpPr>
        <p:spPr>
          <a:xfrm>
            <a:off x="6599262" y="4520502"/>
            <a:ext cx="665544" cy="438987"/>
          </a:xfrm>
          <a:prstGeom prst="roundRect">
            <a:avLst/>
          </a:prstGeom>
          <a:solidFill>
            <a:schemeClr val="bg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</a:t>
            </a:r>
            <a:endParaRPr lang="vi-VN" sz="36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0" name="Rounded Rectangle 13">
            <a:extLst>
              <a:ext uri="{FF2B5EF4-FFF2-40B4-BE49-F238E27FC236}">
                <a16:creationId xmlns:a16="http://schemas.microsoft.com/office/drawing/2014/main" id="{002F781D-A889-4CC5-B25C-894CE659F619}"/>
              </a:ext>
            </a:extLst>
          </p:cNvPr>
          <p:cNvSpPr/>
          <p:nvPr/>
        </p:nvSpPr>
        <p:spPr>
          <a:xfrm>
            <a:off x="7619506" y="4500501"/>
            <a:ext cx="806546" cy="637604"/>
          </a:xfrm>
          <a:prstGeom prst="roundRect">
            <a:avLst/>
          </a:prstGeom>
          <a:solidFill>
            <a:schemeClr val="bg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lang="vi-VN" sz="36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1" name="Rounded Rectangle 13">
            <a:extLst>
              <a:ext uri="{FF2B5EF4-FFF2-40B4-BE49-F238E27FC236}">
                <a16:creationId xmlns:a16="http://schemas.microsoft.com/office/drawing/2014/main" id="{AB79BC78-20DC-4278-AA03-BD13E4307A9E}"/>
              </a:ext>
            </a:extLst>
          </p:cNvPr>
          <p:cNvSpPr/>
          <p:nvPr/>
        </p:nvSpPr>
        <p:spPr>
          <a:xfrm>
            <a:off x="9461571" y="4447065"/>
            <a:ext cx="794575" cy="660422"/>
          </a:xfrm>
          <a:prstGeom prst="roundRect">
            <a:avLst/>
          </a:prstGeom>
          <a:solidFill>
            <a:schemeClr val="bg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</a:t>
            </a:r>
            <a:endParaRPr lang="vi-VN" sz="36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49D09A64-6D9D-4F58-ACA6-0C36729AEF11}"/>
              </a:ext>
            </a:extLst>
          </p:cNvPr>
          <p:cNvSpPr txBox="1"/>
          <p:nvPr/>
        </p:nvSpPr>
        <p:spPr>
          <a:xfrm>
            <a:off x="4819620" y="5353542"/>
            <a:ext cx="5376793" cy="7397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vi-VN" sz="3200">
                <a:latin typeface="Arial" panose="020B0604020202020204" pitchFamily="34" charset="0"/>
                <a:cs typeface="Arial" panose="020B0604020202020204" pitchFamily="34" charset="0"/>
              </a:rPr>
              <a:t>Vậy </a:t>
            </a:r>
            <a:r>
              <a:rPr lang="en-US" sz="3200">
                <a:latin typeface="Arial" panose="020B0604020202020204" pitchFamily="34" charset="0"/>
                <a:cs typeface="Arial" panose="020B0604020202020204" pitchFamily="34" charset="0"/>
              </a:rPr>
              <a:t>chuồng gà có 10 con gà</a:t>
            </a:r>
            <a:endParaRPr lang="en-US" sz="320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862287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  <p:bldP spid="31" grpId="0" uiExpand="1"/>
      <p:bldP spid="48" grpId="0" animBg="1"/>
      <p:bldP spid="49" grpId="0" animBg="1"/>
      <p:bldP spid="50" grpId="0" animBg="1"/>
      <p:bldP spid="51" grpId="0" animBg="1"/>
      <p:bldP spid="52" grpId="0" uiExpand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98F9219F-2A6A-4A83-92B5-2D39B88DC22A}"/>
              </a:ext>
            </a:extLst>
          </p:cNvPr>
          <p:cNvGrpSpPr/>
          <p:nvPr/>
        </p:nvGrpSpPr>
        <p:grpSpPr>
          <a:xfrm>
            <a:off x="261224" y="150967"/>
            <a:ext cx="11833794" cy="692688"/>
            <a:chOff x="1011004" y="557947"/>
            <a:chExt cx="11835335" cy="692618"/>
          </a:xfrm>
        </p:grpSpPr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E97B3140-FC34-4580-A53A-3D39F433F40B}"/>
                </a:ext>
              </a:extLst>
            </p:cNvPr>
            <p:cNvSpPr txBox="1"/>
            <p:nvPr/>
          </p:nvSpPr>
          <p:spPr>
            <a:xfrm>
              <a:off x="1883641" y="634701"/>
              <a:ext cx="10962698" cy="5847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 sz="3200">
                  <a:latin typeface="Arial" panose="020B0604020202020204" pitchFamily="34" charset="0"/>
                  <a:cs typeface="Arial" panose="020B0604020202020204" pitchFamily="34" charset="0"/>
                </a:rPr>
                <a:t>Nêu các phép nhân, phép chia thích hợp với mỗi tranh vẽ:</a:t>
              </a:r>
              <a:endParaRPr lang="vi-VN" sz="32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E0236C3D-E4D7-412D-A504-05F241E31503}"/>
                </a:ext>
              </a:extLst>
            </p:cNvPr>
            <p:cNvGrpSpPr/>
            <p:nvPr/>
          </p:nvGrpSpPr>
          <p:grpSpPr>
            <a:xfrm>
              <a:off x="1011004" y="557947"/>
              <a:ext cx="742008" cy="692618"/>
              <a:chOff x="1607045" y="971728"/>
              <a:chExt cx="623536" cy="622135"/>
            </a:xfrm>
          </p:grpSpPr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F0FDF514-B1C7-49DF-B2D1-AAD17A4AAECC}"/>
                  </a:ext>
                </a:extLst>
              </p:cNvPr>
              <p:cNvSpPr/>
              <p:nvPr/>
            </p:nvSpPr>
            <p:spPr>
              <a:xfrm>
                <a:off x="1716817" y="1085813"/>
                <a:ext cx="430959" cy="389405"/>
              </a:xfrm>
              <a:prstGeom prst="rect">
                <a:avLst/>
              </a:prstGeom>
              <a:solidFill>
                <a:srgbClr val="FF0000"/>
              </a:solidFill>
              <a:ln w="57150">
                <a:solidFill>
                  <a:srgbClr val="FF0000"/>
                </a:solidFill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vi-VN" sz="3200" b="1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6</a:t>
                </a:r>
                <a:endParaRPr lang="vi-VN" sz="32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6" name="Oval 5">
                <a:extLst>
                  <a:ext uri="{FF2B5EF4-FFF2-40B4-BE49-F238E27FC236}">
                    <a16:creationId xmlns:a16="http://schemas.microsoft.com/office/drawing/2014/main" id="{95324685-4385-4FE8-841B-6F4A404A168F}"/>
                  </a:ext>
                </a:extLst>
              </p:cNvPr>
              <p:cNvSpPr/>
              <p:nvPr/>
            </p:nvSpPr>
            <p:spPr>
              <a:xfrm>
                <a:off x="1607045" y="971728"/>
                <a:ext cx="623536" cy="622135"/>
              </a:xfrm>
              <a:prstGeom prst="ellipse">
                <a:avLst/>
              </a:prstGeom>
              <a:noFill/>
              <a:ln w="57150">
                <a:solidFill>
                  <a:srgbClr val="FF0000"/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vi-VN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</p:grp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B016BE57-572A-442A-A7E2-E537D7B2AA38}"/>
              </a:ext>
            </a:extLst>
          </p:cNvPr>
          <p:cNvCxnSpPr>
            <a:cxnSpLocks/>
          </p:cNvCxnSpPr>
          <p:nvPr/>
        </p:nvCxnSpPr>
        <p:spPr>
          <a:xfrm>
            <a:off x="1133748" y="711555"/>
            <a:ext cx="10614907" cy="0"/>
          </a:xfrm>
          <a:prstGeom prst="straightConnector1">
            <a:avLst/>
          </a:prstGeom>
          <a:ln w="57150"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>
            <a:extLst>
              <a:ext uri="{FF2B5EF4-FFF2-40B4-BE49-F238E27FC236}">
                <a16:creationId xmlns:a16="http://schemas.microsoft.com/office/drawing/2014/main" id="{19C541A4-8EE5-41DA-9A64-4F4F60460D20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300" r="51243"/>
          <a:stretch/>
        </p:blipFill>
        <p:spPr>
          <a:xfrm>
            <a:off x="229346" y="1379499"/>
            <a:ext cx="3976739" cy="4792525"/>
          </a:xfrm>
          <a:prstGeom prst="rect">
            <a:avLst/>
          </a:prstGeom>
        </p:spPr>
      </p:pic>
      <p:sp>
        <p:nvSpPr>
          <p:cNvPr id="30" name="TextBox 29">
            <a:extLst>
              <a:ext uri="{FF2B5EF4-FFF2-40B4-BE49-F238E27FC236}">
                <a16:creationId xmlns:a16="http://schemas.microsoft.com/office/drawing/2014/main" id="{BBF79547-5144-4FFC-9C25-4E1230AF4F46}"/>
              </a:ext>
            </a:extLst>
          </p:cNvPr>
          <p:cNvSpPr txBox="1"/>
          <p:nvPr/>
        </p:nvSpPr>
        <p:spPr>
          <a:xfrm>
            <a:off x="4173993" y="1474512"/>
            <a:ext cx="761879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u="sng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Tình huống 2: </a:t>
            </a:r>
            <a:r>
              <a:rPr lang="en-US" sz="3200">
                <a:latin typeface="Arial" panose="020B0604020202020204" pitchFamily="34" charset="0"/>
                <a:cs typeface="Arial" panose="020B0604020202020204" pitchFamily="34" charset="0"/>
              </a:rPr>
              <a:t>Một chuồng gà có 10 con gà chia đều vào 2 tầng. Mỗi tầng có … con gà.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E3D1AF42-F87A-4E3B-8C4B-ED77B915A87F}"/>
              </a:ext>
            </a:extLst>
          </p:cNvPr>
          <p:cNvSpPr txBox="1"/>
          <p:nvPr/>
        </p:nvSpPr>
        <p:spPr>
          <a:xfrm>
            <a:off x="4106849" y="3051084"/>
            <a:ext cx="3877480" cy="73965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>
                <a:latin typeface="Arial" panose="020B0604020202020204" pitchFamily="34" charset="0"/>
                <a:cs typeface="Arial" panose="020B0604020202020204" pitchFamily="34" charset="0"/>
              </a:rPr>
              <a:t>Ta có phép chia: </a:t>
            </a:r>
            <a:r>
              <a:rPr lang="en-US" sz="3200" b="1">
                <a:latin typeface="Arial" panose="020B0604020202020204" pitchFamily="34" charset="0"/>
                <a:cs typeface="Arial" panose="020B0604020202020204" pitchFamily="34" charset="0"/>
              </a:rPr>
              <a:t> 	</a:t>
            </a:r>
            <a:endParaRPr lang="en-US" sz="320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32" name="Group 31">
            <a:extLst>
              <a:ext uri="{FF2B5EF4-FFF2-40B4-BE49-F238E27FC236}">
                <a16:creationId xmlns:a16="http://schemas.microsoft.com/office/drawing/2014/main" id="{ED0B0FF3-E671-4BE3-8E9B-2AB90F5AA6DA}"/>
              </a:ext>
            </a:extLst>
          </p:cNvPr>
          <p:cNvGrpSpPr/>
          <p:nvPr/>
        </p:nvGrpSpPr>
        <p:grpSpPr>
          <a:xfrm>
            <a:off x="5474328" y="4277196"/>
            <a:ext cx="4817325" cy="827687"/>
            <a:chOff x="4105812" y="5615379"/>
            <a:chExt cx="4293650" cy="682943"/>
          </a:xfrm>
        </p:grpSpPr>
        <p:sp>
          <p:nvSpPr>
            <p:cNvPr id="33" name="Rounded Rectangle 8">
              <a:extLst>
                <a:ext uri="{FF2B5EF4-FFF2-40B4-BE49-F238E27FC236}">
                  <a16:creationId xmlns:a16="http://schemas.microsoft.com/office/drawing/2014/main" id="{442E5D98-3787-4057-8B61-53DD936658D6}"/>
                </a:ext>
              </a:extLst>
            </p:cNvPr>
            <p:cNvSpPr/>
            <p:nvPr/>
          </p:nvSpPr>
          <p:spPr>
            <a:xfrm>
              <a:off x="4105812" y="5632814"/>
              <a:ext cx="792088" cy="648072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?</a:t>
              </a:r>
              <a:endParaRPr lang="vi-VN" sz="3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4" name="Rounded Rectangle 9">
              <a:extLst>
                <a:ext uri="{FF2B5EF4-FFF2-40B4-BE49-F238E27FC236}">
                  <a16:creationId xmlns:a16="http://schemas.microsoft.com/office/drawing/2014/main" id="{34D262FD-3C28-4DF3-ADF2-9E234C614EE3}"/>
                </a:ext>
              </a:extLst>
            </p:cNvPr>
            <p:cNvSpPr/>
            <p:nvPr/>
          </p:nvSpPr>
          <p:spPr>
            <a:xfrm>
              <a:off x="5972842" y="5645757"/>
              <a:ext cx="792088" cy="648072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?</a:t>
              </a:r>
              <a:endParaRPr lang="vi-VN" sz="3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5" name="Rounded Rectangle 10">
              <a:extLst>
                <a:ext uri="{FF2B5EF4-FFF2-40B4-BE49-F238E27FC236}">
                  <a16:creationId xmlns:a16="http://schemas.microsoft.com/office/drawing/2014/main" id="{D7141E29-62FC-4E31-97C1-D0975C516D20}"/>
                </a:ext>
              </a:extLst>
            </p:cNvPr>
            <p:cNvSpPr/>
            <p:nvPr/>
          </p:nvSpPr>
          <p:spPr>
            <a:xfrm>
              <a:off x="7607374" y="5632814"/>
              <a:ext cx="792088" cy="648072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?</a:t>
              </a:r>
              <a:endParaRPr lang="vi-VN" sz="3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6" name="Oval 45">
              <a:extLst>
                <a:ext uri="{FF2B5EF4-FFF2-40B4-BE49-F238E27FC236}">
                  <a16:creationId xmlns:a16="http://schemas.microsoft.com/office/drawing/2014/main" id="{AADF3EEF-17B0-4487-98E9-507A45B71AB7}"/>
                </a:ext>
              </a:extLst>
            </p:cNvPr>
            <p:cNvSpPr/>
            <p:nvPr/>
          </p:nvSpPr>
          <p:spPr>
            <a:xfrm>
              <a:off x="5045698" y="5632814"/>
              <a:ext cx="787246" cy="665508"/>
            </a:xfrm>
            <a:prstGeom prst="ellipse">
              <a:avLst/>
            </a:prstGeom>
            <a:noFill/>
            <a:ln w="38100">
              <a:solidFill>
                <a:srgbClr val="50BCA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3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?</a:t>
              </a:r>
              <a:endParaRPr lang="vi-VN" sz="3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7" name="Oval 46">
              <a:extLst>
                <a:ext uri="{FF2B5EF4-FFF2-40B4-BE49-F238E27FC236}">
                  <a16:creationId xmlns:a16="http://schemas.microsoft.com/office/drawing/2014/main" id="{D45058ED-5D5D-488E-A9C5-E52022BD8425}"/>
                </a:ext>
              </a:extLst>
            </p:cNvPr>
            <p:cNvSpPr/>
            <p:nvPr/>
          </p:nvSpPr>
          <p:spPr>
            <a:xfrm>
              <a:off x="6767988" y="5615379"/>
              <a:ext cx="720080" cy="682943"/>
            </a:xfrm>
            <a:prstGeom prst="ellipse">
              <a:avLst/>
            </a:prstGeom>
            <a:noFill/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=</a:t>
              </a:r>
              <a:endParaRPr lang="vi-VN" sz="3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48" name="Rounded Rectangle 13">
            <a:extLst>
              <a:ext uri="{FF2B5EF4-FFF2-40B4-BE49-F238E27FC236}">
                <a16:creationId xmlns:a16="http://schemas.microsoft.com/office/drawing/2014/main" id="{603F4C22-9A3E-4828-9700-F43C22D3760C}"/>
              </a:ext>
            </a:extLst>
          </p:cNvPr>
          <p:cNvSpPr/>
          <p:nvPr/>
        </p:nvSpPr>
        <p:spPr>
          <a:xfrm>
            <a:off x="5511303" y="4397874"/>
            <a:ext cx="822696" cy="637604"/>
          </a:xfrm>
          <a:prstGeom prst="roundRect">
            <a:avLst/>
          </a:prstGeom>
          <a:solidFill>
            <a:schemeClr val="bg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</a:t>
            </a:r>
            <a:endParaRPr lang="vi-VN" sz="36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9" name="Rounded Rectangle 13">
            <a:extLst>
              <a:ext uri="{FF2B5EF4-FFF2-40B4-BE49-F238E27FC236}">
                <a16:creationId xmlns:a16="http://schemas.microsoft.com/office/drawing/2014/main" id="{5D13739B-0990-4416-B47F-5D9A515B7B18}"/>
              </a:ext>
            </a:extLst>
          </p:cNvPr>
          <p:cNvSpPr/>
          <p:nvPr/>
        </p:nvSpPr>
        <p:spPr>
          <a:xfrm>
            <a:off x="6599262" y="4448494"/>
            <a:ext cx="665544" cy="438987"/>
          </a:xfrm>
          <a:prstGeom prst="roundRect">
            <a:avLst/>
          </a:prstGeom>
          <a:solidFill>
            <a:schemeClr val="bg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vi-VN" sz="36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0" name="Rounded Rectangle 13">
            <a:extLst>
              <a:ext uri="{FF2B5EF4-FFF2-40B4-BE49-F238E27FC236}">
                <a16:creationId xmlns:a16="http://schemas.microsoft.com/office/drawing/2014/main" id="{002F781D-A889-4CC5-B25C-894CE659F619}"/>
              </a:ext>
            </a:extLst>
          </p:cNvPr>
          <p:cNvSpPr/>
          <p:nvPr/>
        </p:nvSpPr>
        <p:spPr>
          <a:xfrm>
            <a:off x="7619506" y="4428493"/>
            <a:ext cx="806546" cy="637604"/>
          </a:xfrm>
          <a:prstGeom prst="roundRect">
            <a:avLst/>
          </a:prstGeom>
          <a:solidFill>
            <a:schemeClr val="bg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lang="vi-VN" sz="36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1" name="Rounded Rectangle 13">
            <a:extLst>
              <a:ext uri="{FF2B5EF4-FFF2-40B4-BE49-F238E27FC236}">
                <a16:creationId xmlns:a16="http://schemas.microsoft.com/office/drawing/2014/main" id="{AB79BC78-20DC-4278-AA03-BD13E4307A9E}"/>
              </a:ext>
            </a:extLst>
          </p:cNvPr>
          <p:cNvSpPr/>
          <p:nvPr/>
        </p:nvSpPr>
        <p:spPr>
          <a:xfrm>
            <a:off x="9461571" y="4375057"/>
            <a:ext cx="794575" cy="660422"/>
          </a:xfrm>
          <a:prstGeom prst="roundRect">
            <a:avLst/>
          </a:prstGeom>
          <a:solidFill>
            <a:schemeClr val="bg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endParaRPr lang="vi-VN" sz="36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49D09A64-6D9D-4F58-ACA6-0C36729AEF11}"/>
              </a:ext>
            </a:extLst>
          </p:cNvPr>
          <p:cNvSpPr txBox="1"/>
          <p:nvPr/>
        </p:nvSpPr>
        <p:spPr>
          <a:xfrm>
            <a:off x="4819620" y="5281534"/>
            <a:ext cx="4807726" cy="7397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>
                <a:latin typeface="Arial" panose="020B0604020202020204" pitchFamily="34" charset="0"/>
                <a:cs typeface="Arial" panose="020B0604020202020204" pitchFamily="34" charset="0"/>
              </a:rPr>
              <a:t>Vậy mỗi tầng có 5 con gà</a:t>
            </a:r>
            <a:endParaRPr lang="en-US" sz="320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059491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  <p:bldP spid="31" grpId="0" uiExpand="1"/>
      <p:bldP spid="48" grpId="0" animBg="1"/>
      <p:bldP spid="49" grpId="0" animBg="1"/>
      <p:bldP spid="50" grpId="0" animBg="1"/>
      <p:bldP spid="51" grpId="0" animBg="1"/>
      <p:bldP spid="52" grpId="0" uiExpand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98F9219F-2A6A-4A83-92B5-2D39B88DC22A}"/>
              </a:ext>
            </a:extLst>
          </p:cNvPr>
          <p:cNvGrpSpPr/>
          <p:nvPr/>
        </p:nvGrpSpPr>
        <p:grpSpPr>
          <a:xfrm>
            <a:off x="261224" y="150967"/>
            <a:ext cx="11833794" cy="692688"/>
            <a:chOff x="1011004" y="557947"/>
            <a:chExt cx="11835335" cy="692618"/>
          </a:xfrm>
        </p:grpSpPr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E97B3140-FC34-4580-A53A-3D39F433F40B}"/>
                </a:ext>
              </a:extLst>
            </p:cNvPr>
            <p:cNvSpPr txBox="1"/>
            <p:nvPr/>
          </p:nvSpPr>
          <p:spPr>
            <a:xfrm>
              <a:off x="1883641" y="634701"/>
              <a:ext cx="10962698" cy="5847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 sz="3200">
                  <a:latin typeface="Arial" panose="020B0604020202020204" pitchFamily="34" charset="0"/>
                  <a:cs typeface="Arial" panose="020B0604020202020204" pitchFamily="34" charset="0"/>
                </a:rPr>
                <a:t>Nêu các phép nhân, phép chia thích hợp với mỗi tranh vẽ:</a:t>
              </a:r>
              <a:endParaRPr lang="vi-VN" sz="32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E0236C3D-E4D7-412D-A504-05F241E31503}"/>
                </a:ext>
              </a:extLst>
            </p:cNvPr>
            <p:cNvGrpSpPr/>
            <p:nvPr/>
          </p:nvGrpSpPr>
          <p:grpSpPr>
            <a:xfrm>
              <a:off x="1011004" y="557947"/>
              <a:ext cx="742008" cy="692618"/>
              <a:chOff x="1607045" y="971728"/>
              <a:chExt cx="623536" cy="622135"/>
            </a:xfrm>
          </p:grpSpPr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F0FDF514-B1C7-49DF-B2D1-AAD17A4AAECC}"/>
                  </a:ext>
                </a:extLst>
              </p:cNvPr>
              <p:cNvSpPr/>
              <p:nvPr/>
            </p:nvSpPr>
            <p:spPr>
              <a:xfrm>
                <a:off x="1716817" y="1085813"/>
                <a:ext cx="430959" cy="389405"/>
              </a:xfrm>
              <a:prstGeom prst="rect">
                <a:avLst/>
              </a:prstGeom>
              <a:solidFill>
                <a:srgbClr val="FF0000"/>
              </a:solidFill>
              <a:ln w="57150">
                <a:solidFill>
                  <a:srgbClr val="FF0000"/>
                </a:solidFill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vi-VN" sz="3200" b="1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6</a:t>
                </a:r>
                <a:endParaRPr lang="vi-VN" sz="32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6" name="Oval 5">
                <a:extLst>
                  <a:ext uri="{FF2B5EF4-FFF2-40B4-BE49-F238E27FC236}">
                    <a16:creationId xmlns:a16="http://schemas.microsoft.com/office/drawing/2014/main" id="{95324685-4385-4FE8-841B-6F4A404A168F}"/>
                  </a:ext>
                </a:extLst>
              </p:cNvPr>
              <p:cNvSpPr/>
              <p:nvPr/>
            </p:nvSpPr>
            <p:spPr>
              <a:xfrm>
                <a:off x="1607045" y="971728"/>
                <a:ext cx="623536" cy="622135"/>
              </a:xfrm>
              <a:prstGeom prst="ellipse">
                <a:avLst/>
              </a:prstGeom>
              <a:noFill/>
              <a:ln w="57150">
                <a:solidFill>
                  <a:srgbClr val="FF0000"/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vi-VN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</p:grp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B016BE57-572A-442A-A7E2-E537D7B2AA38}"/>
              </a:ext>
            </a:extLst>
          </p:cNvPr>
          <p:cNvCxnSpPr>
            <a:cxnSpLocks/>
          </p:cNvCxnSpPr>
          <p:nvPr/>
        </p:nvCxnSpPr>
        <p:spPr>
          <a:xfrm>
            <a:off x="1133748" y="711555"/>
            <a:ext cx="10614907" cy="0"/>
          </a:xfrm>
          <a:prstGeom prst="straightConnector1">
            <a:avLst/>
          </a:prstGeom>
          <a:ln w="57150"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>
            <a:extLst>
              <a:ext uri="{FF2B5EF4-FFF2-40B4-BE49-F238E27FC236}">
                <a16:creationId xmlns:a16="http://schemas.microsoft.com/office/drawing/2014/main" id="{19C541A4-8EE5-41DA-9A64-4F4F60460D2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" b="23"/>
          <a:stretch/>
        </p:blipFill>
        <p:spPr>
          <a:xfrm>
            <a:off x="229346" y="1379499"/>
            <a:ext cx="3976739" cy="4792525"/>
          </a:xfrm>
          <a:prstGeom prst="rect">
            <a:avLst/>
          </a:prstGeom>
        </p:spPr>
      </p:pic>
      <p:sp>
        <p:nvSpPr>
          <p:cNvPr id="30" name="TextBox 29">
            <a:extLst>
              <a:ext uri="{FF2B5EF4-FFF2-40B4-BE49-F238E27FC236}">
                <a16:creationId xmlns:a16="http://schemas.microsoft.com/office/drawing/2014/main" id="{BBF79547-5144-4FFC-9C25-4E1230AF4F46}"/>
              </a:ext>
            </a:extLst>
          </p:cNvPr>
          <p:cNvSpPr txBox="1"/>
          <p:nvPr/>
        </p:nvSpPr>
        <p:spPr>
          <a:xfrm>
            <a:off x="4173993" y="1474512"/>
            <a:ext cx="761879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u="sng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Tình huống 1: </a:t>
            </a:r>
            <a:r>
              <a:rPr lang="en-US" sz="3200">
                <a:latin typeface="Arial" panose="020B0604020202020204" pitchFamily="34" charset="0"/>
                <a:cs typeface="Arial" panose="020B0604020202020204" pitchFamily="34" charset="0"/>
              </a:rPr>
              <a:t>Có 8 con thỏ </a:t>
            </a:r>
            <a:r>
              <a:rPr lang="en-US" sz="3200" smtClean="0">
                <a:latin typeface="Arial" panose="020B0604020202020204" pitchFamily="34" charset="0"/>
                <a:cs typeface="Arial" panose="020B0604020202020204" pitchFamily="34" charset="0"/>
              </a:rPr>
              <a:t>nhốt </a:t>
            </a:r>
            <a:r>
              <a:rPr lang="en-US" sz="3200">
                <a:latin typeface="Arial" panose="020B0604020202020204" pitchFamily="34" charset="0"/>
                <a:cs typeface="Arial" panose="020B0604020202020204" pitchFamily="34" charset="0"/>
              </a:rPr>
              <a:t>đều vào 2 tầng. Mỗi tầng có …. con thỏ.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E3D1AF42-F87A-4E3B-8C4B-ED77B915A87F}"/>
              </a:ext>
            </a:extLst>
          </p:cNvPr>
          <p:cNvSpPr txBox="1"/>
          <p:nvPr/>
        </p:nvSpPr>
        <p:spPr>
          <a:xfrm>
            <a:off x="4106849" y="2638782"/>
            <a:ext cx="3877480" cy="73965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>
                <a:latin typeface="Arial" panose="020B0604020202020204" pitchFamily="34" charset="0"/>
                <a:cs typeface="Arial" panose="020B0604020202020204" pitchFamily="34" charset="0"/>
              </a:rPr>
              <a:t>Ta có phép chia: </a:t>
            </a:r>
            <a:r>
              <a:rPr lang="en-US" sz="3200" b="1">
                <a:latin typeface="Arial" panose="020B0604020202020204" pitchFamily="34" charset="0"/>
                <a:cs typeface="Arial" panose="020B0604020202020204" pitchFamily="34" charset="0"/>
              </a:rPr>
              <a:t> 	</a:t>
            </a:r>
            <a:endParaRPr lang="en-US" sz="320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32" name="Group 31">
            <a:extLst>
              <a:ext uri="{FF2B5EF4-FFF2-40B4-BE49-F238E27FC236}">
                <a16:creationId xmlns:a16="http://schemas.microsoft.com/office/drawing/2014/main" id="{ED0B0FF3-E671-4BE3-8E9B-2AB90F5AA6DA}"/>
              </a:ext>
            </a:extLst>
          </p:cNvPr>
          <p:cNvGrpSpPr/>
          <p:nvPr/>
        </p:nvGrpSpPr>
        <p:grpSpPr>
          <a:xfrm>
            <a:off x="5474328" y="3864894"/>
            <a:ext cx="4817325" cy="827687"/>
            <a:chOff x="4105812" y="5615379"/>
            <a:chExt cx="4293650" cy="682943"/>
          </a:xfrm>
        </p:grpSpPr>
        <p:sp>
          <p:nvSpPr>
            <p:cNvPr id="33" name="Rounded Rectangle 8">
              <a:extLst>
                <a:ext uri="{FF2B5EF4-FFF2-40B4-BE49-F238E27FC236}">
                  <a16:creationId xmlns:a16="http://schemas.microsoft.com/office/drawing/2014/main" id="{442E5D98-3787-4057-8B61-53DD936658D6}"/>
                </a:ext>
              </a:extLst>
            </p:cNvPr>
            <p:cNvSpPr/>
            <p:nvPr/>
          </p:nvSpPr>
          <p:spPr>
            <a:xfrm>
              <a:off x="4105812" y="5632814"/>
              <a:ext cx="792088" cy="648072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?</a:t>
              </a:r>
              <a:endParaRPr lang="vi-VN" sz="3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4" name="Rounded Rectangle 9">
              <a:extLst>
                <a:ext uri="{FF2B5EF4-FFF2-40B4-BE49-F238E27FC236}">
                  <a16:creationId xmlns:a16="http://schemas.microsoft.com/office/drawing/2014/main" id="{34D262FD-3C28-4DF3-ADF2-9E234C614EE3}"/>
                </a:ext>
              </a:extLst>
            </p:cNvPr>
            <p:cNvSpPr/>
            <p:nvPr/>
          </p:nvSpPr>
          <p:spPr>
            <a:xfrm>
              <a:off x="5972842" y="5645757"/>
              <a:ext cx="792088" cy="648072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?</a:t>
              </a:r>
              <a:endParaRPr lang="vi-VN" sz="3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5" name="Rounded Rectangle 10">
              <a:extLst>
                <a:ext uri="{FF2B5EF4-FFF2-40B4-BE49-F238E27FC236}">
                  <a16:creationId xmlns:a16="http://schemas.microsoft.com/office/drawing/2014/main" id="{D7141E29-62FC-4E31-97C1-D0975C516D20}"/>
                </a:ext>
              </a:extLst>
            </p:cNvPr>
            <p:cNvSpPr/>
            <p:nvPr/>
          </p:nvSpPr>
          <p:spPr>
            <a:xfrm>
              <a:off x="7607374" y="5632814"/>
              <a:ext cx="792088" cy="648072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?</a:t>
              </a:r>
              <a:endParaRPr lang="vi-VN" sz="3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6" name="Oval 45">
              <a:extLst>
                <a:ext uri="{FF2B5EF4-FFF2-40B4-BE49-F238E27FC236}">
                  <a16:creationId xmlns:a16="http://schemas.microsoft.com/office/drawing/2014/main" id="{AADF3EEF-17B0-4487-98E9-507A45B71AB7}"/>
                </a:ext>
              </a:extLst>
            </p:cNvPr>
            <p:cNvSpPr/>
            <p:nvPr/>
          </p:nvSpPr>
          <p:spPr>
            <a:xfrm>
              <a:off x="5045698" y="5632814"/>
              <a:ext cx="787246" cy="665508"/>
            </a:xfrm>
            <a:prstGeom prst="ellipse">
              <a:avLst/>
            </a:prstGeom>
            <a:noFill/>
            <a:ln w="38100">
              <a:solidFill>
                <a:srgbClr val="50BCA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3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?</a:t>
              </a:r>
              <a:endParaRPr lang="vi-VN" sz="3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7" name="Oval 46">
              <a:extLst>
                <a:ext uri="{FF2B5EF4-FFF2-40B4-BE49-F238E27FC236}">
                  <a16:creationId xmlns:a16="http://schemas.microsoft.com/office/drawing/2014/main" id="{D45058ED-5D5D-488E-A9C5-E52022BD8425}"/>
                </a:ext>
              </a:extLst>
            </p:cNvPr>
            <p:cNvSpPr/>
            <p:nvPr/>
          </p:nvSpPr>
          <p:spPr>
            <a:xfrm>
              <a:off x="6767988" y="5615379"/>
              <a:ext cx="720080" cy="682943"/>
            </a:xfrm>
            <a:prstGeom prst="ellipse">
              <a:avLst/>
            </a:prstGeom>
            <a:noFill/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=</a:t>
              </a:r>
              <a:endParaRPr lang="vi-VN" sz="3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48" name="Rounded Rectangle 13">
            <a:extLst>
              <a:ext uri="{FF2B5EF4-FFF2-40B4-BE49-F238E27FC236}">
                <a16:creationId xmlns:a16="http://schemas.microsoft.com/office/drawing/2014/main" id="{603F4C22-9A3E-4828-9700-F43C22D3760C}"/>
              </a:ext>
            </a:extLst>
          </p:cNvPr>
          <p:cNvSpPr/>
          <p:nvPr/>
        </p:nvSpPr>
        <p:spPr>
          <a:xfrm>
            <a:off x="5511303" y="3985572"/>
            <a:ext cx="822696" cy="637604"/>
          </a:xfrm>
          <a:prstGeom prst="roundRect">
            <a:avLst/>
          </a:prstGeom>
          <a:solidFill>
            <a:schemeClr val="bg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</a:t>
            </a:r>
            <a:endParaRPr lang="vi-VN" sz="36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9" name="Rounded Rectangle 13">
            <a:extLst>
              <a:ext uri="{FF2B5EF4-FFF2-40B4-BE49-F238E27FC236}">
                <a16:creationId xmlns:a16="http://schemas.microsoft.com/office/drawing/2014/main" id="{5D13739B-0990-4416-B47F-5D9A515B7B18}"/>
              </a:ext>
            </a:extLst>
          </p:cNvPr>
          <p:cNvSpPr/>
          <p:nvPr/>
        </p:nvSpPr>
        <p:spPr>
          <a:xfrm>
            <a:off x="6599262" y="4036192"/>
            <a:ext cx="665544" cy="438987"/>
          </a:xfrm>
          <a:prstGeom prst="roundRect">
            <a:avLst/>
          </a:prstGeom>
          <a:solidFill>
            <a:schemeClr val="bg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vi-VN" sz="36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0" name="Rounded Rectangle 13">
            <a:extLst>
              <a:ext uri="{FF2B5EF4-FFF2-40B4-BE49-F238E27FC236}">
                <a16:creationId xmlns:a16="http://schemas.microsoft.com/office/drawing/2014/main" id="{002F781D-A889-4CC5-B25C-894CE659F619}"/>
              </a:ext>
            </a:extLst>
          </p:cNvPr>
          <p:cNvSpPr/>
          <p:nvPr/>
        </p:nvSpPr>
        <p:spPr>
          <a:xfrm>
            <a:off x="7619506" y="4016191"/>
            <a:ext cx="806546" cy="637604"/>
          </a:xfrm>
          <a:prstGeom prst="roundRect">
            <a:avLst/>
          </a:prstGeom>
          <a:solidFill>
            <a:schemeClr val="bg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lang="vi-VN" sz="36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1" name="Rounded Rectangle 13">
            <a:extLst>
              <a:ext uri="{FF2B5EF4-FFF2-40B4-BE49-F238E27FC236}">
                <a16:creationId xmlns:a16="http://schemas.microsoft.com/office/drawing/2014/main" id="{AB79BC78-20DC-4278-AA03-BD13E4307A9E}"/>
              </a:ext>
            </a:extLst>
          </p:cNvPr>
          <p:cNvSpPr/>
          <p:nvPr/>
        </p:nvSpPr>
        <p:spPr>
          <a:xfrm>
            <a:off x="9461571" y="3962755"/>
            <a:ext cx="794575" cy="660422"/>
          </a:xfrm>
          <a:prstGeom prst="roundRect">
            <a:avLst/>
          </a:prstGeom>
          <a:solidFill>
            <a:schemeClr val="bg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endParaRPr lang="vi-VN" sz="36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49D09A64-6D9D-4F58-ACA6-0C36729AEF11}"/>
              </a:ext>
            </a:extLst>
          </p:cNvPr>
          <p:cNvSpPr txBox="1"/>
          <p:nvPr/>
        </p:nvSpPr>
        <p:spPr>
          <a:xfrm>
            <a:off x="4819620" y="4869232"/>
            <a:ext cx="4921540" cy="7397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>
                <a:latin typeface="Arial" panose="020B0604020202020204" pitchFamily="34" charset="0"/>
                <a:cs typeface="Arial" panose="020B0604020202020204" pitchFamily="34" charset="0"/>
              </a:rPr>
              <a:t>Vậy mỗi tầng có 4 con thỏ</a:t>
            </a:r>
            <a:endParaRPr lang="en-US" sz="320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463402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  <p:bldP spid="31" grpId="0" uiExpand="1"/>
      <p:bldP spid="48" grpId="0" animBg="1"/>
      <p:bldP spid="49" grpId="0" animBg="1"/>
      <p:bldP spid="50" grpId="0" animBg="1"/>
      <p:bldP spid="51" grpId="0" animBg="1"/>
      <p:bldP spid="52" grpId="0" uiExpand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98F9219F-2A6A-4A83-92B5-2D39B88DC22A}"/>
              </a:ext>
            </a:extLst>
          </p:cNvPr>
          <p:cNvGrpSpPr/>
          <p:nvPr/>
        </p:nvGrpSpPr>
        <p:grpSpPr>
          <a:xfrm>
            <a:off x="261224" y="150967"/>
            <a:ext cx="11833794" cy="692688"/>
            <a:chOff x="1011004" y="557947"/>
            <a:chExt cx="11835335" cy="692618"/>
          </a:xfrm>
        </p:grpSpPr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E97B3140-FC34-4580-A53A-3D39F433F40B}"/>
                </a:ext>
              </a:extLst>
            </p:cNvPr>
            <p:cNvSpPr txBox="1"/>
            <p:nvPr/>
          </p:nvSpPr>
          <p:spPr>
            <a:xfrm>
              <a:off x="1883641" y="634701"/>
              <a:ext cx="10962698" cy="5847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 sz="3200">
                  <a:latin typeface="Arial" panose="020B0604020202020204" pitchFamily="34" charset="0"/>
                  <a:cs typeface="Arial" panose="020B0604020202020204" pitchFamily="34" charset="0"/>
                </a:rPr>
                <a:t>Nêu các phép nhân, phép chia thích hợp với mỗi tranh vẽ:</a:t>
              </a:r>
              <a:endParaRPr lang="vi-VN" sz="32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E0236C3D-E4D7-412D-A504-05F241E31503}"/>
                </a:ext>
              </a:extLst>
            </p:cNvPr>
            <p:cNvGrpSpPr/>
            <p:nvPr/>
          </p:nvGrpSpPr>
          <p:grpSpPr>
            <a:xfrm>
              <a:off x="1011004" y="557947"/>
              <a:ext cx="742008" cy="692618"/>
              <a:chOff x="1607045" y="971728"/>
              <a:chExt cx="623536" cy="622135"/>
            </a:xfrm>
          </p:grpSpPr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F0FDF514-B1C7-49DF-B2D1-AAD17A4AAECC}"/>
                  </a:ext>
                </a:extLst>
              </p:cNvPr>
              <p:cNvSpPr/>
              <p:nvPr/>
            </p:nvSpPr>
            <p:spPr>
              <a:xfrm>
                <a:off x="1716817" y="1085813"/>
                <a:ext cx="430959" cy="389405"/>
              </a:xfrm>
              <a:prstGeom prst="rect">
                <a:avLst/>
              </a:prstGeom>
              <a:solidFill>
                <a:srgbClr val="FF0000"/>
              </a:solidFill>
              <a:ln w="57150">
                <a:solidFill>
                  <a:srgbClr val="FF0000"/>
                </a:solidFill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vi-VN" sz="3200" b="1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6</a:t>
                </a:r>
                <a:endParaRPr lang="vi-VN" sz="32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6" name="Oval 5">
                <a:extLst>
                  <a:ext uri="{FF2B5EF4-FFF2-40B4-BE49-F238E27FC236}">
                    <a16:creationId xmlns:a16="http://schemas.microsoft.com/office/drawing/2014/main" id="{95324685-4385-4FE8-841B-6F4A404A168F}"/>
                  </a:ext>
                </a:extLst>
              </p:cNvPr>
              <p:cNvSpPr/>
              <p:nvPr/>
            </p:nvSpPr>
            <p:spPr>
              <a:xfrm>
                <a:off x="1607045" y="971728"/>
                <a:ext cx="623536" cy="622135"/>
              </a:xfrm>
              <a:prstGeom prst="ellipse">
                <a:avLst/>
              </a:prstGeom>
              <a:noFill/>
              <a:ln w="57150">
                <a:solidFill>
                  <a:srgbClr val="FF0000"/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vi-VN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</p:grp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B016BE57-572A-442A-A7E2-E537D7B2AA38}"/>
              </a:ext>
            </a:extLst>
          </p:cNvPr>
          <p:cNvCxnSpPr>
            <a:cxnSpLocks/>
          </p:cNvCxnSpPr>
          <p:nvPr/>
        </p:nvCxnSpPr>
        <p:spPr>
          <a:xfrm>
            <a:off x="1133748" y="711555"/>
            <a:ext cx="10614907" cy="0"/>
          </a:xfrm>
          <a:prstGeom prst="straightConnector1">
            <a:avLst/>
          </a:prstGeom>
          <a:ln w="57150"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>
            <a:extLst>
              <a:ext uri="{FF2B5EF4-FFF2-40B4-BE49-F238E27FC236}">
                <a16:creationId xmlns:a16="http://schemas.microsoft.com/office/drawing/2014/main" id="{19C541A4-8EE5-41DA-9A64-4F4F60460D2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" b="23"/>
          <a:stretch/>
        </p:blipFill>
        <p:spPr>
          <a:xfrm>
            <a:off x="229346" y="1379499"/>
            <a:ext cx="3976739" cy="4792525"/>
          </a:xfrm>
          <a:prstGeom prst="rect">
            <a:avLst/>
          </a:prstGeom>
        </p:spPr>
      </p:pic>
      <p:sp>
        <p:nvSpPr>
          <p:cNvPr id="30" name="TextBox 29">
            <a:extLst>
              <a:ext uri="{FF2B5EF4-FFF2-40B4-BE49-F238E27FC236}">
                <a16:creationId xmlns:a16="http://schemas.microsoft.com/office/drawing/2014/main" id="{BBF79547-5144-4FFC-9C25-4E1230AF4F46}"/>
              </a:ext>
            </a:extLst>
          </p:cNvPr>
          <p:cNvSpPr txBox="1"/>
          <p:nvPr/>
        </p:nvSpPr>
        <p:spPr>
          <a:xfrm>
            <a:off x="4173993" y="1474512"/>
            <a:ext cx="761879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u="sng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Tình huống 2: </a:t>
            </a:r>
            <a:r>
              <a:rPr lang="en-US" sz="3200">
                <a:latin typeface="Arial" panose="020B0604020202020204" pitchFamily="34" charset="0"/>
                <a:cs typeface="Arial" panose="020B0604020202020204" pitchFamily="34" charset="0"/>
              </a:rPr>
              <a:t>Có 4 con thỏ màu xám và 4 con thỏ màu nâu. Tất cả có … con thỏ.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E3D1AF42-F87A-4E3B-8C4B-ED77B915A87F}"/>
              </a:ext>
            </a:extLst>
          </p:cNvPr>
          <p:cNvSpPr txBox="1"/>
          <p:nvPr/>
        </p:nvSpPr>
        <p:spPr>
          <a:xfrm>
            <a:off x="4106849" y="2638782"/>
            <a:ext cx="387798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>
                <a:latin typeface="Arial" panose="020B0604020202020204" pitchFamily="34" charset="0"/>
                <a:cs typeface="Arial" panose="020B0604020202020204" pitchFamily="34" charset="0"/>
              </a:rPr>
              <a:t>Ta có phép </a:t>
            </a:r>
            <a:r>
              <a:rPr lang="en-US" sz="3200" smtClean="0">
                <a:latin typeface="Arial" panose="020B0604020202020204" pitchFamily="34" charset="0"/>
                <a:cs typeface="Arial" panose="020B0604020202020204" pitchFamily="34" charset="0"/>
              </a:rPr>
              <a:t>nhân: </a:t>
            </a:r>
            <a:r>
              <a:rPr lang="en-US" sz="3200" b="1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endParaRPr lang="en-US" sz="320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32" name="Group 31">
            <a:extLst>
              <a:ext uri="{FF2B5EF4-FFF2-40B4-BE49-F238E27FC236}">
                <a16:creationId xmlns:a16="http://schemas.microsoft.com/office/drawing/2014/main" id="{ED0B0FF3-E671-4BE3-8E9B-2AB90F5AA6DA}"/>
              </a:ext>
            </a:extLst>
          </p:cNvPr>
          <p:cNvGrpSpPr/>
          <p:nvPr/>
        </p:nvGrpSpPr>
        <p:grpSpPr>
          <a:xfrm>
            <a:off x="5474328" y="3864894"/>
            <a:ext cx="4817325" cy="827687"/>
            <a:chOff x="4105812" y="5615379"/>
            <a:chExt cx="4293650" cy="682943"/>
          </a:xfrm>
        </p:grpSpPr>
        <p:sp>
          <p:nvSpPr>
            <p:cNvPr id="33" name="Rounded Rectangle 8">
              <a:extLst>
                <a:ext uri="{FF2B5EF4-FFF2-40B4-BE49-F238E27FC236}">
                  <a16:creationId xmlns:a16="http://schemas.microsoft.com/office/drawing/2014/main" id="{442E5D98-3787-4057-8B61-53DD936658D6}"/>
                </a:ext>
              </a:extLst>
            </p:cNvPr>
            <p:cNvSpPr/>
            <p:nvPr/>
          </p:nvSpPr>
          <p:spPr>
            <a:xfrm>
              <a:off x="4105812" y="5632814"/>
              <a:ext cx="792088" cy="648072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?</a:t>
              </a:r>
              <a:endParaRPr lang="vi-VN" sz="3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4" name="Rounded Rectangle 9">
              <a:extLst>
                <a:ext uri="{FF2B5EF4-FFF2-40B4-BE49-F238E27FC236}">
                  <a16:creationId xmlns:a16="http://schemas.microsoft.com/office/drawing/2014/main" id="{34D262FD-3C28-4DF3-ADF2-9E234C614EE3}"/>
                </a:ext>
              </a:extLst>
            </p:cNvPr>
            <p:cNvSpPr/>
            <p:nvPr/>
          </p:nvSpPr>
          <p:spPr>
            <a:xfrm>
              <a:off x="5972842" y="5645757"/>
              <a:ext cx="792088" cy="648072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?</a:t>
              </a:r>
              <a:endParaRPr lang="vi-VN" sz="3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5" name="Rounded Rectangle 10">
              <a:extLst>
                <a:ext uri="{FF2B5EF4-FFF2-40B4-BE49-F238E27FC236}">
                  <a16:creationId xmlns:a16="http://schemas.microsoft.com/office/drawing/2014/main" id="{D7141E29-62FC-4E31-97C1-D0975C516D20}"/>
                </a:ext>
              </a:extLst>
            </p:cNvPr>
            <p:cNvSpPr/>
            <p:nvPr/>
          </p:nvSpPr>
          <p:spPr>
            <a:xfrm>
              <a:off x="7607374" y="5632814"/>
              <a:ext cx="792088" cy="648072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?</a:t>
              </a:r>
              <a:endParaRPr lang="vi-VN" sz="3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6" name="Oval 45">
              <a:extLst>
                <a:ext uri="{FF2B5EF4-FFF2-40B4-BE49-F238E27FC236}">
                  <a16:creationId xmlns:a16="http://schemas.microsoft.com/office/drawing/2014/main" id="{AADF3EEF-17B0-4487-98E9-507A45B71AB7}"/>
                </a:ext>
              </a:extLst>
            </p:cNvPr>
            <p:cNvSpPr/>
            <p:nvPr/>
          </p:nvSpPr>
          <p:spPr>
            <a:xfrm>
              <a:off x="5045698" y="5632814"/>
              <a:ext cx="787246" cy="665508"/>
            </a:xfrm>
            <a:prstGeom prst="ellipse">
              <a:avLst/>
            </a:prstGeom>
            <a:noFill/>
            <a:ln w="38100">
              <a:solidFill>
                <a:srgbClr val="50BCA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3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?</a:t>
              </a:r>
              <a:endParaRPr lang="vi-VN" sz="3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7" name="Oval 46">
              <a:extLst>
                <a:ext uri="{FF2B5EF4-FFF2-40B4-BE49-F238E27FC236}">
                  <a16:creationId xmlns:a16="http://schemas.microsoft.com/office/drawing/2014/main" id="{D45058ED-5D5D-488E-A9C5-E52022BD8425}"/>
                </a:ext>
              </a:extLst>
            </p:cNvPr>
            <p:cNvSpPr/>
            <p:nvPr/>
          </p:nvSpPr>
          <p:spPr>
            <a:xfrm>
              <a:off x="6767988" y="5615379"/>
              <a:ext cx="720080" cy="682943"/>
            </a:xfrm>
            <a:prstGeom prst="ellipse">
              <a:avLst/>
            </a:prstGeom>
            <a:noFill/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=</a:t>
              </a:r>
              <a:endParaRPr lang="vi-VN" sz="3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48" name="Rounded Rectangle 13">
            <a:extLst>
              <a:ext uri="{FF2B5EF4-FFF2-40B4-BE49-F238E27FC236}">
                <a16:creationId xmlns:a16="http://schemas.microsoft.com/office/drawing/2014/main" id="{603F4C22-9A3E-4828-9700-F43C22D3760C}"/>
              </a:ext>
            </a:extLst>
          </p:cNvPr>
          <p:cNvSpPr/>
          <p:nvPr/>
        </p:nvSpPr>
        <p:spPr>
          <a:xfrm>
            <a:off x="5511303" y="3985572"/>
            <a:ext cx="822696" cy="637604"/>
          </a:xfrm>
          <a:prstGeom prst="roundRect">
            <a:avLst/>
          </a:prstGeom>
          <a:solidFill>
            <a:schemeClr val="bg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endParaRPr lang="vi-VN" sz="36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9" name="Rounded Rectangle 13">
            <a:extLst>
              <a:ext uri="{FF2B5EF4-FFF2-40B4-BE49-F238E27FC236}">
                <a16:creationId xmlns:a16="http://schemas.microsoft.com/office/drawing/2014/main" id="{5D13739B-0990-4416-B47F-5D9A515B7B18}"/>
              </a:ext>
            </a:extLst>
          </p:cNvPr>
          <p:cNvSpPr/>
          <p:nvPr/>
        </p:nvSpPr>
        <p:spPr>
          <a:xfrm>
            <a:off x="6599262" y="4036192"/>
            <a:ext cx="665544" cy="438987"/>
          </a:xfrm>
          <a:prstGeom prst="roundRect">
            <a:avLst/>
          </a:prstGeom>
          <a:solidFill>
            <a:schemeClr val="bg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</a:t>
            </a:r>
            <a:endParaRPr lang="vi-VN" sz="36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0" name="Rounded Rectangle 13">
            <a:extLst>
              <a:ext uri="{FF2B5EF4-FFF2-40B4-BE49-F238E27FC236}">
                <a16:creationId xmlns:a16="http://schemas.microsoft.com/office/drawing/2014/main" id="{002F781D-A889-4CC5-B25C-894CE659F619}"/>
              </a:ext>
            </a:extLst>
          </p:cNvPr>
          <p:cNvSpPr/>
          <p:nvPr/>
        </p:nvSpPr>
        <p:spPr>
          <a:xfrm>
            <a:off x="7619506" y="4016191"/>
            <a:ext cx="806546" cy="637604"/>
          </a:xfrm>
          <a:prstGeom prst="roundRect">
            <a:avLst/>
          </a:prstGeom>
          <a:solidFill>
            <a:schemeClr val="bg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lang="vi-VN" sz="36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1" name="Rounded Rectangle 13">
            <a:extLst>
              <a:ext uri="{FF2B5EF4-FFF2-40B4-BE49-F238E27FC236}">
                <a16:creationId xmlns:a16="http://schemas.microsoft.com/office/drawing/2014/main" id="{AB79BC78-20DC-4278-AA03-BD13E4307A9E}"/>
              </a:ext>
            </a:extLst>
          </p:cNvPr>
          <p:cNvSpPr/>
          <p:nvPr/>
        </p:nvSpPr>
        <p:spPr>
          <a:xfrm>
            <a:off x="9461571" y="3962755"/>
            <a:ext cx="794575" cy="660422"/>
          </a:xfrm>
          <a:prstGeom prst="roundRect">
            <a:avLst/>
          </a:prstGeom>
          <a:solidFill>
            <a:schemeClr val="bg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</a:t>
            </a:r>
            <a:endParaRPr lang="vi-VN" sz="36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49D09A64-6D9D-4F58-ACA6-0C36729AEF11}"/>
              </a:ext>
            </a:extLst>
          </p:cNvPr>
          <p:cNvSpPr txBox="1"/>
          <p:nvPr/>
        </p:nvSpPr>
        <p:spPr>
          <a:xfrm>
            <a:off x="4819620" y="4869232"/>
            <a:ext cx="4466287" cy="7397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>
                <a:latin typeface="Arial" panose="020B0604020202020204" pitchFamily="34" charset="0"/>
                <a:cs typeface="Arial" panose="020B0604020202020204" pitchFamily="34" charset="0"/>
              </a:rPr>
              <a:t>Vậy tất cả có 8 con thỏ.</a:t>
            </a:r>
            <a:endParaRPr lang="en-US" sz="320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685901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  <p:bldP spid="31" grpId="0" uiExpand="1"/>
      <p:bldP spid="48" grpId="0" animBg="1"/>
      <p:bldP spid="49" grpId="0" animBg="1"/>
      <p:bldP spid="50" grpId="0" animBg="1"/>
      <p:bldP spid="51" grpId="0" animBg="1"/>
      <p:bldP spid="52" grpId="0" uiExpand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t="9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956092" y="116632"/>
            <a:ext cx="8278228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vi-VN" sz="6600" b="1" spc="50">
                <a:ln w="11430"/>
                <a:solidFill>
                  <a:srgbClr val="0000F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CỦNG CỐ - DẶN DÒ</a:t>
            </a:r>
            <a:endParaRPr lang="en-US" sz="6600" b="1" cap="none" spc="50" dirty="0">
              <a:ln w="11430"/>
              <a:solidFill>
                <a:srgbClr val="0000FF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0" y="5517232"/>
            <a:ext cx="1126654" cy="1340768"/>
          </a:xfrm>
          <a:prstGeom prst="roundRect">
            <a:avLst/>
          </a:prstGeom>
          <a:solidFill>
            <a:srgbClr val="6870A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85305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 dir="vert"/>
      </p:transition>
    </mc:Choice>
    <mc:Fallback xmlns="">
      <p:transition spd="slow">
        <p:checker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>
            <a:lum/>
          </a:blip>
          <a:srcRect/>
          <a:stretch>
            <a:fillRect l="-9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nip Diagonal Corner Rectangle 1"/>
          <p:cNvSpPr/>
          <p:nvPr/>
        </p:nvSpPr>
        <p:spPr>
          <a:xfrm>
            <a:off x="2516696" y="620688"/>
            <a:ext cx="7157020" cy="1745598"/>
          </a:xfrm>
          <a:prstGeom prst="snip2DiagRect">
            <a:avLst/>
          </a:prstGeom>
          <a:solidFill>
            <a:schemeClr val="bg1">
              <a:alpha val="50000"/>
            </a:schemeClr>
          </a:solidFill>
          <a:ln w="3810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 defTabSz="685800">
              <a:defRPr/>
            </a:pPr>
            <a:r>
              <a:rPr lang="vi-VN" sz="660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 x 8 = </a:t>
            </a:r>
            <a:endParaRPr lang="en-US" sz="66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6820889" y="4749730"/>
            <a:ext cx="2838384" cy="1105444"/>
          </a:xfrm>
          <a:prstGeom prst="rect">
            <a:avLst/>
          </a:prstGeom>
          <a:solidFill>
            <a:schemeClr val="bg1">
              <a:alpha val="70000"/>
            </a:schemeClr>
          </a:solidFill>
          <a:ln w="28575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 defTabSz="685800">
              <a:defRPr/>
            </a:pPr>
            <a:r>
              <a:rPr lang="vi-VN" sz="4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D. 40</a:t>
            </a:r>
            <a:endParaRPr lang="vi-VN" sz="4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6820889" y="3067601"/>
            <a:ext cx="2838384" cy="1105444"/>
          </a:xfrm>
          <a:prstGeom prst="rect">
            <a:avLst/>
          </a:prstGeom>
          <a:solidFill>
            <a:schemeClr val="bg1">
              <a:alpha val="70000"/>
            </a:schemeClr>
          </a:solidFill>
          <a:ln w="28575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 defTabSz="685800">
              <a:defRPr/>
            </a:pPr>
            <a:r>
              <a:rPr lang="vi-VN" sz="400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B. 45</a:t>
            </a:r>
            <a:endParaRPr lang="vi-VN" sz="40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6" cstate="print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5485"/>
          <a:stretch/>
        </p:blipFill>
        <p:spPr>
          <a:xfrm>
            <a:off x="8968063" y="5091541"/>
            <a:ext cx="705653" cy="56448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7" cstate="print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472"/>
          <a:stretch/>
        </p:blipFill>
        <p:spPr>
          <a:xfrm>
            <a:off x="8940845" y="3284984"/>
            <a:ext cx="621265" cy="543699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2666412" y="3067601"/>
            <a:ext cx="2833782" cy="1105444"/>
          </a:xfrm>
          <a:prstGeom prst="rect">
            <a:avLst/>
          </a:prstGeom>
          <a:solidFill>
            <a:schemeClr val="bg1">
              <a:alpha val="70000"/>
            </a:schemeClr>
          </a:solidFill>
          <a:ln w="28575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 defTabSz="685800">
              <a:defRPr/>
            </a:pPr>
            <a:r>
              <a:rPr lang="vi-VN" sz="400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A. 50</a:t>
            </a:r>
            <a:endParaRPr lang="vi-VN" sz="40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677263" y="4779972"/>
            <a:ext cx="2831590" cy="1092872"/>
          </a:xfrm>
          <a:prstGeom prst="rect">
            <a:avLst/>
          </a:prstGeom>
          <a:solidFill>
            <a:schemeClr val="bg1">
              <a:alpha val="70000"/>
            </a:schemeClr>
          </a:solidFill>
          <a:ln w="28575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 defTabSz="685800">
              <a:defRPr/>
            </a:pPr>
            <a:r>
              <a:rPr lang="vi-VN" sz="400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C. 48</a:t>
            </a:r>
            <a:endParaRPr lang="vi-VN" sz="40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764" y="5091541"/>
            <a:ext cx="568657" cy="49972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764" y="3442075"/>
            <a:ext cx="553734" cy="486614"/>
          </a:xfrm>
          <a:prstGeom prst="rect">
            <a:avLst/>
          </a:prstGeom>
        </p:spPr>
      </p:pic>
      <p:sp>
        <p:nvSpPr>
          <p:cNvPr id="11" name="Left Arrow 10">
            <a:hlinkClick r:id="rId10" action="ppaction://hlinksldjump"/>
          </p:cNvPr>
          <p:cNvSpPr/>
          <p:nvPr/>
        </p:nvSpPr>
        <p:spPr>
          <a:xfrm>
            <a:off x="231576" y="188640"/>
            <a:ext cx="910630" cy="864096"/>
          </a:xfrm>
          <a:prstGeom prst="leftArrow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698384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5" dur="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36" dur="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7" dur="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8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2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43" dur="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44" dur="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5" dur="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46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" fill="hold">
                      <p:stCondLst>
                        <p:cond delay="0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0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51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2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3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7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58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59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0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61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2" fill="hold">
                      <p:stCondLst>
                        <p:cond delay="0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5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66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7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8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2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73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74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5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76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7" fill="hold">
                      <p:stCondLst>
                        <p:cond delay="0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0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81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2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3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7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88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89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0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7" grpId="0" animBg="1"/>
      <p:bldP spid="8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>
            <a:lum/>
          </a:blip>
          <a:srcRect/>
          <a:stretch>
            <a:fillRect l="-9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nip Diagonal Corner Rectangle 1"/>
          <p:cNvSpPr/>
          <p:nvPr/>
        </p:nvSpPr>
        <p:spPr>
          <a:xfrm>
            <a:off x="2516696" y="620688"/>
            <a:ext cx="7157020" cy="1745598"/>
          </a:xfrm>
          <a:prstGeom prst="snip2DiagRect">
            <a:avLst/>
          </a:prstGeom>
          <a:solidFill>
            <a:schemeClr val="bg1">
              <a:alpha val="50000"/>
            </a:schemeClr>
          </a:solidFill>
          <a:ln w="3810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 defTabSz="685800">
              <a:defRPr/>
            </a:pPr>
            <a:r>
              <a:rPr lang="vi-VN" sz="660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14 : 2 =</a:t>
            </a:r>
            <a:endParaRPr lang="en-US" sz="66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6933631" y="3107735"/>
            <a:ext cx="2740085" cy="1105444"/>
          </a:xfrm>
          <a:prstGeom prst="rect">
            <a:avLst/>
          </a:prstGeom>
          <a:solidFill>
            <a:schemeClr val="bg1">
              <a:alpha val="70000"/>
            </a:schemeClr>
          </a:solidFill>
          <a:ln w="28575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 defTabSz="685800">
              <a:defRPr/>
            </a:pPr>
            <a:r>
              <a:rPr lang="vi-VN" sz="4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B. </a:t>
            </a:r>
            <a:r>
              <a:rPr lang="en-US" sz="4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  <a:endParaRPr lang="vi-VN" sz="4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6924290" y="4783193"/>
            <a:ext cx="2740085" cy="1105444"/>
          </a:xfrm>
          <a:prstGeom prst="rect">
            <a:avLst/>
          </a:prstGeom>
          <a:solidFill>
            <a:schemeClr val="bg1">
              <a:alpha val="70000"/>
            </a:schemeClr>
          </a:solidFill>
          <a:ln w="28575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 defTabSz="685800">
              <a:defRPr/>
            </a:pPr>
            <a:r>
              <a:rPr lang="vi-VN" sz="480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D. </a:t>
            </a:r>
            <a:r>
              <a:rPr lang="en-US" sz="480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  <a:endParaRPr lang="vi-VN" sz="48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6" cstate="print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5485"/>
          <a:stretch/>
        </p:blipFill>
        <p:spPr>
          <a:xfrm>
            <a:off x="8893996" y="3418934"/>
            <a:ext cx="705653" cy="56448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7" cstate="print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472"/>
          <a:stretch/>
        </p:blipFill>
        <p:spPr>
          <a:xfrm>
            <a:off x="8945947" y="5000576"/>
            <a:ext cx="621265" cy="543699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2745496" y="3083394"/>
            <a:ext cx="2735643" cy="1105444"/>
          </a:xfrm>
          <a:prstGeom prst="rect">
            <a:avLst/>
          </a:prstGeom>
          <a:solidFill>
            <a:schemeClr val="bg1">
              <a:alpha val="70000"/>
            </a:schemeClr>
          </a:solidFill>
          <a:ln w="28575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 defTabSz="685800">
              <a:defRPr/>
            </a:pPr>
            <a:r>
              <a:rPr lang="vi-VN" sz="480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A. </a:t>
            </a:r>
            <a:r>
              <a:rPr lang="en-US" sz="480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endParaRPr lang="vi-VN" sz="48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756271" y="4795765"/>
            <a:ext cx="2733527" cy="1092872"/>
          </a:xfrm>
          <a:prstGeom prst="rect">
            <a:avLst/>
          </a:prstGeom>
          <a:solidFill>
            <a:schemeClr val="bg1">
              <a:alpha val="70000"/>
            </a:schemeClr>
          </a:solidFill>
          <a:ln w="28575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 defTabSz="685800">
              <a:defRPr/>
            </a:pPr>
            <a:r>
              <a:rPr lang="vi-VN" sz="480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C. </a:t>
            </a:r>
            <a:r>
              <a:rPr lang="en-US" sz="480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endParaRPr lang="vi-VN" sz="48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7710" y="5107334"/>
            <a:ext cx="568657" cy="49972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7710" y="3457868"/>
            <a:ext cx="553734" cy="486614"/>
          </a:xfrm>
          <a:prstGeom prst="rect">
            <a:avLst/>
          </a:prstGeom>
        </p:spPr>
      </p:pic>
      <p:sp>
        <p:nvSpPr>
          <p:cNvPr id="11" name="Left Arrow 10">
            <a:hlinkClick r:id="rId10" action="ppaction://hlinksldjump"/>
          </p:cNvPr>
          <p:cNvSpPr/>
          <p:nvPr/>
        </p:nvSpPr>
        <p:spPr>
          <a:xfrm>
            <a:off x="231576" y="188640"/>
            <a:ext cx="910630" cy="864096"/>
          </a:xfrm>
          <a:prstGeom prst="leftArrow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618117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5" dur="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36" dur="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7" dur="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8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2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43" dur="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44" dur="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5" dur="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46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" fill="hold">
                      <p:stCondLst>
                        <p:cond delay="0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0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51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2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3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7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58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59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0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61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2" fill="hold">
                      <p:stCondLst>
                        <p:cond delay="0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5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66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7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8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2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73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74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5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76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7" fill="hold">
                      <p:stCondLst>
                        <p:cond delay="0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0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81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2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3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7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88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89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0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7" grpId="0" animBg="1"/>
      <p:bldP spid="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>
            <a:lum/>
          </a:blip>
          <a:srcRect/>
          <a:stretch>
            <a:fillRect l="-9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nip Diagonal Corner Rectangle 1"/>
          <p:cNvSpPr/>
          <p:nvPr/>
        </p:nvSpPr>
        <p:spPr>
          <a:xfrm>
            <a:off x="2516696" y="620688"/>
            <a:ext cx="7157020" cy="1745598"/>
          </a:xfrm>
          <a:prstGeom prst="snip2DiagRect">
            <a:avLst/>
          </a:prstGeom>
          <a:solidFill>
            <a:schemeClr val="bg1">
              <a:alpha val="50000"/>
            </a:schemeClr>
          </a:solidFill>
          <a:ln w="3810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 defTabSz="685800">
              <a:defRPr/>
            </a:pPr>
            <a:r>
              <a:rPr lang="vi-VN" sz="660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 kg x 6 = </a:t>
            </a:r>
            <a:endParaRPr lang="en-US" sz="66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567995" y="3091066"/>
            <a:ext cx="2921803" cy="1105444"/>
          </a:xfrm>
          <a:prstGeom prst="rect">
            <a:avLst/>
          </a:prstGeom>
          <a:solidFill>
            <a:schemeClr val="bg1">
              <a:alpha val="70000"/>
            </a:schemeClr>
          </a:solidFill>
          <a:ln w="28575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 defTabSz="685800">
              <a:defRPr/>
            </a:pPr>
            <a:r>
              <a:rPr lang="vi-VN" sz="4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A. 30 kg</a:t>
            </a:r>
            <a:endParaRPr lang="vi-VN" sz="4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6742572" y="4783193"/>
            <a:ext cx="2921803" cy="1105444"/>
          </a:xfrm>
          <a:prstGeom prst="rect">
            <a:avLst/>
          </a:prstGeom>
          <a:solidFill>
            <a:schemeClr val="bg1">
              <a:alpha val="70000"/>
            </a:schemeClr>
          </a:solidFill>
          <a:ln w="28575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 defTabSz="685800">
              <a:defRPr/>
            </a:pPr>
            <a:r>
              <a:rPr lang="vi-VN" sz="400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D. 30 dm</a:t>
            </a:r>
            <a:endParaRPr lang="vi-VN" sz="40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6" cstate="print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5485"/>
          <a:stretch/>
        </p:blipFill>
        <p:spPr>
          <a:xfrm>
            <a:off x="5058059" y="3369612"/>
            <a:ext cx="705653" cy="56448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7" cstate="print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472"/>
          <a:stretch/>
        </p:blipFill>
        <p:spPr>
          <a:xfrm>
            <a:off x="9078466" y="5064065"/>
            <a:ext cx="621265" cy="543699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6743279" y="3091066"/>
            <a:ext cx="2917066" cy="1105444"/>
          </a:xfrm>
          <a:prstGeom prst="rect">
            <a:avLst/>
          </a:prstGeom>
          <a:solidFill>
            <a:schemeClr val="bg1">
              <a:alpha val="70000"/>
            </a:schemeClr>
          </a:solidFill>
          <a:ln w="28575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 defTabSz="685800">
              <a:defRPr/>
            </a:pPr>
            <a:r>
              <a:rPr lang="vi-VN" sz="400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B. 35 kg</a:t>
            </a:r>
            <a:endParaRPr lang="vi-VN" sz="40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574989" y="4795765"/>
            <a:ext cx="2914810" cy="1092872"/>
          </a:xfrm>
          <a:prstGeom prst="rect">
            <a:avLst/>
          </a:prstGeom>
          <a:solidFill>
            <a:schemeClr val="bg1">
              <a:alpha val="70000"/>
            </a:schemeClr>
          </a:solidFill>
          <a:ln w="28575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 defTabSz="685800">
              <a:defRPr/>
            </a:pPr>
            <a:r>
              <a:rPr lang="vi-VN" sz="400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C. 40 kg</a:t>
            </a:r>
            <a:endParaRPr lang="vi-VN" sz="40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1141" y="5132627"/>
            <a:ext cx="568657" cy="49972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78466" y="3461683"/>
            <a:ext cx="553734" cy="486614"/>
          </a:xfrm>
          <a:prstGeom prst="rect">
            <a:avLst/>
          </a:prstGeom>
        </p:spPr>
      </p:pic>
      <p:sp>
        <p:nvSpPr>
          <p:cNvPr id="11" name="Left Arrow 10">
            <a:hlinkClick r:id="rId10" action="ppaction://hlinksldjump"/>
          </p:cNvPr>
          <p:cNvSpPr/>
          <p:nvPr/>
        </p:nvSpPr>
        <p:spPr>
          <a:xfrm>
            <a:off x="231576" y="188640"/>
            <a:ext cx="910630" cy="864096"/>
          </a:xfrm>
          <a:prstGeom prst="leftArrow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35711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5" dur="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36" dur="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7" dur="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8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2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43" dur="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44" dur="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5" dur="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46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" fill="hold">
                      <p:stCondLst>
                        <p:cond delay="0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0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51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2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3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7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58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59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0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61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2" fill="hold">
                      <p:stCondLst>
                        <p:cond delay="0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5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66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7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8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2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73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74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5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76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7" fill="hold">
                      <p:stCondLst>
                        <p:cond delay="0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0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81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2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3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7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88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89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0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7" grpId="0" animBg="1"/>
      <p:bldP spid="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>
            <a:lum/>
          </a:blip>
          <a:srcRect/>
          <a:stretch>
            <a:fillRect l="-9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nip Diagonal Corner Rectangle 1"/>
          <p:cNvSpPr/>
          <p:nvPr/>
        </p:nvSpPr>
        <p:spPr>
          <a:xfrm>
            <a:off x="2516696" y="620688"/>
            <a:ext cx="7157020" cy="1745598"/>
          </a:xfrm>
          <a:prstGeom prst="snip2DiagRect">
            <a:avLst/>
          </a:prstGeom>
          <a:solidFill>
            <a:schemeClr val="bg1">
              <a:alpha val="50000"/>
            </a:schemeClr>
          </a:solidFill>
          <a:ln w="3810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 defTabSz="685800">
              <a:defRPr/>
            </a:pPr>
            <a:r>
              <a:rPr lang="vi-VN" sz="660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50 : 5 = </a:t>
            </a:r>
            <a:endParaRPr lang="en-US" sz="66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516696" y="4808664"/>
            <a:ext cx="2968474" cy="1105444"/>
          </a:xfrm>
          <a:prstGeom prst="rect">
            <a:avLst/>
          </a:prstGeom>
          <a:solidFill>
            <a:schemeClr val="bg1">
              <a:alpha val="70000"/>
            </a:schemeClr>
          </a:solidFill>
          <a:ln w="28575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 defTabSz="685800">
              <a:defRPr/>
            </a:pPr>
            <a:r>
              <a:rPr lang="vi-VN" sz="4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C. 10</a:t>
            </a:r>
            <a:endParaRPr lang="vi-VN" sz="4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6671745" y="3083394"/>
            <a:ext cx="2968474" cy="1105444"/>
          </a:xfrm>
          <a:prstGeom prst="rect">
            <a:avLst/>
          </a:prstGeom>
          <a:solidFill>
            <a:schemeClr val="bg1">
              <a:alpha val="70000"/>
            </a:schemeClr>
          </a:solidFill>
          <a:ln w="28575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 defTabSz="685800">
              <a:defRPr/>
            </a:pPr>
            <a:r>
              <a:rPr lang="vi-VN" sz="440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B. 8</a:t>
            </a:r>
            <a:endParaRPr lang="vi-VN" sz="44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6" cstate="print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5485"/>
          <a:stretch/>
        </p:blipFill>
        <p:spPr>
          <a:xfrm>
            <a:off x="4550718" y="5121167"/>
            <a:ext cx="705653" cy="56448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7" cstate="print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472"/>
          <a:stretch/>
        </p:blipFill>
        <p:spPr>
          <a:xfrm>
            <a:off x="8921791" y="3300777"/>
            <a:ext cx="621265" cy="543699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2517478" y="3083394"/>
            <a:ext cx="2963661" cy="1105444"/>
          </a:xfrm>
          <a:prstGeom prst="rect">
            <a:avLst/>
          </a:prstGeom>
          <a:solidFill>
            <a:schemeClr val="bg1">
              <a:alpha val="70000"/>
            </a:schemeClr>
          </a:solidFill>
          <a:ln w="28575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 defTabSz="685800">
              <a:defRPr/>
            </a:pPr>
            <a:r>
              <a:rPr lang="vi-VN" sz="440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A. 7</a:t>
            </a:r>
            <a:endParaRPr lang="vi-VN" sz="44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712347" y="4808664"/>
            <a:ext cx="2961369" cy="1092872"/>
          </a:xfrm>
          <a:prstGeom prst="rect">
            <a:avLst/>
          </a:prstGeom>
          <a:solidFill>
            <a:schemeClr val="bg1">
              <a:alpha val="70000"/>
            </a:schemeClr>
          </a:solidFill>
          <a:ln w="28575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 defTabSz="685800">
              <a:defRPr/>
            </a:pPr>
            <a:r>
              <a:rPr lang="vi-VN" sz="440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D. 9</a:t>
            </a:r>
            <a:endParaRPr lang="vi-VN" sz="44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81628" y="5120233"/>
            <a:ext cx="568657" cy="49972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7710" y="3457868"/>
            <a:ext cx="553734" cy="486614"/>
          </a:xfrm>
          <a:prstGeom prst="rect">
            <a:avLst/>
          </a:prstGeom>
        </p:spPr>
      </p:pic>
      <p:sp>
        <p:nvSpPr>
          <p:cNvPr id="11" name="Left Arrow 10">
            <a:hlinkClick r:id="rId10" action="ppaction://hlinksldjump"/>
          </p:cNvPr>
          <p:cNvSpPr/>
          <p:nvPr/>
        </p:nvSpPr>
        <p:spPr>
          <a:xfrm>
            <a:off x="231576" y="188640"/>
            <a:ext cx="910630" cy="864096"/>
          </a:xfrm>
          <a:prstGeom prst="leftArrow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113208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5" dur="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36" dur="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7" dur="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8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2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43" dur="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44" dur="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5" dur="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46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" fill="hold">
                      <p:stCondLst>
                        <p:cond delay="0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0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51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2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3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7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58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59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0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61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2" fill="hold">
                      <p:stCondLst>
                        <p:cond delay="0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5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66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7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8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2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73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74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5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76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7" fill="hold">
                      <p:stCondLst>
                        <p:cond delay="0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0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81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2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3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7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88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89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0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7" grpId="0" animBg="1"/>
      <p:bldP spid="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494806" y="1124744"/>
            <a:ext cx="7848872" cy="452431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9600" b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LUYỆN TẬP</a:t>
            </a:r>
            <a:r>
              <a:rPr lang="vi-VN" sz="9600" b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9600" b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CHUNG</a:t>
            </a:r>
            <a:endParaRPr lang="en-US" sz="9600" b="1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9600" b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Tiết  2</a:t>
            </a:r>
            <a:endParaRPr lang="en-US" sz="9600" b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72996260"/>
      </p:ext>
    </p:extLst>
  </p:cSld>
  <p:clrMapOvr>
    <a:masterClrMapping/>
  </p:clrMapOvr>
  <p:transition spd="slow">
    <p:wheel spokes="1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id="{107B3A3A-B390-48E4-8395-2EE781C62FB1}"/>
              </a:ext>
            </a:extLst>
          </p:cNvPr>
          <p:cNvGrpSpPr/>
          <p:nvPr/>
        </p:nvGrpSpPr>
        <p:grpSpPr>
          <a:xfrm>
            <a:off x="478582" y="394046"/>
            <a:ext cx="4419622" cy="635000"/>
            <a:chOff x="465934" y="231673"/>
            <a:chExt cx="4419622" cy="635000"/>
          </a:xfrm>
        </p:grpSpPr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42B77356-674C-4C63-B2B3-78B59174F8A7}"/>
                </a:ext>
              </a:extLst>
            </p:cNvPr>
            <p:cNvGrpSpPr/>
            <p:nvPr/>
          </p:nvGrpSpPr>
          <p:grpSpPr>
            <a:xfrm>
              <a:off x="465934" y="231673"/>
              <a:ext cx="654049" cy="635000"/>
              <a:chOff x="7934325" y="85725"/>
              <a:chExt cx="654049" cy="635000"/>
            </a:xfrm>
          </p:grpSpPr>
          <p:sp>
            <p:nvSpPr>
              <p:cNvPr id="13" name="Oval 12">
                <a:extLst>
                  <a:ext uri="{FF2B5EF4-FFF2-40B4-BE49-F238E27FC236}">
                    <a16:creationId xmlns:a16="http://schemas.microsoft.com/office/drawing/2014/main" id="{1B536042-388E-4F3A-A9D2-BDA0D497A87B}"/>
                  </a:ext>
                </a:extLst>
              </p:cNvPr>
              <p:cNvSpPr/>
              <p:nvPr/>
            </p:nvSpPr>
            <p:spPr>
              <a:xfrm>
                <a:off x="8001000" y="152400"/>
                <a:ext cx="520700" cy="495300"/>
              </a:xfrm>
              <a:prstGeom prst="ellipse">
                <a:avLst/>
              </a:prstGeom>
              <a:solidFill>
                <a:srgbClr val="FFC000"/>
              </a:solidFill>
              <a:ln w="28575"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vi-VN" sz="2800" b="1">
                    <a:solidFill>
                      <a:sysClr val="windowText" lastClr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4</a:t>
                </a:r>
                <a:endParaRPr lang="vi-VN" sz="2800" b="1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4" name="Oval 13">
                <a:extLst>
                  <a:ext uri="{FF2B5EF4-FFF2-40B4-BE49-F238E27FC236}">
                    <a16:creationId xmlns:a16="http://schemas.microsoft.com/office/drawing/2014/main" id="{B8E235E3-E23B-46B7-87F6-5B79AC4B07EF}"/>
                  </a:ext>
                </a:extLst>
              </p:cNvPr>
              <p:cNvSpPr/>
              <p:nvPr/>
            </p:nvSpPr>
            <p:spPr>
              <a:xfrm>
                <a:off x="7934325" y="85725"/>
                <a:ext cx="654049" cy="635000"/>
              </a:xfrm>
              <a:prstGeom prst="ellipse">
                <a:avLst/>
              </a:prstGeom>
              <a:noFill/>
              <a:ln w="28575"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1ADB4D69-DFA6-4AC3-955E-CFDAE0111B57}"/>
                </a:ext>
              </a:extLst>
            </p:cNvPr>
            <p:cNvSpPr txBox="1"/>
            <p:nvPr/>
          </p:nvSpPr>
          <p:spPr>
            <a:xfrm>
              <a:off x="1202156" y="269062"/>
              <a:ext cx="36834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vi-VN" sz="32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28C9F4D6-D2EB-47C9-B678-7470E55BD404}"/>
              </a:ext>
            </a:extLst>
          </p:cNvPr>
          <p:cNvSpPr/>
          <p:nvPr/>
        </p:nvSpPr>
        <p:spPr>
          <a:xfrm>
            <a:off x="1486694" y="394046"/>
            <a:ext cx="8496944" cy="826396"/>
          </a:xfrm>
          <a:prstGeom prst="roundRect">
            <a:avLst/>
          </a:prstGeom>
          <a:solidFill>
            <a:schemeClr val="accent2"/>
          </a:solidFill>
          <a:ln>
            <a:extLst>
              <a:ext uri="{C807C97D-BFC1-408E-A445-0C87EB9F89A2}">
                <ask:lineSketchStyleProps xmlns:ask="http://schemas.microsoft.com/office/drawing/2018/sketchyshapes" xmlns="" sd="1959150775">
                  <a:custGeom>
                    <a:avLst/>
                    <a:gdLst>
                      <a:gd name="connsiteX0" fmla="*/ 0 w 8496944"/>
                      <a:gd name="connsiteY0" fmla="*/ 137735 h 826396"/>
                      <a:gd name="connsiteX1" fmla="*/ 137735 w 8496944"/>
                      <a:gd name="connsiteY1" fmla="*/ 0 h 826396"/>
                      <a:gd name="connsiteX2" fmla="*/ 8359209 w 8496944"/>
                      <a:gd name="connsiteY2" fmla="*/ 0 h 826396"/>
                      <a:gd name="connsiteX3" fmla="*/ 8496944 w 8496944"/>
                      <a:gd name="connsiteY3" fmla="*/ 137735 h 826396"/>
                      <a:gd name="connsiteX4" fmla="*/ 8496944 w 8496944"/>
                      <a:gd name="connsiteY4" fmla="*/ 688661 h 826396"/>
                      <a:gd name="connsiteX5" fmla="*/ 8359209 w 8496944"/>
                      <a:gd name="connsiteY5" fmla="*/ 826396 h 826396"/>
                      <a:gd name="connsiteX6" fmla="*/ 137735 w 8496944"/>
                      <a:gd name="connsiteY6" fmla="*/ 826396 h 826396"/>
                      <a:gd name="connsiteX7" fmla="*/ 0 w 8496944"/>
                      <a:gd name="connsiteY7" fmla="*/ 688661 h 826396"/>
                      <a:gd name="connsiteX8" fmla="*/ 0 w 8496944"/>
                      <a:gd name="connsiteY8" fmla="*/ 137735 h 82639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8496944" h="826396" fill="none" extrusionOk="0">
                        <a:moveTo>
                          <a:pt x="0" y="137735"/>
                        </a:moveTo>
                        <a:cubicBezTo>
                          <a:pt x="698" y="63264"/>
                          <a:pt x="66959" y="1095"/>
                          <a:pt x="137735" y="0"/>
                        </a:cubicBezTo>
                        <a:cubicBezTo>
                          <a:pt x="3966987" y="-47972"/>
                          <a:pt x="4537400" y="-135018"/>
                          <a:pt x="8359209" y="0"/>
                        </a:cubicBezTo>
                        <a:cubicBezTo>
                          <a:pt x="8434803" y="-2102"/>
                          <a:pt x="8491369" y="73088"/>
                          <a:pt x="8496944" y="137735"/>
                        </a:cubicBezTo>
                        <a:cubicBezTo>
                          <a:pt x="8535531" y="197518"/>
                          <a:pt x="8447902" y="449222"/>
                          <a:pt x="8496944" y="688661"/>
                        </a:cubicBezTo>
                        <a:cubicBezTo>
                          <a:pt x="8488176" y="759422"/>
                          <a:pt x="8441174" y="819589"/>
                          <a:pt x="8359209" y="826396"/>
                        </a:cubicBezTo>
                        <a:cubicBezTo>
                          <a:pt x="7501593" y="906882"/>
                          <a:pt x="2632913" y="733276"/>
                          <a:pt x="137735" y="826396"/>
                        </a:cubicBezTo>
                        <a:cubicBezTo>
                          <a:pt x="64487" y="827121"/>
                          <a:pt x="-2824" y="762068"/>
                          <a:pt x="0" y="688661"/>
                        </a:cubicBezTo>
                        <a:cubicBezTo>
                          <a:pt x="40627" y="579018"/>
                          <a:pt x="43051" y="374421"/>
                          <a:pt x="0" y="137735"/>
                        </a:cubicBezTo>
                        <a:close/>
                      </a:path>
                      <a:path w="8496944" h="826396" stroke="0" extrusionOk="0">
                        <a:moveTo>
                          <a:pt x="0" y="137735"/>
                        </a:moveTo>
                        <a:cubicBezTo>
                          <a:pt x="5440" y="53852"/>
                          <a:pt x="61503" y="1211"/>
                          <a:pt x="137735" y="0"/>
                        </a:cubicBezTo>
                        <a:cubicBezTo>
                          <a:pt x="3623855" y="-167747"/>
                          <a:pt x="4509108" y="44969"/>
                          <a:pt x="8359209" y="0"/>
                        </a:cubicBezTo>
                        <a:cubicBezTo>
                          <a:pt x="8446883" y="-289"/>
                          <a:pt x="8504069" y="51141"/>
                          <a:pt x="8496944" y="137735"/>
                        </a:cubicBezTo>
                        <a:cubicBezTo>
                          <a:pt x="8472580" y="222115"/>
                          <a:pt x="8459534" y="437184"/>
                          <a:pt x="8496944" y="688661"/>
                        </a:cubicBezTo>
                        <a:cubicBezTo>
                          <a:pt x="8502507" y="753250"/>
                          <a:pt x="8437894" y="817628"/>
                          <a:pt x="8359209" y="826396"/>
                        </a:cubicBezTo>
                        <a:cubicBezTo>
                          <a:pt x="5821637" y="950493"/>
                          <a:pt x="2379477" y="778601"/>
                          <a:pt x="137735" y="826396"/>
                        </a:cubicBezTo>
                        <a:cubicBezTo>
                          <a:pt x="52458" y="824034"/>
                          <a:pt x="-9778" y="757481"/>
                          <a:pt x="0" y="688661"/>
                        </a:cubicBezTo>
                        <a:cubicBezTo>
                          <a:pt x="18256" y="531256"/>
                          <a:pt x="4167" y="221934"/>
                          <a:pt x="0" y="137735"/>
                        </a:cubicBezTo>
                        <a:close/>
                      </a:path>
                    </a:pathLst>
                  </a:cu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200" b="1">
                <a:solidFill>
                  <a:schemeClr val="bg1"/>
                </a:solidFill>
              </a:rPr>
              <a:t>a) Tìm tích, biết hai thừa số là 5 và 9</a:t>
            </a:r>
            <a:endParaRPr lang="en-US" sz="3200" b="1">
              <a:solidFill>
                <a:schemeClr val="bg1"/>
              </a:solidFill>
            </a:endParaRPr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5E993E06-D5EE-4CD6-8261-3A90C27559F8}"/>
              </a:ext>
            </a:extLst>
          </p:cNvPr>
          <p:cNvSpPr/>
          <p:nvPr/>
        </p:nvSpPr>
        <p:spPr>
          <a:xfrm>
            <a:off x="1486694" y="1556792"/>
            <a:ext cx="10081120" cy="826396"/>
          </a:xfrm>
          <a:prstGeom prst="roundRect">
            <a:avLst/>
          </a:prstGeom>
          <a:solidFill>
            <a:srgbClr val="002060"/>
          </a:solidFill>
          <a:ln>
            <a:extLst>
              <a:ext uri="{C807C97D-BFC1-408E-A445-0C87EB9F89A2}">
                <ask:lineSketchStyleProps xmlns:ask="http://schemas.microsoft.com/office/drawing/2018/sketchyshapes" xmlns="" sd="1959150775">
                  <a:custGeom>
                    <a:avLst/>
                    <a:gdLst>
                      <a:gd name="connsiteX0" fmla="*/ 0 w 10081120"/>
                      <a:gd name="connsiteY0" fmla="*/ 137735 h 826396"/>
                      <a:gd name="connsiteX1" fmla="*/ 137735 w 10081120"/>
                      <a:gd name="connsiteY1" fmla="*/ 0 h 826396"/>
                      <a:gd name="connsiteX2" fmla="*/ 9943385 w 10081120"/>
                      <a:gd name="connsiteY2" fmla="*/ 0 h 826396"/>
                      <a:gd name="connsiteX3" fmla="*/ 10081120 w 10081120"/>
                      <a:gd name="connsiteY3" fmla="*/ 137735 h 826396"/>
                      <a:gd name="connsiteX4" fmla="*/ 10081120 w 10081120"/>
                      <a:gd name="connsiteY4" fmla="*/ 688661 h 826396"/>
                      <a:gd name="connsiteX5" fmla="*/ 9943385 w 10081120"/>
                      <a:gd name="connsiteY5" fmla="*/ 826396 h 826396"/>
                      <a:gd name="connsiteX6" fmla="*/ 137735 w 10081120"/>
                      <a:gd name="connsiteY6" fmla="*/ 826396 h 826396"/>
                      <a:gd name="connsiteX7" fmla="*/ 0 w 10081120"/>
                      <a:gd name="connsiteY7" fmla="*/ 688661 h 826396"/>
                      <a:gd name="connsiteX8" fmla="*/ 0 w 10081120"/>
                      <a:gd name="connsiteY8" fmla="*/ 137735 h 82639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10081120" h="826396" fill="none" extrusionOk="0">
                        <a:moveTo>
                          <a:pt x="0" y="137735"/>
                        </a:moveTo>
                        <a:cubicBezTo>
                          <a:pt x="698" y="63264"/>
                          <a:pt x="66959" y="1095"/>
                          <a:pt x="137735" y="0"/>
                        </a:cubicBezTo>
                        <a:cubicBezTo>
                          <a:pt x="3687321" y="-47972"/>
                          <a:pt x="5397907" y="-135018"/>
                          <a:pt x="9943385" y="0"/>
                        </a:cubicBezTo>
                        <a:cubicBezTo>
                          <a:pt x="10018979" y="-2102"/>
                          <a:pt x="10075545" y="73088"/>
                          <a:pt x="10081120" y="137735"/>
                        </a:cubicBezTo>
                        <a:cubicBezTo>
                          <a:pt x="10119707" y="197518"/>
                          <a:pt x="10032078" y="449222"/>
                          <a:pt x="10081120" y="688661"/>
                        </a:cubicBezTo>
                        <a:cubicBezTo>
                          <a:pt x="10072352" y="759422"/>
                          <a:pt x="10025350" y="819589"/>
                          <a:pt x="9943385" y="826396"/>
                        </a:cubicBezTo>
                        <a:cubicBezTo>
                          <a:pt x="5732729" y="906882"/>
                          <a:pt x="3261892" y="733276"/>
                          <a:pt x="137735" y="826396"/>
                        </a:cubicBezTo>
                        <a:cubicBezTo>
                          <a:pt x="64487" y="827121"/>
                          <a:pt x="-2824" y="762068"/>
                          <a:pt x="0" y="688661"/>
                        </a:cubicBezTo>
                        <a:cubicBezTo>
                          <a:pt x="40627" y="579018"/>
                          <a:pt x="43051" y="374421"/>
                          <a:pt x="0" y="137735"/>
                        </a:cubicBezTo>
                        <a:close/>
                      </a:path>
                      <a:path w="10081120" h="826396" stroke="0" extrusionOk="0">
                        <a:moveTo>
                          <a:pt x="0" y="137735"/>
                        </a:moveTo>
                        <a:cubicBezTo>
                          <a:pt x="5440" y="53852"/>
                          <a:pt x="61503" y="1211"/>
                          <a:pt x="137735" y="0"/>
                        </a:cubicBezTo>
                        <a:cubicBezTo>
                          <a:pt x="4588723" y="-167747"/>
                          <a:pt x="6744781" y="44969"/>
                          <a:pt x="9943385" y="0"/>
                        </a:cubicBezTo>
                        <a:cubicBezTo>
                          <a:pt x="10031059" y="-289"/>
                          <a:pt x="10088245" y="51141"/>
                          <a:pt x="10081120" y="137735"/>
                        </a:cubicBezTo>
                        <a:cubicBezTo>
                          <a:pt x="10056756" y="222115"/>
                          <a:pt x="10043710" y="437184"/>
                          <a:pt x="10081120" y="688661"/>
                        </a:cubicBezTo>
                        <a:cubicBezTo>
                          <a:pt x="10086683" y="753250"/>
                          <a:pt x="10022070" y="817628"/>
                          <a:pt x="9943385" y="826396"/>
                        </a:cubicBezTo>
                        <a:cubicBezTo>
                          <a:pt x="7237002" y="950493"/>
                          <a:pt x="4948873" y="778601"/>
                          <a:pt x="137735" y="826396"/>
                        </a:cubicBezTo>
                        <a:cubicBezTo>
                          <a:pt x="52458" y="824034"/>
                          <a:pt x="-9778" y="757481"/>
                          <a:pt x="0" y="688661"/>
                        </a:cubicBezTo>
                        <a:cubicBezTo>
                          <a:pt x="18256" y="531256"/>
                          <a:pt x="4167" y="221934"/>
                          <a:pt x="0" y="137735"/>
                        </a:cubicBezTo>
                        <a:close/>
                      </a:path>
                    </a:pathLst>
                  </a:cu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200" b="1">
                <a:solidFill>
                  <a:schemeClr val="bg1"/>
                </a:solidFill>
              </a:rPr>
              <a:t>b) Tìm thương, biết số bị </a:t>
            </a:r>
            <a:r>
              <a:rPr lang="en-US" sz="3200" b="1" smtClean="0">
                <a:solidFill>
                  <a:schemeClr val="bg1"/>
                </a:solidFill>
              </a:rPr>
              <a:t>chia</a:t>
            </a:r>
            <a:r>
              <a:rPr lang="vi-VN" sz="3200" b="1" smtClean="0">
                <a:solidFill>
                  <a:schemeClr val="bg1"/>
                </a:solidFill>
              </a:rPr>
              <a:t> </a:t>
            </a:r>
            <a:r>
              <a:rPr lang="vi-VN" sz="3200" b="1">
                <a:solidFill>
                  <a:schemeClr val="bg1"/>
                </a:solidFill>
              </a:rPr>
              <a:t>là 16 và số chia là 2</a:t>
            </a:r>
            <a:endParaRPr lang="en-US" sz="3200" b="1">
              <a:solidFill>
                <a:schemeClr val="bg1"/>
              </a:solidFill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84F5EF0E-1997-4AB2-B3EB-4A8D28B8ECC0}"/>
              </a:ext>
            </a:extLst>
          </p:cNvPr>
          <p:cNvSpPr txBox="1"/>
          <p:nvPr/>
        </p:nvSpPr>
        <p:spPr>
          <a:xfrm>
            <a:off x="3952912" y="1916832"/>
            <a:ext cx="251222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5400" b="1">
                <a:latin typeface="Arial" panose="020B0604020202020204" pitchFamily="34" charset="0"/>
                <a:cs typeface="Arial" panose="020B0604020202020204" pitchFamily="34" charset="0"/>
              </a:rPr>
              <a:t>5 x 9 = </a:t>
            </a:r>
            <a:endParaRPr lang="en-US" sz="5400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4F081E7B-91ED-499C-9663-9966AE9986F8}"/>
              </a:ext>
            </a:extLst>
          </p:cNvPr>
          <p:cNvSpPr txBox="1"/>
          <p:nvPr/>
        </p:nvSpPr>
        <p:spPr>
          <a:xfrm>
            <a:off x="6437243" y="1916832"/>
            <a:ext cx="95410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5400" b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45</a:t>
            </a:r>
            <a:endParaRPr lang="en-US" sz="5400" b="1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FEA02C22-C5C5-4A5D-A5EC-B2B8BDA870F0}"/>
              </a:ext>
            </a:extLst>
          </p:cNvPr>
          <p:cNvSpPr txBox="1"/>
          <p:nvPr/>
        </p:nvSpPr>
        <p:spPr>
          <a:xfrm>
            <a:off x="3952912" y="5013176"/>
            <a:ext cx="274305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5400" b="1">
                <a:latin typeface="Arial" panose="020B0604020202020204" pitchFamily="34" charset="0"/>
                <a:cs typeface="Arial" panose="020B0604020202020204" pitchFamily="34" charset="0"/>
              </a:rPr>
              <a:t>16 : 2 = </a:t>
            </a:r>
            <a:endParaRPr lang="en-US" sz="5400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D9F9FB21-26EF-4FA4-BE1A-0FFABF533333}"/>
              </a:ext>
            </a:extLst>
          </p:cNvPr>
          <p:cNvSpPr txBox="1"/>
          <p:nvPr/>
        </p:nvSpPr>
        <p:spPr>
          <a:xfrm>
            <a:off x="6533931" y="5013176"/>
            <a:ext cx="56938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5400" b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</a:t>
            </a:r>
            <a:endParaRPr lang="en-US" sz="5400" b="1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823933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0854E-6 1.48148E-6 L -0.00508 0.29861 " pathEditMode="relative" rAng="0" ptsTypes="AA">
                                      <p:cBhvr>
                                        <p:cTn id="20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0" y="149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  <p:bldP spid="17" grpId="1" animBg="1"/>
      <p:bldP spid="18" grpId="0"/>
      <p:bldP spid="19" grpId="0"/>
      <p:bldP spid="20" grpId="0"/>
      <p:bldP spid="2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96695738-0C5B-4B33-9D17-C1EA0B7F2CA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04" b="1607"/>
          <a:stretch/>
        </p:blipFill>
        <p:spPr>
          <a:xfrm>
            <a:off x="1778198" y="1052736"/>
            <a:ext cx="8634015" cy="3418081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00A06801-0527-4838-BDF2-DC25C686C696}"/>
              </a:ext>
            </a:extLst>
          </p:cNvPr>
          <p:cNvSpPr txBox="1"/>
          <p:nvPr/>
        </p:nvSpPr>
        <p:spPr>
          <a:xfrm>
            <a:off x="381325" y="4470817"/>
            <a:ext cx="11485935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b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Trả lời các câu hỏi:</a:t>
            </a:r>
          </a:p>
          <a:p>
            <a:pPr marL="514299" indent="-514299" algn="just">
              <a:buAutoNum type="alphaLcParenR"/>
            </a:pPr>
            <a:r>
              <a:rPr lang="en-US" sz="3200">
                <a:latin typeface="Arial" panose="020B0604020202020204" pitchFamily="34" charset="0"/>
                <a:cs typeface="Arial" panose="020B0604020202020204" pitchFamily="34" charset="0"/>
              </a:rPr>
              <a:t>Nếu </a:t>
            </a:r>
            <a:r>
              <a:rPr lang="vi-VN" sz="3200">
                <a:latin typeface="Arial" panose="020B0604020202020204" pitchFamily="34" charset="0"/>
                <a:cs typeface="Arial" panose="020B0604020202020204" pitchFamily="34" charset="0"/>
              </a:rPr>
              <a:t>trồng thành 5 hàng đều nhau thì mỗi hàng có mấy cây?</a:t>
            </a:r>
          </a:p>
          <a:p>
            <a:pPr marL="514299" indent="-514299" algn="just">
              <a:buAutoNum type="alphaLcParenR"/>
            </a:pPr>
            <a:r>
              <a:rPr lang="vi-VN" sz="3200">
                <a:latin typeface="Arial" panose="020B0604020202020204" pitchFamily="34" charset="0"/>
                <a:cs typeface="Arial" panose="020B0604020202020204" pitchFamily="34" charset="0"/>
              </a:rPr>
              <a:t>Nếu trồng mỗi hàng 5 cây thì trồng thành mấy hàng?</a:t>
            </a:r>
            <a:endParaRPr lang="en-US" sz="32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A915FE01-9556-4D54-B400-1434D0983F78}"/>
              </a:ext>
            </a:extLst>
          </p:cNvPr>
          <p:cNvGrpSpPr/>
          <p:nvPr/>
        </p:nvGrpSpPr>
        <p:grpSpPr>
          <a:xfrm>
            <a:off x="314650" y="167387"/>
            <a:ext cx="11875763" cy="635000"/>
            <a:chOff x="1253941" y="554838"/>
            <a:chExt cx="11875763" cy="635000"/>
          </a:xfrm>
        </p:grpSpPr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57440D24-D058-43BE-BEC5-732574C6530F}"/>
                </a:ext>
              </a:extLst>
            </p:cNvPr>
            <p:cNvGrpSpPr/>
            <p:nvPr/>
          </p:nvGrpSpPr>
          <p:grpSpPr>
            <a:xfrm>
              <a:off x="1253941" y="554838"/>
              <a:ext cx="654049" cy="635000"/>
              <a:chOff x="7934325" y="85725"/>
              <a:chExt cx="654049" cy="635000"/>
            </a:xfrm>
          </p:grpSpPr>
          <p:sp>
            <p:nvSpPr>
              <p:cNvPr id="16" name="Oval 15">
                <a:extLst>
                  <a:ext uri="{FF2B5EF4-FFF2-40B4-BE49-F238E27FC236}">
                    <a16:creationId xmlns:a16="http://schemas.microsoft.com/office/drawing/2014/main" id="{59A10FA1-04C8-422F-8E1B-15AAC10B37C9}"/>
                  </a:ext>
                </a:extLst>
              </p:cNvPr>
              <p:cNvSpPr/>
              <p:nvPr/>
            </p:nvSpPr>
            <p:spPr>
              <a:xfrm>
                <a:off x="8001000" y="152400"/>
                <a:ext cx="520700" cy="495300"/>
              </a:xfrm>
              <a:prstGeom prst="ellipse">
                <a:avLst/>
              </a:prstGeom>
              <a:solidFill>
                <a:srgbClr val="FFC000"/>
              </a:solidFill>
              <a:ln w="28575"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400" b="1">
                    <a:solidFill>
                      <a:sysClr val="windowText" lastClr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5</a:t>
                </a:r>
                <a:endParaRPr lang="vi-VN" sz="2400" b="1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7" name="Oval 16">
                <a:extLst>
                  <a:ext uri="{FF2B5EF4-FFF2-40B4-BE49-F238E27FC236}">
                    <a16:creationId xmlns:a16="http://schemas.microsoft.com/office/drawing/2014/main" id="{50F9DD84-DD9A-4F1B-9894-86F817051581}"/>
                  </a:ext>
                </a:extLst>
              </p:cNvPr>
              <p:cNvSpPr/>
              <p:nvPr/>
            </p:nvSpPr>
            <p:spPr>
              <a:xfrm>
                <a:off x="7934325" y="85725"/>
                <a:ext cx="654049" cy="635000"/>
              </a:xfrm>
              <a:prstGeom prst="ellipse">
                <a:avLst/>
              </a:prstGeom>
              <a:noFill/>
              <a:ln w="28575"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 sz="16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4B877551-DB7B-4C97-BFA6-48A0CF2ABFB8}"/>
                </a:ext>
              </a:extLst>
            </p:cNvPr>
            <p:cNvSpPr txBox="1"/>
            <p:nvPr/>
          </p:nvSpPr>
          <p:spPr>
            <a:xfrm>
              <a:off x="2059472" y="628935"/>
              <a:ext cx="1107023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 sz="2800" b="1">
                  <a:solidFill>
                    <a:srgbClr val="0000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Một trường tiểu học dự kiến trồng 30 cây xanh ở vườn trường</a:t>
              </a:r>
              <a:endParaRPr lang="vi-VN" sz="28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3FE09C7F-D8E9-4BC9-BDFD-68FFE9D31509}"/>
              </a:ext>
            </a:extLst>
          </p:cNvPr>
          <p:cNvCxnSpPr>
            <a:cxnSpLocks/>
          </p:cNvCxnSpPr>
          <p:nvPr/>
        </p:nvCxnSpPr>
        <p:spPr>
          <a:xfrm>
            <a:off x="1289670" y="755720"/>
            <a:ext cx="10638184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7269830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CAFA2598-6246-4AF8-9A55-3450E85C7B9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80" b="-1998"/>
          <a:stretch/>
        </p:blipFill>
        <p:spPr>
          <a:xfrm>
            <a:off x="2549191" y="0"/>
            <a:ext cx="7092030" cy="2874496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FF40DA54-8F89-47DF-AB78-5C55950231BE}"/>
              </a:ext>
            </a:extLst>
          </p:cNvPr>
          <p:cNvSpPr txBox="1"/>
          <p:nvPr/>
        </p:nvSpPr>
        <p:spPr>
          <a:xfrm>
            <a:off x="29616" y="2694471"/>
            <a:ext cx="1148593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299" indent="-514299" algn="just">
              <a:buAutoNum type="alphaLcParenR"/>
            </a:pPr>
            <a:r>
              <a:rPr lang="vi-VN" sz="3200" b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Một trường tiểu học </a:t>
            </a:r>
            <a:r>
              <a:rPr lang="en-US" sz="3200" b="1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dự </a:t>
            </a:r>
            <a:r>
              <a:rPr lang="vi-VN" sz="3200" b="1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kiến </a:t>
            </a:r>
            <a:r>
              <a:rPr lang="vi-VN" sz="3200" b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trồng 30 cây, nếu trồng thành 5 hàng đều </a:t>
            </a:r>
            <a:r>
              <a:rPr lang="vi-VN" sz="3200" b="1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nhau</a:t>
            </a:r>
            <a:r>
              <a:rPr lang="en-US" sz="3200" b="1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thì mỗi hàng có … cây .</a:t>
            </a:r>
            <a:endParaRPr lang="en-US" sz="3200" b="1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DF12EA9-B261-4C68-A232-E1E0FC8421AD}"/>
              </a:ext>
            </a:extLst>
          </p:cNvPr>
          <p:cNvSpPr txBox="1"/>
          <p:nvPr/>
        </p:nvSpPr>
        <p:spPr>
          <a:xfrm>
            <a:off x="692002" y="3716594"/>
            <a:ext cx="3877480" cy="73965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>
                <a:latin typeface="Arial" panose="020B0604020202020204" pitchFamily="34" charset="0"/>
                <a:cs typeface="Arial" panose="020B0604020202020204" pitchFamily="34" charset="0"/>
              </a:rPr>
              <a:t>Ta có phép chia: </a:t>
            </a:r>
            <a:r>
              <a:rPr lang="en-US" sz="3200" b="1">
                <a:latin typeface="Arial" panose="020B0604020202020204" pitchFamily="34" charset="0"/>
                <a:cs typeface="Arial" panose="020B0604020202020204" pitchFamily="34" charset="0"/>
              </a:rPr>
              <a:t> 	</a:t>
            </a:r>
            <a:endParaRPr lang="en-US" sz="320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E91898F6-3B31-4879-9D8A-B9A72B63223E}"/>
              </a:ext>
            </a:extLst>
          </p:cNvPr>
          <p:cNvGrpSpPr/>
          <p:nvPr/>
        </p:nvGrpSpPr>
        <p:grpSpPr>
          <a:xfrm>
            <a:off x="4054759" y="4555801"/>
            <a:ext cx="4817325" cy="827687"/>
            <a:chOff x="4105812" y="5615379"/>
            <a:chExt cx="4293650" cy="682943"/>
          </a:xfrm>
        </p:grpSpPr>
        <p:sp>
          <p:nvSpPr>
            <p:cNvPr id="13" name="Rounded Rectangle 8">
              <a:extLst>
                <a:ext uri="{FF2B5EF4-FFF2-40B4-BE49-F238E27FC236}">
                  <a16:creationId xmlns:a16="http://schemas.microsoft.com/office/drawing/2014/main" id="{FDB364F0-5C2F-4DB4-B169-E17FC003DB2E}"/>
                </a:ext>
              </a:extLst>
            </p:cNvPr>
            <p:cNvSpPr/>
            <p:nvPr/>
          </p:nvSpPr>
          <p:spPr>
            <a:xfrm>
              <a:off x="4105812" y="5632814"/>
              <a:ext cx="792088" cy="648072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?</a:t>
              </a:r>
              <a:endParaRPr lang="vi-VN" sz="3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4" name="Rounded Rectangle 9">
              <a:extLst>
                <a:ext uri="{FF2B5EF4-FFF2-40B4-BE49-F238E27FC236}">
                  <a16:creationId xmlns:a16="http://schemas.microsoft.com/office/drawing/2014/main" id="{3091D745-AD6D-4221-9198-7C8C9BC68643}"/>
                </a:ext>
              </a:extLst>
            </p:cNvPr>
            <p:cNvSpPr/>
            <p:nvPr/>
          </p:nvSpPr>
          <p:spPr>
            <a:xfrm>
              <a:off x="5972842" y="5645757"/>
              <a:ext cx="792088" cy="648072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?</a:t>
              </a:r>
              <a:endParaRPr lang="vi-VN" sz="3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5" name="Rounded Rectangle 10">
              <a:extLst>
                <a:ext uri="{FF2B5EF4-FFF2-40B4-BE49-F238E27FC236}">
                  <a16:creationId xmlns:a16="http://schemas.microsoft.com/office/drawing/2014/main" id="{A4EE0C7A-5CDC-48E8-9E1D-68CF50F6A460}"/>
                </a:ext>
              </a:extLst>
            </p:cNvPr>
            <p:cNvSpPr/>
            <p:nvPr/>
          </p:nvSpPr>
          <p:spPr>
            <a:xfrm>
              <a:off x="7607374" y="5632814"/>
              <a:ext cx="792088" cy="648072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?</a:t>
              </a:r>
              <a:endParaRPr lang="vi-VN" sz="3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626F88A5-2DDC-4FDA-874E-518B6D7D10E5}"/>
                </a:ext>
              </a:extLst>
            </p:cNvPr>
            <p:cNvSpPr/>
            <p:nvPr/>
          </p:nvSpPr>
          <p:spPr>
            <a:xfrm>
              <a:off x="5045698" y="5632814"/>
              <a:ext cx="787246" cy="665508"/>
            </a:xfrm>
            <a:prstGeom prst="ellipse">
              <a:avLst/>
            </a:prstGeom>
            <a:noFill/>
            <a:ln w="38100">
              <a:solidFill>
                <a:srgbClr val="50BCA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3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?</a:t>
              </a:r>
              <a:endParaRPr lang="vi-VN" sz="3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7DF160A1-0491-405E-B4F2-D1EC2D1A1AEA}"/>
                </a:ext>
              </a:extLst>
            </p:cNvPr>
            <p:cNvSpPr/>
            <p:nvPr/>
          </p:nvSpPr>
          <p:spPr>
            <a:xfrm>
              <a:off x="6767988" y="5615379"/>
              <a:ext cx="720080" cy="682943"/>
            </a:xfrm>
            <a:prstGeom prst="ellipse">
              <a:avLst/>
            </a:prstGeom>
            <a:noFill/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=</a:t>
              </a:r>
              <a:endParaRPr lang="vi-VN" sz="3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18" name="Rounded Rectangle 13">
            <a:extLst>
              <a:ext uri="{FF2B5EF4-FFF2-40B4-BE49-F238E27FC236}">
                <a16:creationId xmlns:a16="http://schemas.microsoft.com/office/drawing/2014/main" id="{2B91BC58-8906-4041-A04C-F3C5F1D94E00}"/>
              </a:ext>
            </a:extLst>
          </p:cNvPr>
          <p:cNvSpPr/>
          <p:nvPr/>
        </p:nvSpPr>
        <p:spPr>
          <a:xfrm>
            <a:off x="4091734" y="4676479"/>
            <a:ext cx="822696" cy="637604"/>
          </a:xfrm>
          <a:prstGeom prst="roundRect">
            <a:avLst/>
          </a:prstGeom>
          <a:solidFill>
            <a:schemeClr val="bg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600" b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en-US" sz="3600" b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  <a:endParaRPr lang="vi-VN" sz="36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Rounded Rectangle 13">
            <a:extLst>
              <a:ext uri="{FF2B5EF4-FFF2-40B4-BE49-F238E27FC236}">
                <a16:creationId xmlns:a16="http://schemas.microsoft.com/office/drawing/2014/main" id="{E9A81271-35C2-4B59-A47F-E07685B7C7E5}"/>
              </a:ext>
            </a:extLst>
          </p:cNvPr>
          <p:cNvSpPr/>
          <p:nvPr/>
        </p:nvSpPr>
        <p:spPr>
          <a:xfrm>
            <a:off x="5242908" y="4727099"/>
            <a:ext cx="665544" cy="438987"/>
          </a:xfrm>
          <a:prstGeom prst="roundRect">
            <a:avLst/>
          </a:prstGeom>
          <a:solidFill>
            <a:schemeClr val="bg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600" b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vi-VN" sz="36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Rounded Rectangle 13">
            <a:extLst>
              <a:ext uri="{FF2B5EF4-FFF2-40B4-BE49-F238E27FC236}">
                <a16:creationId xmlns:a16="http://schemas.microsoft.com/office/drawing/2014/main" id="{0C5EAE3D-029B-440E-978A-56A9408F7E55}"/>
              </a:ext>
            </a:extLst>
          </p:cNvPr>
          <p:cNvSpPr/>
          <p:nvPr/>
        </p:nvSpPr>
        <p:spPr>
          <a:xfrm>
            <a:off x="6199937" y="4707098"/>
            <a:ext cx="806546" cy="637604"/>
          </a:xfrm>
          <a:prstGeom prst="roundRect">
            <a:avLst/>
          </a:prstGeom>
          <a:solidFill>
            <a:schemeClr val="bg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600" b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endParaRPr lang="vi-VN" sz="36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Rounded Rectangle 13">
            <a:extLst>
              <a:ext uri="{FF2B5EF4-FFF2-40B4-BE49-F238E27FC236}">
                <a16:creationId xmlns:a16="http://schemas.microsoft.com/office/drawing/2014/main" id="{17C1A3D1-ECE0-4595-9321-246EA07EEF0F}"/>
              </a:ext>
            </a:extLst>
          </p:cNvPr>
          <p:cNvSpPr/>
          <p:nvPr/>
        </p:nvSpPr>
        <p:spPr>
          <a:xfrm>
            <a:off x="8042002" y="4653662"/>
            <a:ext cx="794575" cy="660422"/>
          </a:xfrm>
          <a:prstGeom prst="roundRect">
            <a:avLst/>
          </a:prstGeom>
          <a:solidFill>
            <a:schemeClr val="bg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600" b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  <a:endParaRPr lang="vi-VN" sz="36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2F52CAB4-7DEE-4780-905D-4C6FEE7EBA01}"/>
              </a:ext>
            </a:extLst>
          </p:cNvPr>
          <p:cNvSpPr txBox="1"/>
          <p:nvPr/>
        </p:nvSpPr>
        <p:spPr>
          <a:xfrm>
            <a:off x="3400051" y="5560139"/>
            <a:ext cx="4330032" cy="7397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>
                <a:latin typeface="Arial" panose="020B0604020202020204" pitchFamily="34" charset="0"/>
                <a:cs typeface="Arial" panose="020B0604020202020204" pitchFamily="34" charset="0"/>
              </a:rPr>
              <a:t>Vậy mỗi </a:t>
            </a:r>
            <a:r>
              <a:rPr lang="vi-VN" sz="3200">
                <a:latin typeface="Arial" panose="020B0604020202020204" pitchFamily="34" charset="0"/>
                <a:cs typeface="Arial" panose="020B0604020202020204" pitchFamily="34" charset="0"/>
              </a:rPr>
              <a:t>hàng có 6 cây</a:t>
            </a:r>
            <a:endParaRPr lang="en-US" sz="320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8675327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 uiExpand="1"/>
      <p:bldP spid="18" grpId="0" animBg="1"/>
      <p:bldP spid="19" grpId="0" animBg="1"/>
      <p:bldP spid="20" grpId="0" animBg="1"/>
      <p:bldP spid="21" grpId="0" animBg="1"/>
      <p:bldP spid="22" grpId="0" uiExpand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1119</TotalTime>
  <Words>523</Words>
  <Application>Microsoft Office PowerPoint</Application>
  <PresentationFormat>Custom</PresentationFormat>
  <Paragraphs>120</Paragraphs>
  <Slides>16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0" baseType="lpstr">
      <vt:lpstr>Arial</vt:lpstr>
      <vt:lpstr>Calibri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Nathan Nguyen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Huy Duẩn</dc:creator>
  <cp:lastModifiedBy>Admin</cp:lastModifiedBy>
  <cp:revision>157</cp:revision>
  <dcterms:created xsi:type="dcterms:W3CDTF">2021-07-30T14:15:01Z</dcterms:created>
  <dcterms:modified xsi:type="dcterms:W3CDTF">2022-02-22T13:42:20Z</dcterms:modified>
</cp:coreProperties>
</file>