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notesMasterIdLst>
    <p:notesMasterId r:id="rId10"/>
  </p:notesMasterIdLst>
  <p:sldIdLst>
    <p:sldId id="267" r:id="rId4"/>
    <p:sldId id="2007577114" r:id="rId5"/>
    <p:sldId id="356" r:id="rId6"/>
    <p:sldId id="355" r:id="rId7"/>
    <p:sldId id="2007577113"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23C32-6634-438F-9C39-4E163EE6D329}"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67E32-9651-4253-B0D9-9224F69F15DD}" type="slidenum">
              <a:rPr lang="en-US" smtClean="0"/>
              <a:t>‹#›</a:t>
            </a:fld>
            <a:endParaRPr lang="en-US"/>
          </a:p>
        </p:txBody>
      </p:sp>
    </p:spTree>
    <p:extLst>
      <p:ext uri="{BB962C8B-B14F-4D97-AF65-F5344CB8AC3E}">
        <p14:creationId xmlns:p14="http://schemas.microsoft.com/office/powerpoint/2010/main" val="410541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2819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9665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42735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363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7604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05822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0470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0474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83261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6512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19973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5758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1811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109412" y="-82062"/>
            <a:ext cx="11973172" cy="6940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8923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4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39043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850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00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03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3115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2232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306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5976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43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2964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346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2022/2/22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532234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灯片编号占位符 5">
            <a:extLst>
              <a:ext uri="{FF2B5EF4-FFF2-40B4-BE49-F238E27FC236}">
                <a16:creationId xmlns:a16="http://schemas.microsoft.com/office/drawing/2014/main" id="{F8C3E60C-7521-47CB-BCD7-6FEDF360A4B2}"/>
              </a:ext>
            </a:extLst>
          </p:cNvPr>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245367102"/>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1239135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734100"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6000" b="1" i="0" u="none" strike="noStrike" kern="1200" cap="none" spc="0" normalizeH="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6000" b="1" i="0" u="none" strike="noStrike" kern="1200" cap="none" spc="0" normalizeH="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9" name="灯片编号占位符 5">
            <a:extLst>
              <a:ext uri="{FF2B5EF4-FFF2-40B4-BE49-F238E27FC236}">
                <a16:creationId xmlns:a16="http://schemas.microsoft.com/office/drawing/2014/main" id="{BC17B632-FE81-4C2B-8363-04069DF984B6}"/>
              </a:ext>
            </a:extLst>
          </p:cNvPr>
          <p:cNvSpPr txBox="1">
            <a:spLocks/>
          </p:cNvSpPr>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Design by: Hương Thảo</a:t>
            </a:r>
            <a:endParaRPr lang="zh-CN" altLang="en-US" dirty="0"/>
          </a:p>
        </p:txBody>
      </p:sp>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sp>
        <p:nvSpPr>
          <p:cNvPr id="3" name="TextBox 2"/>
          <p:cNvSpPr txBox="1"/>
          <p:nvPr/>
        </p:nvSpPr>
        <p:spPr>
          <a:xfrm>
            <a:off x="388675" y="827914"/>
            <a:ext cx="11677859" cy="3490058"/>
          </a:xfrm>
          <a:prstGeom prst="rect">
            <a:avLst/>
          </a:prstGeom>
          <a:noFill/>
        </p:spPr>
        <p:txBody>
          <a:bodyPr wrap="square" rtlCol="0">
            <a:spAutoFit/>
          </a:bodyPr>
          <a:lstStyle/>
          <a:p>
            <a:pPr>
              <a:lnSpc>
                <a:spcPct val="138000"/>
              </a:lnSpc>
            </a:pPr>
            <a:r>
              <a:rPr lang="en-US" sz="3200" b="1" dirty="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Thứ </a:t>
            </a:r>
            <a:r>
              <a:rPr lang="en-US" sz="3200" b="1" smtClean="0">
                <a:solidFill>
                  <a:schemeClr val="bg1"/>
                </a:solidFill>
                <a:latin typeface="HP001 4 hàng" panose="020B0603050302020204" pitchFamily="34" charset="0"/>
              </a:rPr>
              <a:t>sáu </a:t>
            </a:r>
            <a:r>
              <a:rPr lang="en-US" sz="3200" b="1">
                <a:solidFill>
                  <a:schemeClr val="bg1"/>
                </a:solidFill>
                <a:latin typeface="HP001 4 hàng" panose="020B0603050302020204" pitchFamily="34" charset="0"/>
              </a:rPr>
              <a:t>ngày </a:t>
            </a:r>
            <a:r>
              <a:rPr lang="en-US" sz="3200" b="1" smtClean="0">
                <a:solidFill>
                  <a:schemeClr val="bg1"/>
                </a:solidFill>
                <a:latin typeface="HP001 4 hàng" panose="020B0603050302020204" pitchFamily="34" charset="0"/>
              </a:rPr>
              <a:t>18 </a:t>
            </a:r>
            <a:r>
              <a:rPr lang="en-US" sz="3200" b="1">
                <a:solidFill>
                  <a:schemeClr val="bg1"/>
                </a:solidFill>
                <a:latin typeface="HP001 4 hàng" panose="020B0603050302020204" pitchFamily="34" charset="0"/>
              </a:rPr>
              <a:t>tháng 2</a:t>
            </a:r>
            <a:r>
              <a:rPr lang="en-US" sz="3200" b="1" smtClean="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năm </a:t>
            </a:r>
            <a:r>
              <a:rPr lang="en-US" sz="3200" b="1" smtClean="0">
                <a:solidFill>
                  <a:schemeClr val="bg1"/>
                </a:solidFill>
                <a:latin typeface="HP001 4 hàng" panose="020B0603050302020204" pitchFamily="34" charset="0"/>
              </a:rPr>
              <a:t>2022</a:t>
            </a:r>
            <a:endParaRPr lang="en-US" sz="3200" b="1" dirty="0">
              <a:solidFill>
                <a:schemeClr val="bg1"/>
              </a:solidFill>
              <a:latin typeface="HP001 4 hàng" panose="020B0603050302020204" pitchFamily="34" charset="0"/>
            </a:endParaRPr>
          </a:p>
          <a:p>
            <a:pPr>
              <a:lnSpc>
                <a:spcPct val="138000"/>
              </a:lnSpc>
            </a:pPr>
            <a:r>
              <a:rPr lang="en-US" sz="3200" b="1">
                <a:solidFill>
                  <a:schemeClr val="bg1"/>
                </a:solidFill>
                <a:latin typeface="HP001 4 hàng" panose="020B0603050302020204" pitchFamily="34" charset="0"/>
              </a:rPr>
              <a:t>                </a:t>
            </a:r>
            <a:r>
              <a:rPr lang="en-US" sz="3200" b="1" smtClean="0">
                <a:solidFill>
                  <a:schemeClr val="bg1"/>
                </a:solidFill>
                <a:latin typeface="HP001 4 hàng" panose="020B0603050302020204" pitchFamily="34" charset="0"/>
              </a:rPr>
              <a:t>Tiếng Việt</a:t>
            </a:r>
            <a:endParaRPr lang="en-US" sz="3200" b="1" dirty="0">
              <a:solidFill>
                <a:schemeClr val="bg1"/>
              </a:solidFill>
              <a:latin typeface="HP001 4 hàng" panose="020B0603050302020204" pitchFamily="34" charset="0"/>
            </a:endParaRPr>
          </a:p>
          <a:p>
            <a:pPr>
              <a:lnSpc>
                <a:spcPct val="138000"/>
              </a:lnSpc>
            </a:pPr>
            <a:r>
              <a:rPr lang="en-US" sz="3200" b="1">
                <a:solidFill>
                  <a:srgbClr val="FFFF00"/>
                </a:solidFill>
                <a:latin typeface="HP001 4 hàng" panose="020B0603050302020204" pitchFamily="34" charset="0"/>
              </a:rPr>
              <a:t>    </a:t>
            </a:r>
            <a:r>
              <a:rPr lang="en-US" sz="3200" b="1" smtClean="0">
                <a:solidFill>
                  <a:srgbClr val="FFFF00"/>
                </a:solidFill>
                <a:latin typeface="HP001 4 hàng" panose="020B0603050302020204" pitchFamily="34" charset="0"/>
              </a:rPr>
              <a:t>Luyện tập 2: Viết đoạn văn kể lại một sự việc </a:t>
            </a:r>
          </a:p>
          <a:p>
            <a:pPr>
              <a:lnSpc>
                <a:spcPct val="138000"/>
              </a:lnSpc>
            </a:pPr>
            <a:r>
              <a:rPr lang="en-US" sz="3200" b="1">
                <a:solidFill>
                  <a:srgbClr val="FFFF00"/>
                </a:solidFill>
                <a:latin typeface="HP001 4 hàng" panose="020B0603050302020204" pitchFamily="34" charset="0"/>
              </a:rPr>
              <a:t> </a:t>
            </a:r>
            <a:r>
              <a:rPr lang="en-US" sz="3200" b="1" smtClean="0">
                <a:solidFill>
                  <a:srgbClr val="FFFF00"/>
                </a:solidFill>
                <a:latin typeface="HP001 4 hàng" panose="020B0603050302020204" pitchFamily="34" charset="0"/>
              </a:rPr>
              <a:t>       đã chứng kiến hoặc tham gia</a:t>
            </a:r>
          </a:p>
          <a:p>
            <a:pPr>
              <a:lnSpc>
                <a:spcPct val="138000"/>
              </a:lnSpc>
            </a:pPr>
            <a:endParaRPr lang="en-US" sz="3200" b="1">
              <a:solidFill>
                <a:schemeClr val="bg1"/>
              </a:solidFill>
              <a:latin typeface="HP001 4 hàng" panose="020B0603050302020204" pitchFamily="34" charset="0"/>
            </a:endParaRPr>
          </a:p>
        </p:txBody>
      </p:sp>
    </p:spTree>
    <p:extLst>
      <p:ext uri="{BB962C8B-B14F-4D97-AF65-F5344CB8AC3E}">
        <p14:creationId xmlns:p14="http://schemas.microsoft.com/office/powerpoint/2010/main" val="365461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20210409090849_wm_shs-tieng-viet-2-tap-1">
            <a:extLst>
              <a:ext uri="{FF2B5EF4-FFF2-40B4-BE49-F238E27FC236}">
                <a16:creationId xmlns:a16="http://schemas.microsoft.com/office/drawing/2014/main" id="{E359EC01-661F-4073-BD7D-48542DEE329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789170" y="176979"/>
            <a:ext cx="928255" cy="85344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FEFBBF7-D02D-41D9-9D2F-D65FDDF4F60C}"/>
              </a:ext>
            </a:extLst>
          </p:cNvPr>
          <p:cNvSpPr txBox="1"/>
          <p:nvPr/>
        </p:nvSpPr>
        <p:spPr>
          <a:xfrm>
            <a:off x="2001511" y="158761"/>
            <a:ext cx="8554039" cy="550472"/>
          </a:xfrm>
          <a:prstGeom prst="rect">
            <a:avLst/>
          </a:prstGeom>
          <a:noFill/>
        </p:spPr>
        <p:txBody>
          <a:bodyPr wrap="square" rtlCol="0">
            <a:spAutoFit/>
          </a:bodyPr>
          <a:lstStyle/>
          <a:p>
            <a:pPr defTabSz="1219170">
              <a:lnSpc>
                <a:spcPts val="4000"/>
              </a:lnSpc>
              <a:buClr>
                <a:srgbClr val="000000"/>
              </a:buClr>
            </a:pPr>
            <a:r>
              <a:rPr lang="en-US"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Nói về việc làm của những người trong tranh.</a:t>
            </a:r>
            <a:endParaRPr lang="en-US"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7" name="Picture 26">
            <a:extLst>
              <a:ext uri="{FF2B5EF4-FFF2-40B4-BE49-F238E27FC236}">
                <a16:creationId xmlns:a16="http://schemas.microsoft.com/office/drawing/2014/main" id="{BF3BE099-579C-48E0-81DC-48A6CB5FBC2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7000"/>
                    </a14:imgEffect>
                    <a14:imgEffect>
                      <a14:saturation sat="200000"/>
                    </a14:imgEffect>
                  </a14:imgLayer>
                </a14:imgProps>
              </a:ext>
            </a:extLst>
          </a:blip>
          <a:stretch>
            <a:fillRect/>
          </a:stretch>
        </p:blipFill>
        <p:spPr>
          <a:xfrm>
            <a:off x="1717425" y="855174"/>
            <a:ext cx="8371840" cy="3129237"/>
          </a:xfrm>
          <a:prstGeom prst="rect">
            <a:avLst/>
          </a:prstGeom>
        </p:spPr>
      </p:pic>
      <p:sp>
        <p:nvSpPr>
          <p:cNvPr id="28" name="TextBox 27">
            <a:extLst>
              <a:ext uri="{FF2B5EF4-FFF2-40B4-BE49-F238E27FC236}">
                <a16:creationId xmlns:a16="http://schemas.microsoft.com/office/drawing/2014/main" id="{F2F8D77F-4368-40DF-ABBB-5069230D9FE3}"/>
              </a:ext>
            </a:extLst>
          </p:cNvPr>
          <p:cNvSpPr txBox="1"/>
          <p:nvPr/>
        </p:nvSpPr>
        <p:spPr>
          <a:xfrm>
            <a:off x="2001511" y="3878914"/>
            <a:ext cx="9628237" cy="2826479"/>
          </a:xfrm>
          <a:prstGeom prst="rect">
            <a:avLst/>
          </a:prstGeom>
          <a:noFill/>
        </p:spPr>
        <p:txBody>
          <a:bodyPr wrap="square" rtlCol="0">
            <a:spAutoFit/>
          </a:bodyPr>
          <a:lstStyle/>
          <a:p>
            <a:pPr defTabSz="1219170">
              <a:lnSpc>
                <a:spcPct val="130000"/>
              </a:lnSpc>
              <a:buClr>
                <a:srgbClr val="000000"/>
              </a:buCl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khảo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just" defTabSz="1219170">
              <a:lnSpc>
                <a:spcPct val="13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Trên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nương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mỗi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việc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lớn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trâu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ra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cày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cụ</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cỏ</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chú</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bắc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bếp</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thổi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cơm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ngô</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trên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lưng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r" defTabSz="1219170">
              <a:lnSpc>
                <a:spcPct val="13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Tô</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Hoài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3046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450" y="243840"/>
            <a:ext cx="8770152" cy="1128386"/>
          </a:xfrm>
          <a:prstGeom prst="rect">
            <a:avLst/>
          </a:prstGeom>
          <a:noFill/>
        </p:spPr>
        <p:txBody>
          <a:bodyPr wrap="square" rtlCol="0">
            <a:spAutoFit/>
          </a:bodyPr>
          <a:lstStyle/>
          <a:p>
            <a:pPr defTabSz="1219170">
              <a:lnSpc>
                <a:spcPct val="150000"/>
              </a:lnSpc>
              <a:buClr>
                <a:srgbClr val="000000"/>
              </a:buClr>
            </a:pPr>
            <a:r>
              <a:rPr lang="en-US" sz="24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4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Viết 3-5 câu kể về một sự việc mà em đã chứng kiến hoặc tham gia ở nơi em sống. </a:t>
            </a:r>
          </a:p>
        </p:txBody>
      </p:sp>
      <p:cxnSp>
        <p:nvCxnSpPr>
          <p:cNvPr id="5" name="Straight Connector 4">
            <a:extLst>
              <a:ext uri="{FF2B5EF4-FFF2-40B4-BE49-F238E27FC236}">
                <a16:creationId xmlns:a16="http://schemas.microsoft.com/office/drawing/2014/main" id="{3B5D8B00-5537-274C-90DF-FCC77DBE670F}"/>
              </a:ext>
            </a:extLst>
          </p:cNvPr>
          <p:cNvCxnSpPr>
            <a:cxnSpLocks/>
            <a:stCxn id="19" idx="3"/>
            <a:endCxn id="24" idx="2"/>
          </p:cNvCxnSpPr>
          <p:nvPr/>
        </p:nvCxnSpPr>
        <p:spPr>
          <a:xfrm flipV="1">
            <a:off x="4154128" y="3841143"/>
            <a:ext cx="1027059" cy="286945"/>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493F7E-5FDE-8245-A64A-6ACD81EAA42A}"/>
              </a:ext>
            </a:extLst>
          </p:cNvPr>
          <p:cNvCxnSpPr>
            <a:cxnSpLocks/>
            <a:endCxn id="12" idx="1"/>
          </p:cNvCxnSpPr>
          <p:nvPr/>
        </p:nvCxnSpPr>
        <p:spPr>
          <a:xfrm>
            <a:off x="7151612" y="3841144"/>
            <a:ext cx="849745" cy="1"/>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7EDD2-EB3E-D446-B537-B1EFD8EE395F}"/>
              </a:ext>
            </a:extLst>
          </p:cNvPr>
          <p:cNvCxnSpPr>
            <a:cxnSpLocks/>
            <a:stCxn id="15" idx="0"/>
            <a:endCxn id="9" idx="4"/>
          </p:cNvCxnSpPr>
          <p:nvPr/>
        </p:nvCxnSpPr>
        <p:spPr>
          <a:xfrm flipV="1">
            <a:off x="6178713" y="4690888"/>
            <a:ext cx="0" cy="723843"/>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572104B-AE57-584E-BD58-3DB530021B99}"/>
              </a:ext>
            </a:extLst>
          </p:cNvPr>
          <p:cNvGrpSpPr/>
          <p:nvPr/>
        </p:nvGrpSpPr>
        <p:grpSpPr>
          <a:xfrm>
            <a:off x="5198353" y="2991398"/>
            <a:ext cx="1933489" cy="1699491"/>
            <a:chOff x="2728357" y="2050473"/>
            <a:chExt cx="1450117" cy="1274618"/>
          </a:xfrm>
        </p:grpSpPr>
        <p:sp>
          <p:nvSpPr>
            <p:cNvPr id="9" name="Oval 8">
              <a:extLst>
                <a:ext uri="{FF2B5EF4-FFF2-40B4-BE49-F238E27FC236}">
                  <a16:creationId xmlns:a16="http://schemas.microsoft.com/office/drawing/2014/main" id="{35CAE6D5-0AAD-C44B-A694-C84A6935AB6B}"/>
                </a:ext>
              </a:extLst>
            </p:cNvPr>
            <p:cNvSpPr/>
            <p:nvPr/>
          </p:nvSpPr>
          <p:spPr>
            <a:xfrm>
              <a:off x="2826319" y="205047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TextBox 9">
              <a:extLst>
                <a:ext uri="{FF2B5EF4-FFF2-40B4-BE49-F238E27FC236}">
                  <a16:creationId xmlns:a16="http://schemas.microsoft.com/office/drawing/2014/main" id="{5147AC37-7503-BF43-86F6-ECD31DEA229C}"/>
                </a:ext>
              </a:extLst>
            </p:cNvPr>
            <p:cNvSpPr txBox="1"/>
            <p:nvPr/>
          </p:nvSpPr>
          <p:spPr>
            <a:xfrm>
              <a:off x="2728357" y="2141791"/>
              <a:ext cx="1450117" cy="1177245"/>
            </a:xfrm>
            <a:prstGeom prst="rect">
              <a:avLst/>
            </a:prstGeom>
            <a:noFill/>
          </p:spPr>
          <p:txBody>
            <a:bodyPr wrap="square" rtlCol="0">
              <a:spAutoFit/>
            </a:bodyPr>
            <a:lstStyle/>
            <a:p>
              <a:pPr algn="ctr" defTabSz="1219170">
                <a:buClr>
                  <a:srgbClr val="000000"/>
                </a:buClr>
              </a:pPr>
              <a:r>
                <a:rPr lang="en-US" sz="2400" kern="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 sự việc chứng kiến hoặc tham gia</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11" name="Group 10">
            <a:extLst>
              <a:ext uri="{FF2B5EF4-FFF2-40B4-BE49-F238E27FC236}">
                <a16:creationId xmlns:a16="http://schemas.microsoft.com/office/drawing/2014/main" id="{79712B93-6D38-8542-B990-BFA74E494163}"/>
              </a:ext>
            </a:extLst>
          </p:cNvPr>
          <p:cNvGrpSpPr/>
          <p:nvPr/>
        </p:nvGrpSpPr>
        <p:grpSpPr>
          <a:xfrm>
            <a:off x="8001357" y="2991398"/>
            <a:ext cx="2221724" cy="2232727"/>
            <a:chOff x="4830610" y="2050473"/>
            <a:chExt cx="1666293" cy="1674545"/>
          </a:xfrm>
        </p:grpSpPr>
        <p:sp>
          <p:nvSpPr>
            <p:cNvPr id="12" name="Rounded Rectangle 11">
              <a:extLst>
                <a:ext uri="{FF2B5EF4-FFF2-40B4-BE49-F238E27FC236}">
                  <a16:creationId xmlns:a16="http://schemas.microsoft.com/office/drawing/2014/main" id="{2DDF075E-4B1D-264A-BA85-F5331FD17CE5}"/>
                </a:ext>
              </a:extLst>
            </p:cNvPr>
            <p:cNvSpPr/>
            <p:nvPr/>
          </p:nvSpPr>
          <p:spPr>
            <a:xfrm>
              <a:off x="4830610" y="2084053"/>
              <a:ext cx="1666293" cy="120745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TextBox 12">
              <a:extLst>
                <a:ext uri="{FF2B5EF4-FFF2-40B4-BE49-F238E27FC236}">
                  <a16:creationId xmlns:a16="http://schemas.microsoft.com/office/drawing/2014/main" id="{6F34864B-6EB3-8341-B7CE-B4B77B6A61BB}"/>
                </a:ext>
              </a:extLst>
            </p:cNvPr>
            <p:cNvSpPr txBox="1"/>
            <p:nvPr/>
          </p:nvSpPr>
          <p:spPr>
            <a:xfrm>
              <a:off x="4848332" y="2050473"/>
              <a:ext cx="1604661" cy="1674545"/>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Có những ai tham gia việc đó?</a:t>
              </a:r>
            </a:p>
            <a:p>
              <a:pPr algn="ctr" defTabSz="1219170">
                <a:lnSpc>
                  <a:spcPct val="150000"/>
                </a:lnSpc>
                <a:buClr>
                  <a:srgbClr val="000000"/>
                </a:buClr>
              </a:pP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14" name="Group 13">
            <a:extLst>
              <a:ext uri="{FF2B5EF4-FFF2-40B4-BE49-F238E27FC236}">
                <a16:creationId xmlns:a16="http://schemas.microsoft.com/office/drawing/2014/main" id="{3922E297-15C0-6E41-ADB8-4D29C2E190AE}"/>
              </a:ext>
            </a:extLst>
          </p:cNvPr>
          <p:cNvGrpSpPr/>
          <p:nvPr/>
        </p:nvGrpSpPr>
        <p:grpSpPr>
          <a:xfrm>
            <a:off x="3979203" y="5414730"/>
            <a:ext cx="4399020" cy="1286821"/>
            <a:chOff x="1813995" y="3867973"/>
            <a:chExt cx="3299265" cy="965116"/>
          </a:xfrm>
        </p:grpSpPr>
        <p:sp>
          <p:nvSpPr>
            <p:cNvPr id="15" name="Rounded Rectangle 14">
              <a:extLst>
                <a:ext uri="{FF2B5EF4-FFF2-40B4-BE49-F238E27FC236}">
                  <a16:creationId xmlns:a16="http://schemas.microsoft.com/office/drawing/2014/main" id="{A8F6B7B2-416F-7948-B6F4-61A4BC30F0EB}"/>
                </a:ext>
              </a:extLst>
            </p:cNvPr>
            <p:cNvSpPr/>
            <p:nvPr/>
          </p:nvSpPr>
          <p:spPr>
            <a:xfrm>
              <a:off x="1813995" y="3867973"/>
              <a:ext cx="3299265" cy="965116"/>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TextBox 15">
              <a:extLst>
                <a:ext uri="{FF2B5EF4-FFF2-40B4-BE49-F238E27FC236}">
                  <a16:creationId xmlns:a16="http://schemas.microsoft.com/office/drawing/2014/main" id="{0624C9C9-4EFD-7F4B-9F91-384BAA41D3E3}"/>
                </a:ext>
              </a:extLst>
            </p:cNvPr>
            <p:cNvSpPr txBox="1"/>
            <p:nvPr/>
          </p:nvSpPr>
          <p:spPr>
            <a:xfrm>
              <a:off x="1835852" y="3947348"/>
              <a:ext cx="3184435" cy="843548"/>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Những người tham gia đã làm gì? Làm như thế nào? </a:t>
              </a:r>
            </a:p>
          </p:txBody>
        </p:sp>
      </p:grpSp>
      <p:grpSp>
        <p:nvGrpSpPr>
          <p:cNvPr id="17" name="Group 16">
            <a:extLst>
              <a:ext uri="{FF2B5EF4-FFF2-40B4-BE49-F238E27FC236}">
                <a16:creationId xmlns:a16="http://schemas.microsoft.com/office/drawing/2014/main" id="{A52F4327-0035-864C-AE82-B30363C92C9F}"/>
              </a:ext>
            </a:extLst>
          </p:cNvPr>
          <p:cNvGrpSpPr/>
          <p:nvPr/>
        </p:nvGrpSpPr>
        <p:grpSpPr>
          <a:xfrm>
            <a:off x="1957517" y="2537099"/>
            <a:ext cx="2239759" cy="3144609"/>
            <a:chOff x="329117" y="1792813"/>
            <a:chExt cx="1679819" cy="2115179"/>
          </a:xfrm>
        </p:grpSpPr>
        <p:sp>
          <p:nvSpPr>
            <p:cNvPr id="18" name="Rounded Rectangle 17">
              <a:extLst>
                <a:ext uri="{FF2B5EF4-FFF2-40B4-BE49-F238E27FC236}">
                  <a16:creationId xmlns:a16="http://schemas.microsoft.com/office/drawing/2014/main" id="{ED19F6EA-7F1B-A945-A789-1A69D7577827}"/>
                </a:ext>
              </a:extLst>
            </p:cNvPr>
            <p:cNvSpPr/>
            <p:nvPr/>
          </p:nvSpPr>
          <p:spPr>
            <a:xfrm>
              <a:off x="342643" y="1792813"/>
              <a:ext cx="1666293" cy="195606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TextBox 18">
              <a:extLst>
                <a:ext uri="{FF2B5EF4-FFF2-40B4-BE49-F238E27FC236}">
                  <a16:creationId xmlns:a16="http://schemas.microsoft.com/office/drawing/2014/main" id="{F3743E5A-6373-8E48-BB47-6F9AB8C9B8AF}"/>
                </a:ext>
              </a:extLst>
            </p:cNvPr>
            <p:cNvSpPr txBox="1"/>
            <p:nvPr/>
          </p:nvSpPr>
          <p:spPr>
            <a:xfrm>
              <a:off x="329117" y="1817948"/>
              <a:ext cx="1647458" cy="2090044"/>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(4) Em có suy nghĩ gì khi chứng kiến (hoặc tham gia) việc đó? </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cxnSp>
        <p:nvCxnSpPr>
          <p:cNvPr id="20" name="Straight Connector 19">
            <a:extLst>
              <a:ext uri="{FF2B5EF4-FFF2-40B4-BE49-F238E27FC236}">
                <a16:creationId xmlns:a16="http://schemas.microsoft.com/office/drawing/2014/main" id="{6A60074F-467D-6043-8FB9-310AC09ACCB4}"/>
              </a:ext>
            </a:extLst>
          </p:cNvPr>
          <p:cNvCxnSpPr>
            <a:cxnSpLocks/>
          </p:cNvCxnSpPr>
          <p:nvPr/>
        </p:nvCxnSpPr>
        <p:spPr>
          <a:xfrm flipV="1">
            <a:off x="6155669" y="2355138"/>
            <a:ext cx="0" cy="517236"/>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680E05-E6AA-4F4C-8A43-C4421AC08325}"/>
              </a:ext>
            </a:extLst>
          </p:cNvPr>
          <p:cNvGrpSpPr/>
          <p:nvPr/>
        </p:nvGrpSpPr>
        <p:grpSpPr>
          <a:xfrm>
            <a:off x="4208291" y="1459937"/>
            <a:ext cx="4045968" cy="1128012"/>
            <a:chOff x="2329054" y="823636"/>
            <a:chExt cx="2356133" cy="846009"/>
          </a:xfrm>
        </p:grpSpPr>
        <p:sp>
          <p:nvSpPr>
            <p:cNvPr id="22" name="Rounded Rectangle 21">
              <a:extLst>
                <a:ext uri="{FF2B5EF4-FFF2-40B4-BE49-F238E27FC236}">
                  <a16:creationId xmlns:a16="http://schemas.microsoft.com/office/drawing/2014/main" id="{7BDF9D5E-C9D3-534F-9A82-A5641504312F}"/>
                </a:ext>
              </a:extLst>
            </p:cNvPr>
            <p:cNvSpPr/>
            <p:nvPr/>
          </p:nvSpPr>
          <p:spPr>
            <a:xfrm>
              <a:off x="2329054" y="823636"/>
              <a:ext cx="2356133" cy="803564"/>
            </a:xfrm>
            <a:prstGeom prst="roundRect">
              <a:avLst/>
            </a:prstGeom>
            <a:solidFill>
              <a:schemeClr val="bg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CAC4C8CB-230F-044F-982E-389AA8E2FCD9}"/>
                </a:ext>
              </a:extLst>
            </p:cNvPr>
            <p:cNvSpPr txBox="1"/>
            <p:nvPr/>
          </p:nvSpPr>
          <p:spPr>
            <a:xfrm>
              <a:off x="2415462" y="826097"/>
              <a:ext cx="2176280" cy="843548"/>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Em đã tham gia hoặc chứng kiến việc gì? Ở đâu </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4" name="Oval 23">
            <a:extLst>
              <a:ext uri="{FF2B5EF4-FFF2-40B4-BE49-F238E27FC236}">
                <a16:creationId xmlns:a16="http://schemas.microsoft.com/office/drawing/2014/main" id="{FE4D60D9-4B08-8E48-9B9F-AE888606F20E}"/>
              </a:ext>
            </a:extLst>
          </p:cNvPr>
          <p:cNvSpPr/>
          <p:nvPr/>
        </p:nvSpPr>
        <p:spPr>
          <a:xfrm>
            <a:off x="5181187" y="2855931"/>
            <a:ext cx="1970424" cy="1970424"/>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6600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8" presetClass="emph" presetSubtype="0" autoRev="1" fill="hold" grpId="0" nodeType="withEffect">
                                  <p:stCondLst>
                                    <p:cond delay="0"/>
                                  </p:stCondLst>
                                  <p:childTnLst>
                                    <p:animRot by="21600000">
                                      <p:cBhvr>
                                        <p:cTn id="9" dur="9500" fill="hold"/>
                                        <p:tgtEl>
                                          <p:spTgt spid="2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500"/>
                            </p:stCondLst>
                            <p:childTnLst>
                              <p:par>
                                <p:cTn id="38" presetID="4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par>
                          <p:cTn id="48" fill="hold">
                            <p:stCondLst>
                              <p:cond delay="500"/>
                            </p:stCondLst>
                            <p:childTnLst>
                              <p:par>
                                <p:cTn id="49" presetID="3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715107" y="278780"/>
            <a:ext cx="10727955"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ấy khi tan học về, trời bắt đầu chuyển giông. Em vội vã rẽ nhanh vào con ngõ nhà mình thì thấy một chị dáng vẻ </a:t>
            </a:r>
            <a:r>
              <a:rPr kumimoji="0" lang="vi-VN" sz="3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mệt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mỏi</a:t>
            </a:r>
            <a:r>
              <a:rPr kumimoji="0" lang="en-US" sz="3000" b="0" i="0" u="none" strike="noStrike" kern="1200" cap="none" spc="0" normalizeH="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bế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a:t>
            </a:r>
            <a:r>
              <a:rPr kumimoji="0" lang="vi-VN" sz="3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 </a:t>
            </a:r>
            <a:r>
              <a:rPr lang="en-US" sz="300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tay kéo va li và đang rảo bước. Còn em bé mới xinh làm sao, em bé đội một cái mũ vải ren bèo màu hồng, có vẻ như đang muốn </a:t>
            </a:r>
            <a:r>
              <a:rPr kumimoji="0" lang="vi-VN" sz="3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quấy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r>
              <a:rPr kumimoji="0" lang="en-US"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vội thưa: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về đâu hả chị? Chị đưa em kéo va-li giúp cho!</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 lại nhìn em cười và nói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 ơn em gái ngoan. </a:t>
            </a:r>
          </a:p>
        </p:txBody>
      </p:sp>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a:extLst>
              <a:ext uri="{FF2B5EF4-FFF2-40B4-BE49-F238E27FC236}">
                <a16:creationId xmlns:a16="http://schemas.microsoft.com/office/drawing/2014/main"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Design by: Hương Thảo</a:t>
            </a:r>
            <a:endParaRPr lang="zh-CN" altLang="en-US" dirty="0"/>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383</Words>
  <Application>Microsoft Office PowerPoint</Application>
  <PresentationFormat>Widescreen</PresentationFormat>
  <Paragraphs>30</Paragraphs>
  <Slides>6</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vt:i4>
      </vt:variant>
    </vt:vector>
  </HeadingPairs>
  <TitlesOfParts>
    <vt:vector size="20" baseType="lpstr">
      <vt:lpstr>微软雅黑</vt:lpstr>
      <vt:lpstr>宋体</vt:lpstr>
      <vt:lpstr>Arial</vt:lpstr>
      <vt:lpstr>Arial-Rounded</vt:lpstr>
      <vt:lpstr>Calibri</vt:lpstr>
      <vt:lpstr>等线</vt:lpstr>
      <vt:lpstr>HP001 4 hàng</vt:lpstr>
      <vt:lpstr>Kalam</vt:lpstr>
      <vt:lpstr>Montserrat</vt:lpstr>
      <vt:lpstr>Segoe UI Black</vt:lpstr>
      <vt:lpstr>方正粗圆_GBK</vt:lpstr>
      <vt:lpstr>Office 主题​​</vt:lpstr>
      <vt:lpstr>1_Doodle Sketchbook by Slidesgo</vt:lpstr>
      <vt:lpstr>包图主题2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8</cp:revision>
  <dcterms:created xsi:type="dcterms:W3CDTF">2021-08-01T08:47:12Z</dcterms:created>
  <dcterms:modified xsi:type="dcterms:W3CDTF">2022-02-22T09:18:28Z</dcterms:modified>
</cp:coreProperties>
</file>