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26"/>
  </p:notesMasterIdLst>
  <p:sldIdLst>
    <p:sldId id="256" r:id="rId4"/>
    <p:sldId id="257" r:id="rId5"/>
    <p:sldId id="258" r:id="rId6"/>
    <p:sldId id="259" r:id="rId7"/>
    <p:sldId id="260" r:id="rId8"/>
    <p:sldId id="261" r:id="rId9"/>
    <p:sldId id="262" r:id="rId10"/>
    <p:sldId id="515" r:id="rId11"/>
    <p:sldId id="517" r:id="rId12"/>
    <p:sldId id="266" r:id="rId13"/>
    <p:sldId id="270" r:id="rId14"/>
    <p:sldId id="516" r:id="rId15"/>
    <p:sldId id="518" r:id="rId16"/>
    <p:sldId id="527" r:id="rId17"/>
    <p:sldId id="528" r:id="rId18"/>
    <p:sldId id="520" r:id="rId19"/>
    <p:sldId id="522" r:id="rId20"/>
    <p:sldId id="521" r:id="rId21"/>
    <p:sldId id="529" r:id="rId22"/>
    <p:sldId id="519" r:id="rId23"/>
    <p:sldId id="524" r:id="rId24"/>
    <p:sldId id="5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06" autoAdjust="0"/>
    <p:restoredTop sz="94660"/>
  </p:normalViewPr>
  <p:slideViewPr>
    <p:cSldViewPr snapToGrid="0">
      <p:cViewPr varScale="1">
        <p:scale>
          <a:sx n="70" d="100"/>
          <a:sy n="70" d="100"/>
        </p:scale>
        <p:origin x="8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255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783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2565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4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848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918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0814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0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89275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6382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483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4374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5678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37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37792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2594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844503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7071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351912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7216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85426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059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33123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1624181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3" Type="http://schemas.openxmlformats.org/officeDocument/2006/relationships/image" Target="../media/image35.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48.png"/><Relationship Id="rId21" Type="http://schemas.openxmlformats.org/officeDocument/2006/relationships/image" Target="../media/image39.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31.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43.png"/><Relationship Id="rId41"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47.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36.png"/><Relationship Id="rId23" Type="http://schemas.openxmlformats.org/officeDocument/2006/relationships/image" Target="../media/image40.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38.png"/><Relationship Id="rId31" Type="http://schemas.openxmlformats.org/officeDocument/2006/relationships/image" Target="../media/image44.png"/><Relationship Id="rId44" Type="http://schemas.microsoft.com/office/2007/relationships/hdphoto" Target="../media/hdphoto19.wdp"/><Relationship Id="rId4" Type="http://schemas.openxmlformats.org/officeDocument/2006/relationships/image" Target="../media/image32.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42.png"/><Relationship Id="rId30" Type="http://schemas.microsoft.com/office/2007/relationships/hdphoto" Target="../media/hdphoto12.wdp"/><Relationship Id="rId35" Type="http://schemas.openxmlformats.org/officeDocument/2006/relationships/image" Target="../media/image46.png"/><Relationship Id="rId43" Type="http://schemas.openxmlformats.org/officeDocument/2006/relationships/image" Target="../media/image50.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34.GIF"/><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20.wdp"/><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5.png"/><Relationship Id="rId1" Type="http://schemas.openxmlformats.org/officeDocument/2006/relationships/slideLayout" Target="../slideLayouts/slideLayout8.xml"/><Relationship Id="rId5" Type="http://schemas.microsoft.com/office/2007/relationships/hdphoto" Target="../media/hdphoto22.wdp"/><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pPr algn="ct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dirty="0"/>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err="1">
                <a:latin typeface="Arial-Rounded" panose="020B0500000000000000" pitchFamily="34" charset="0"/>
                <a:cs typeface="Arial-Rounded" panose="020B0500000000000000" pitchFamily="34" charset="0"/>
              </a:rPr>
              <a:t>nhỏ</a:t>
            </a:r>
            <a:r>
              <a:rPr lang="en-US" sz="2700">
                <a:latin typeface="Arial-Rounded" panose="020B0500000000000000" pitchFamily="34" charset="0"/>
                <a:cs typeface="Arial-Rounded" panose="020B0500000000000000" pitchFamily="34" charset="0"/>
              </a:rPr>
              <a:t> đầy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err="1">
                <a:latin typeface="Arial-Rounded" panose="020B0500000000000000" pitchFamily="34" charset="0"/>
                <a:cs typeface="Arial-Rounded" panose="020B0500000000000000" pitchFamily="34" charset="0"/>
              </a:rPr>
              <a:t>để</a:t>
            </a:r>
            <a:r>
              <a:rPr lang="en-US" sz="2700">
                <a:latin typeface="Arial-Rounded" panose="020B0500000000000000" pitchFamily="34" charset="0"/>
                <a:cs typeface="Arial-Rounded" panose="020B0500000000000000" pitchFamily="34" charset="0"/>
              </a:rPr>
              <a:t> tạo ra cả một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a:latin typeface="Arial-Rounded" panose="020B0500000000000000" pitchFamily="34" charset="0"/>
                <a:cs typeface="Arial-Rounded" panose="020B0500000000000000" pitchFamily="34" charset="0"/>
              </a:rPr>
              <a:t>, người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err="1">
                <a:latin typeface="Arial-Rounded" panose="020B0500000000000000" pitchFamily="34" charset="0"/>
                <a:cs typeface="Arial-Rounded" panose="020B0500000000000000" pitchFamily="34" charset="0"/>
              </a:rPr>
              <a:t>để</a:t>
            </a:r>
            <a:r>
              <a:rPr lang="en-US" sz="2700">
                <a:latin typeface="Arial-Rounded" panose="020B0500000000000000" pitchFamily="34" charset="0"/>
                <a:cs typeface="Arial-Rounded" panose="020B0500000000000000" pitchFamily="34" charset="0"/>
              </a:rPr>
              <a:t> ghép </a:t>
            </a:r>
            <a:r>
              <a:rPr lang="en-US" sz="2700" err="1">
                <a:latin typeface="Arial-Rounded" panose="020B0500000000000000" pitchFamily="34" charset="0"/>
                <a:cs typeface="Arial-Rounded" panose="020B0500000000000000" pitchFamily="34" charset="0"/>
              </a:rPr>
              <a:t>thành</a:t>
            </a:r>
            <a:r>
              <a:rPr lang="en-US" sz="2700">
                <a:latin typeface="Arial-Rounded" panose="020B0500000000000000" pitchFamily="34" charset="0"/>
                <a:cs typeface="Arial-Rounded" panose="020B0500000000000000" pitchFamily="34" charset="0"/>
              </a:rPr>
              <a:t> những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9044005" y="1449976"/>
            <a:ext cx="3012740" cy="4204063"/>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6034722"/>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a:t>
            </a:r>
            <a:r>
              <a:rPr lang="en-US" sz="2600">
                <a:latin typeface="Arial-Rounded" panose="020B0500000000000000" pitchFamily="34" charset="0"/>
                <a:cs typeface="Arial-Rounded" panose="020B0500000000000000" pitchFamily="34" charset="0"/>
              </a:rPr>
              <a:t>Tớ là lê-gô. Nhiều bạn gọi tớ là đồ chơi lắp ráp. Các bạn có nhận ra tớ không?</a:t>
            </a:r>
          </a:p>
          <a:p>
            <a:pPr marL="0" indent="0" algn="just">
              <a:buNone/>
            </a:pPr>
            <a:r>
              <a:rPr lang="en-US" sz="26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0" indent="0" algn="just">
              <a:buNone/>
            </a:pPr>
            <a:r>
              <a:rPr lang="en-US" sz="2600">
                <a:latin typeface="Arial-Rounded" panose="020B0500000000000000" pitchFamily="34" charset="0"/>
                <a:cs typeface="Arial-Rounded" panose="020B0500000000000000" pitchFamily="34" charset="0"/>
              </a:rPr>
              <a:t>   Từ những mảnh ghép nhỏ bé, chúng tớ kết hợp với nhau để tạo ra cả một thế giới kì diệu. Các bạn có thể lắp ráp nhà cửa, xe cộ, người máy... theo ý thích. Sau đó các bạn tháo rời ra để ghép thành những vật khác. </a:t>
            </a:r>
          </a:p>
          <a:p>
            <a:pPr marL="0" indent="0" algn="just">
              <a:buNone/>
            </a:pPr>
            <a:r>
              <a:rPr lang="en-US" sz="26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       </a:t>
            </a:r>
          </a:p>
          <a:p>
            <a:pPr marL="0" indent="0" algn="just">
              <a:buNone/>
            </a:pPr>
            <a:r>
              <a:rPr lang="en-US" sz="2600">
                <a:latin typeface="Arial-Rounded" panose="020B0500000000000000" pitchFamily="34" charset="0"/>
                <a:cs typeface="Arial-Rounded" panose="020B0500000000000000" pitchFamily="34" charset="0"/>
              </a:rPr>
              <a:t>                                                                   (Bảo châu)</a:t>
            </a:r>
          </a:p>
        </p:txBody>
      </p:sp>
      <p:pic>
        <p:nvPicPr>
          <p:cNvPr id="4" name="Picture 3"/>
          <p:cNvPicPr>
            <a:picLocks noChangeAspect="1"/>
          </p:cNvPicPr>
          <p:nvPr/>
        </p:nvPicPr>
        <p:blipFill>
          <a:blip r:embed="rId2"/>
          <a:stretch>
            <a:fillRect/>
          </a:stretch>
        </p:blipFill>
        <p:spPr>
          <a:xfrm>
            <a:off x="9054599" y="1317440"/>
            <a:ext cx="3002145" cy="4189279"/>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317441"/>
            <a:ext cx="527050" cy="194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89" y="283228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26" y="4624250"/>
            <a:ext cx="527050" cy="155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12024" y="6179820"/>
            <a:ext cx="574472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DA39DE9-CE70-4D97-A950-0D323F2FC4EE}"/>
              </a:ext>
            </a:extLst>
          </p:cNvPr>
          <p:cNvSpPr txBox="1"/>
          <p:nvPr/>
        </p:nvSpPr>
        <p:spPr>
          <a:xfrm>
            <a:off x="7794592"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36054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F44CB-2971-4F39-A9EF-2FA0C0A332F2}"/>
              </a:ext>
            </a:extLst>
          </p:cNvPr>
          <p:cNvSpPr txBox="1"/>
          <p:nvPr/>
        </p:nvSpPr>
        <p:spPr>
          <a:xfrm>
            <a:off x="1856064" y="367205"/>
            <a:ext cx="2251213"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C72AE312-73ED-4260-BB17-136C683A1EC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841374" y="495960"/>
            <a:ext cx="582308" cy="525172"/>
          </a:xfrm>
          <a:prstGeom prst="rect">
            <a:avLst/>
          </a:prstGeom>
        </p:spPr>
      </p:pic>
      <p:sp>
        <p:nvSpPr>
          <p:cNvPr id="4" name="TextBox 3">
            <a:extLst>
              <a:ext uri="{FF2B5EF4-FFF2-40B4-BE49-F238E27FC236}">
                <a16:creationId xmlns:a16="http://schemas.microsoft.com/office/drawing/2014/main" id="{D388A96C-5179-4C07-8A2E-9A327B7F85F6}"/>
              </a:ext>
            </a:extLst>
          </p:cNvPr>
          <p:cNvSpPr txBox="1"/>
          <p:nvPr/>
        </p:nvSpPr>
        <p:spPr>
          <a:xfrm>
            <a:off x="3125240" y="858822"/>
            <a:ext cx="5365827" cy="969433"/>
          </a:xfrm>
          <a:prstGeom prst="rect">
            <a:avLst/>
          </a:prstGeom>
          <a:noFill/>
        </p:spPr>
        <p:txBody>
          <a:bodyPr wrap="square" rtlCol="0">
            <a:spAutoFit/>
          </a:bodyPr>
          <a:lstStyle/>
          <a:p>
            <a:pPr algn="ctr">
              <a:lnSpc>
                <a:spcPct val="150000"/>
              </a:lnSpc>
            </a:pPr>
            <a:r>
              <a:rPr lang="en-US" sz="4400" b="1" dirty="0" err="1">
                <a:solidFill>
                  <a:srgbClr val="FF0000"/>
                </a:solidFill>
                <a:latin typeface="+mj-lt"/>
              </a:rPr>
              <a:t>Giải</a:t>
            </a:r>
            <a:r>
              <a:rPr lang="en-US" sz="4400" b="1" dirty="0">
                <a:solidFill>
                  <a:srgbClr val="FF0000"/>
                </a:solidFill>
                <a:latin typeface="+mj-lt"/>
              </a:rPr>
              <a:t> </a:t>
            </a:r>
            <a:r>
              <a:rPr lang="en-US" sz="4400" b="1" dirty="0" err="1">
                <a:solidFill>
                  <a:srgbClr val="FF0000"/>
                </a:solidFill>
                <a:latin typeface="+mj-lt"/>
              </a:rPr>
              <a:t>nghĩa</a:t>
            </a:r>
            <a:r>
              <a:rPr lang="en-US" sz="4400" b="1" dirty="0">
                <a:solidFill>
                  <a:srgbClr val="FF0000"/>
                </a:solidFill>
                <a:latin typeface="+mj-lt"/>
              </a:rPr>
              <a:t> </a:t>
            </a:r>
            <a:r>
              <a:rPr lang="en-US" sz="4400" b="1" dirty="0" err="1">
                <a:solidFill>
                  <a:srgbClr val="FF0000"/>
                </a:solidFill>
                <a:latin typeface="+mj-lt"/>
              </a:rPr>
              <a:t>từ</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21FF62C4-4A8B-439E-B692-08FF8F788FD3}"/>
              </a:ext>
            </a:extLst>
          </p:cNvPr>
          <p:cNvSpPr/>
          <p:nvPr/>
        </p:nvSpPr>
        <p:spPr>
          <a:xfrm>
            <a:off x="2044224" y="1589672"/>
            <a:ext cx="5595465" cy="730200"/>
          </a:xfrm>
          <a:prstGeom prst="rect">
            <a:avLst/>
          </a:prstGeom>
        </p:spPr>
        <p:txBody>
          <a:bodyPr wrap="square">
            <a:spAutoFit/>
          </a:bodyPr>
          <a:lstStyle/>
          <a:p>
            <a:pPr algn="just">
              <a:lnSpc>
                <a:spcPct val="150000"/>
              </a:lnSpc>
            </a:pPr>
            <a:r>
              <a:rPr lang="vi-VN" sz="3200" dirty="0">
                <a:latin typeface="+mj-lt"/>
              </a:rPr>
              <a:t> lắp ráp</a:t>
            </a:r>
            <a:endParaRPr lang="vi-VN" sz="3200" b="1" dirty="0">
              <a:latin typeface="+mj-lt"/>
            </a:endParaRPr>
          </a:p>
        </p:txBody>
      </p:sp>
      <p:sp>
        <p:nvSpPr>
          <p:cNvPr id="6" name="Oval 5">
            <a:extLst>
              <a:ext uri="{FF2B5EF4-FFF2-40B4-BE49-F238E27FC236}">
                <a16:creationId xmlns:a16="http://schemas.microsoft.com/office/drawing/2014/main" id="{971F4800-196D-4FEE-BC31-0348146A7988}"/>
              </a:ext>
            </a:extLst>
          </p:cNvPr>
          <p:cNvSpPr/>
          <p:nvPr/>
        </p:nvSpPr>
        <p:spPr>
          <a:xfrm>
            <a:off x="1761984" y="187246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7" name="TextBox 6">
            <a:extLst>
              <a:ext uri="{FF2B5EF4-FFF2-40B4-BE49-F238E27FC236}">
                <a16:creationId xmlns:a16="http://schemas.microsoft.com/office/drawing/2014/main" id="{CFFBA31F-9B59-4F33-AEFC-90A04E2FF849}"/>
              </a:ext>
            </a:extLst>
          </p:cNvPr>
          <p:cNvSpPr txBox="1"/>
          <p:nvPr/>
        </p:nvSpPr>
        <p:spPr>
          <a:xfrm>
            <a:off x="3510830" y="1598042"/>
            <a:ext cx="7329768" cy="146886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lắp các bộ phận vào với</a:t>
            </a:r>
            <a:r>
              <a:rPr lang="en-US" sz="3200" dirty="0">
                <a:solidFill>
                  <a:schemeClr val="accent6">
                    <a:lumMod val="50000"/>
                  </a:schemeClr>
                </a:solidFill>
                <a:latin typeface="+mj-lt"/>
              </a:rPr>
              <a:t> </a:t>
            </a:r>
            <a:r>
              <a:rPr lang="vi-VN" sz="3200" dirty="0">
                <a:solidFill>
                  <a:schemeClr val="accent6">
                    <a:lumMod val="50000"/>
                  </a:schemeClr>
                </a:solidFill>
              </a:rPr>
              <a:t>nhau cho đúng vị trí để tại nên một</a:t>
            </a:r>
            <a:r>
              <a:rPr lang="en-US" sz="3200" dirty="0">
                <a:solidFill>
                  <a:schemeClr val="accent6">
                    <a:lumMod val="50000"/>
                  </a:schemeClr>
                </a:solidFill>
              </a:rPr>
              <a:t> </a:t>
            </a:r>
            <a:r>
              <a:rPr lang="vi-VN" sz="3200" dirty="0">
                <a:solidFill>
                  <a:schemeClr val="accent6">
                    <a:lumMod val="50000"/>
                  </a:schemeClr>
                </a:solidFill>
              </a:rPr>
              <a:t>vật hoàn chỉnh</a:t>
            </a:r>
            <a:r>
              <a:rPr lang="vi-VN" sz="3200" dirty="0">
                <a:solidFill>
                  <a:srgbClr val="FC7D77">
                    <a:lumMod val="50000"/>
                  </a:srgbClr>
                </a:solidFill>
              </a:rPr>
              <a:t>.</a:t>
            </a:r>
          </a:p>
        </p:txBody>
      </p:sp>
      <p:pic>
        <p:nvPicPr>
          <p:cNvPr id="10" name="Picture 9">
            <a:extLst>
              <a:ext uri="{FF2B5EF4-FFF2-40B4-BE49-F238E27FC236}">
                <a16:creationId xmlns:a16="http://schemas.microsoft.com/office/drawing/2014/main" id="{2AD66281-6485-44DB-8573-C336478916D9}"/>
              </a:ext>
            </a:extLst>
          </p:cNvPr>
          <p:cNvPicPr>
            <a:picLocks noChangeAspect="1"/>
          </p:cNvPicPr>
          <p:nvPr/>
        </p:nvPicPr>
        <p:blipFill rotWithShape="1">
          <a:blip r:embed="rId4"/>
          <a:srcRect t="33539"/>
          <a:stretch/>
        </p:blipFill>
        <p:spPr>
          <a:xfrm>
            <a:off x="6213513" y="3251855"/>
            <a:ext cx="3670239" cy="3259113"/>
          </a:xfrm>
          <a:prstGeom prst="rect">
            <a:avLst/>
          </a:prstGeom>
        </p:spPr>
      </p:pic>
      <p:pic>
        <p:nvPicPr>
          <p:cNvPr id="11" name="Picture 2" descr="Bộ Đồ Chơi Lắp Ráp 92 Mảnh Ghép 3292 - DC00032CL.01">
            <a:extLst>
              <a:ext uri="{FF2B5EF4-FFF2-40B4-BE49-F238E27FC236}">
                <a16:creationId xmlns:a16="http://schemas.microsoft.com/office/drawing/2014/main" id="{78C4FE2D-F1BD-4147-AA9D-BF37FF052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96" y="3264168"/>
            <a:ext cx="3444592" cy="313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B6EE0-03EE-407C-9E30-D32905D4FA08}"/>
              </a:ext>
            </a:extLst>
          </p:cNvPr>
          <p:cNvSpPr txBox="1"/>
          <p:nvPr/>
        </p:nvSpPr>
        <p:spPr>
          <a:xfrm>
            <a:off x="2015544" y="437071"/>
            <a:ext cx="81358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A512EFF7-5B09-411E-9E61-EAD5279854F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33236" y="467116"/>
            <a:ext cx="582308" cy="525172"/>
          </a:xfrm>
          <a:prstGeom prst="rect">
            <a:avLst/>
          </a:prstGeom>
        </p:spPr>
      </p:pic>
      <p:sp>
        <p:nvSpPr>
          <p:cNvPr id="4" name="TextBox 3">
            <a:extLst>
              <a:ext uri="{FF2B5EF4-FFF2-40B4-BE49-F238E27FC236}">
                <a16:creationId xmlns:a16="http://schemas.microsoft.com/office/drawing/2014/main" id="{6B52F49B-44A9-4C04-96C2-04D6A9C9858C}"/>
              </a:ext>
            </a:extLst>
          </p:cNvPr>
          <p:cNvSpPr txBox="1"/>
          <p:nvPr/>
        </p:nvSpPr>
        <p:spPr>
          <a:xfrm>
            <a:off x="3846018" y="1043313"/>
            <a:ext cx="5365827" cy="809965"/>
          </a:xfrm>
          <a:prstGeom prst="rect">
            <a:avLst/>
          </a:prstGeom>
          <a:noFill/>
        </p:spPr>
        <p:txBody>
          <a:bodyPr wrap="square" rtlCol="0">
            <a:spAutoFit/>
          </a:bodyPr>
          <a:lstStyle/>
          <a:p>
            <a:pPr algn="ctr">
              <a:lnSpc>
                <a:spcPct val="150000"/>
              </a:lnSpc>
            </a:pPr>
            <a:r>
              <a:rPr lang="vi-VN" sz="3600" b="1" dirty="0">
                <a:solidFill>
                  <a:srgbClr val="00B050"/>
                </a:solidFill>
                <a:latin typeface="+mj-lt"/>
              </a:rPr>
              <a:t>Ngắt nghỉ câu dài</a:t>
            </a:r>
            <a:endParaRPr lang="en-US" sz="3600" b="1" dirty="0">
              <a:solidFill>
                <a:srgbClr val="00B050"/>
              </a:solidFill>
              <a:latin typeface="+mj-lt"/>
            </a:endParaRPr>
          </a:p>
        </p:txBody>
      </p:sp>
      <p:sp>
        <p:nvSpPr>
          <p:cNvPr id="5" name="Rectangle 4">
            <a:extLst>
              <a:ext uri="{FF2B5EF4-FFF2-40B4-BE49-F238E27FC236}">
                <a16:creationId xmlns:a16="http://schemas.microsoft.com/office/drawing/2014/main" id="{CF4EFA85-D45F-4C75-9488-F079C9D32DC6}"/>
              </a:ext>
            </a:extLst>
          </p:cNvPr>
          <p:cNvSpPr/>
          <p:nvPr/>
        </p:nvSpPr>
        <p:spPr>
          <a:xfrm>
            <a:off x="3530551" y="1987073"/>
            <a:ext cx="5996762" cy="2207527"/>
          </a:xfrm>
          <a:prstGeom prst="rect">
            <a:avLst/>
          </a:prstGeom>
        </p:spPr>
        <p:txBody>
          <a:bodyPr wrap="square">
            <a:spAutoFit/>
          </a:bodyPr>
          <a:lstStyle/>
          <a:p>
            <a:pPr marL="44450" lvl="0" algn="just">
              <a:lnSpc>
                <a:spcPct val="150000"/>
              </a:lnSpc>
              <a:defRPr/>
            </a:pPr>
            <a:r>
              <a:rPr lang="vi-VN" sz="3200" dirty="0">
                <a:latin typeface="+mj-lt"/>
              </a:rPr>
              <a:t>  Chúng tớ giúp các bạn có trí tưởng tượng phong phú, khả năng sáng tạo và tính kiên nhẫn.</a:t>
            </a:r>
          </a:p>
        </p:txBody>
      </p:sp>
      <p:cxnSp>
        <p:nvCxnSpPr>
          <p:cNvPr id="6" name="Straight Connector 5">
            <a:extLst>
              <a:ext uri="{FF2B5EF4-FFF2-40B4-BE49-F238E27FC236}">
                <a16:creationId xmlns:a16="http://schemas.microsoft.com/office/drawing/2014/main" id="{856D9059-3A8A-484D-B20A-0F0D6C798644}"/>
              </a:ext>
            </a:extLst>
          </p:cNvPr>
          <p:cNvCxnSpPr/>
          <p:nvPr/>
        </p:nvCxnSpPr>
        <p:spPr>
          <a:xfrm flipH="1">
            <a:off x="8489773" y="2958187"/>
            <a:ext cx="93075"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D6D9C6-0D51-40EA-9AFC-8C5D84B54239}"/>
              </a:ext>
            </a:extLst>
          </p:cNvPr>
          <p:cNvCxnSpPr/>
          <p:nvPr/>
        </p:nvCxnSpPr>
        <p:spPr>
          <a:xfrm flipH="1">
            <a:off x="8377153" y="2219784"/>
            <a:ext cx="112620"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8CD97B-4EA2-4D3F-81C3-2402C6D607B3}"/>
              </a:ext>
            </a:extLst>
          </p:cNvPr>
          <p:cNvCxnSpPr/>
          <p:nvPr/>
        </p:nvCxnSpPr>
        <p:spPr>
          <a:xfrm flipH="1">
            <a:off x="6096541" y="3714511"/>
            <a:ext cx="123882" cy="428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0891456-C1C1-4B22-932C-0A94BD51B970}"/>
              </a:ext>
            </a:extLst>
          </p:cNvPr>
          <p:cNvGrpSpPr/>
          <p:nvPr/>
        </p:nvGrpSpPr>
        <p:grpSpPr>
          <a:xfrm>
            <a:off x="9274207" y="3632474"/>
            <a:ext cx="230207" cy="470813"/>
            <a:chOff x="4944388" y="3399410"/>
            <a:chExt cx="230207" cy="470813"/>
          </a:xfrm>
        </p:grpSpPr>
        <p:cxnSp>
          <p:nvCxnSpPr>
            <p:cNvPr id="10" name="Straight Connector 9">
              <a:extLst>
                <a:ext uri="{FF2B5EF4-FFF2-40B4-BE49-F238E27FC236}">
                  <a16:creationId xmlns:a16="http://schemas.microsoft.com/office/drawing/2014/main" id="{CE97057A-EF94-4666-A1C6-302AF8624482}"/>
                </a:ext>
              </a:extLst>
            </p:cNvPr>
            <p:cNvCxnSpPr/>
            <p:nvPr/>
          </p:nvCxnSpPr>
          <p:spPr>
            <a:xfrm flipH="1">
              <a:off x="4993219"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DD996-1B17-48DA-B928-56BB618CF338}"/>
                </a:ext>
              </a:extLst>
            </p:cNvPr>
            <p:cNvCxnSpPr/>
            <p:nvPr/>
          </p:nvCxnSpPr>
          <p:spPr>
            <a:xfrm flipH="1">
              <a:off x="4944388"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4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6034722"/>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a:t>
            </a:r>
            <a:r>
              <a:rPr lang="en-US" sz="2600">
                <a:latin typeface="Arial-Rounded" panose="020B0500000000000000" pitchFamily="34" charset="0"/>
                <a:cs typeface="Arial-Rounded" panose="020B0500000000000000" pitchFamily="34" charset="0"/>
              </a:rPr>
              <a:t>Tớ là lê-gô. Nhiều bạn gọi tớ là đồ chơi lắp ráp. Các bạn có nhận ra tớ không?</a:t>
            </a:r>
          </a:p>
          <a:p>
            <a:pPr marL="0" indent="0" algn="just">
              <a:buNone/>
            </a:pPr>
            <a:r>
              <a:rPr lang="en-US" sz="26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0" indent="0" algn="just">
              <a:buNone/>
            </a:pPr>
            <a:r>
              <a:rPr lang="en-US" sz="2600">
                <a:latin typeface="Arial-Rounded" panose="020B0500000000000000" pitchFamily="34" charset="0"/>
                <a:cs typeface="Arial-Rounded" panose="020B0500000000000000" pitchFamily="34" charset="0"/>
              </a:rPr>
              <a:t>   Từ những mảnh ghép nhỏ bé, chúng tớ kết hợp với nhau để tạo ra cả một thế giới kì diệu. Các bạn có thể lắp ráp nhà cửa, xe cộ, người máy... theo ý thích. Sau đó các bạn tháo rời ra để ghép thành những vật khác. </a:t>
            </a:r>
          </a:p>
          <a:p>
            <a:pPr marL="0" indent="0" algn="just">
              <a:buNone/>
            </a:pPr>
            <a:r>
              <a:rPr lang="en-US" sz="26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       </a:t>
            </a:r>
          </a:p>
          <a:p>
            <a:pPr marL="0" indent="0" algn="just">
              <a:buNone/>
            </a:pPr>
            <a:r>
              <a:rPr lang="en-US" sz="2600">
                <a:latin typeface="Arial-Rounded" panose="020B0500000000000000" pitchFamily="34" charset="0"/>
                <a:cs typeface="Arial-Rounded" panose="020B0500000000000000" pitchFamily="34" charset="0"/>
              </a:rPr>
              <a:t>                                                                   (Bảo châu)</a:t>
            </a:r>
          </a:p>
        </p:txBody>
      </p:sp>
      <p:pic>
        <p:nvPicPr>
          <p:cNvPr id="4" name="Picture 3"/>
          <p:cNvPicPr>
            <a:picLocks noChangeAspect="1"/>
          </p:cNvPicPr>
          <p:nvPr/>
        </p:nvPicPr>
        <p:blipFill>
          <a:blip r:embed="rId2"/>
          <a:stretch>
            <a:fillRect/>
          </a:stretch>
        </p:blipFill>
        <p:spPr>
          <a:xfrm>
            <a:off x="9054599" y="1317440"/>
            <a:ext cx="3002145" cy="4189279"/>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317441"/>
            <a:ext cx="527050" cy="194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89" y="283228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26" y="4624250"/>
            <a:ext cx="527050" cy="155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8DA39DE9-CE70-4D97-A950-0D323F2FC4EE}"/>
              </a:ext>
            </a:extLst>
          </p:cNvPr>
          <p:cNvSpPr txBox="1"/>
          <p:nvPr/>
        </p:nvSpPr>
        <p:spPr>
          <a:xfrm>
            <a:off x="7794594"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theo nhóm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515050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6034722"/>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a:t>
            </a:r>
            <a:r>
              <a:rPr lang="en-US" sz="2600">
                <a:latin typeface="Arial-Rounded" panose="020B0500000000000000" pitchFamily="34" charset="0"/>
                <a:cs typeface="Arial-Rounded" panose="020B0500000000000000" pitchFamily="34" charset="0"/>
              </a:rPr>
              <a:t>Tớ là lê-gô. Nhiều bạn gọi tớ là đồ chơi lắp ráp. Các bạn có nhận ra tớ không?</a:t>
            </a:r>
          </a:p>
          <a:p>
            <a:pPr marL="0" indent="0" algn="just">
              <a:buNone/>
            </a:pPr>
            <a:r>
              <a:rPr lang="en-US" sz="26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0" indent="0" algn="just">
              <a:buNone/>
            </a:pPr>
            <a:r>
              <a:rPr lang="en-US" sz="2600">
                <a:latin typeface="Arial-Rounded" panose="020B0500000000000000" pitchFamily="34" charset="0"/>
                <a:cs typeface="Arial-Rounded" panose="020B0500000000000000" pitchFamily="34" charset="0"/>
              </a:rPr>
              <a:t>   Từ những mảnh ghép nhỏ bé, chúng tớ kết hợp với nhau để tạo ra cả một thế giới kì diệu. Các bạn có thể lắp ráp nhà cửa, xe cộ, người máy... theo ý thích. Sau đó các bạn tháo rời ra để ghép thành những vật khác. </a:t>
            </a:r>
          </a:p>
          <a:p>
            <a:pPr marL="0" indent="0" algn="just">
              <a:buNone/>
            </a:pPr>
            <a:r>
              <a:rPr lang="en-US" sz="26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       </a:t>
            </a:r>
          </a:p>
          <a:p>
            <a:pPr marL="0" indent="0" algn="just">
              <a:buNone/>
            </a:pPr>
            <a:r>
              <a:rPr lang="en-US" sz="2600">
                <a:latin typeface="Arial-Rounded" panose="020B0500000000000000" pitchFamily="34" charset="0"/>
                <a:cs typeface="Arial-Rounded" panose="020B0500000000000000" pitchFamily="34" charset="0"/>
              </a:rPr>
              <a:t>                                                                   (Bảo châu)</a:t>
            </a:r>
          </a:p>
        </p:txBody>
      </p:sp>
      <p:pic>
        <p:nvPicPr>
          <p:cNvPr id="4" name="Picture 3"/>
          <p:cNvPicPr>
            <a:picLocks noChangeAspect="1"/>
          </p:cNvPicPr>
          <p:nvPr/>
        </p:nvPicPr>
        <p:blipFill>
          <a:blip r:embed="rId2"/>
          <a:stretch>
            <a:fillRect/>
          </a:stretch>
        </p:blipFill>
        <p:spPr>
          <a:xfrm>
            <a:off x="9019691" y="1268730"/>
            <a:ext cx="3037053" cy="4237990"/>
          </a:xfrm>
          <a:prstGeom prst="rect">
            <a:avLst/>
          </a:prstGeom>
        </p:spPr>
      </p:pic>
      <p:sp>
        <p:nvSpPr>
          <p:cNvPr id="11" name="Cloud 10"/>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extLst>
      <p:ext uri="{BB962C8B-B14F-4D97-AF65-F5344CB8AC3E}">
        <p14:creationId xmlns:p14="http://schemas.microsoft.com/office/powerpoint/2010/main" val="212211356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54AA0-0C78-462D-A987-0F57C3B9EA40}"/>
              </a:ext>
            </a:extLst>
          </p:cNvPr>
          <p:cNvSpPr txBox="1"/>
          <p:nvPr/>
        </p:nvSpPr>
        <p:spPr>
          <a:xfrm>
            <a:off x="3774558" y="3091289"/>
            <a:ext cx="6581553" cy="923330"/>
          </a:xfrm>
          <a:prstGeom prst="rect">
            <a:avLst/>
          </a:prstGeom>
          <a:noFill/>
        </p:spPr>
        <p:txBody>
          <a:bodyPr wrap="square" rtlCol="0">
            <a:spAutoFit/>
          </a:bodyPr>
          <a:lstStyle/>
          <a:p>
            <a:r>
              <a:rPr lang="en-US" sz="5400" dirty="0">
                <a:solidFill>
                  <a:srgbClr val="00B050"/>
                </a:solidFill>
              </a:rPr>
              <a:t>TRẢ LỜI CÂU HỎI</a:t>
            </a:r>
          </a:p>
        </p:txBody>
      </p:sp>
    </p:spTree>
    <p:extLst>
      <p:ext uri="{BB962C8B-B14F-4D97-AF65-F5344CB8AC3E}">
        <p14:creationId xmlns:p14="http://schemas.microsoft.com/office/powerpoint/2010/main" val="284948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43A59-DEE8-4B90-8CA8-1316445C7426}"/>
              </a:ext>
            </a:extLst>
          </p:cNvPr>
          <p:cNvSpPr txBox="1"/>
          <p:nvPr/>
        </p:nvSpPr>
        <p:spPr>
          <a:xfrm>
            <a:off x="2165990" y="2060928"/>
            <a:ext cx="9513770"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Đồ chơi lê-gô còn được các bạn nhỏ gọi là gì?</a:t>
            </a:r>
          </a:p>
        </p:txBody>
      </p:sp>
      <p:sp>
        <p:nvSpPr>
          <p:cNvPr id="3" name="TextBox 2">
            <a:extLst>
              <a:ext uri="{FF2B5EF4-FFF2-40B4-BE49-F238E27FC236}">
                <a16:creationId xmlns:a16="http://schemas.microsoft.com/office/drawing/2014/main" id="{A0E5108B-4E17-4BEB-A59D-62DC65394068}"/>
              </a:ext>
            </a:extLst>
          </p:cNvPr>
          <p:cNvSpPr txBox="1"/>
          <p:nvPr/>
        </p:nvSpPr>
        <p:spPr>
          <a:xfrm>
            <a:off x="1696066" y="2633891"/>
            <a:ext cx="9513770"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Đồ chơi lê-gô còn được các bạn nhỏ gọi là đồ chơi lắp ráp.</a:t>
            </a:r>
          </a:p>
        </p:txBody>
      </p:sp>
      <p:sp>
        <p:nvSpPr>
          <p:cNvPr id="4" name="TextBox 3">
            <a:extLst>
              <a:ext uri="{FF2B5EF4-FFF2-40B4-BE49-F238E27FC236}">
                <a16:creationId xmlns:a16="http://schemas.microsoft.com/office/drawing/2014/main" id="{B54DEF35-AE2C-4CF1-A244-8F99E4D668D8}"/>
              </a:ext>
            </a:extLst>
          </p:cNvPr>
          <p:cNvSpPr txBox="1"/>
          <p:nvPr/>
        </p:nvSpPr>
        <p:spPr>
          <a:xfrm>
            <a:off x="2764234" y="1232016"/>
            <a:ext cx="7026907"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pic>
        <p:nvPicPr>
          <p:cNvPr id="5" name="Picture 4">
            <a:extLst>
              <a:ext uri="{FF2B5EF4-FFF2-40B4-BE49-F238E27FC236}">
                <a16:creationId xmlns:a16="http://schemas.microsoft.com/office/drawing/2014/main" id="{037D6064-9880-4459-9BAA-8B76C3835BF0}"/>
              </a:ext>
            </a:extLst>
          </p:cNvPr>
          <p:cNvPicPr>
            <a:picLocks noChangeAspect="1"/>
          </p:cNvPicPr>
          <p:nvPr/>
        </p:nvPicPr>
        <p:blipFill>
          <a:blip r:embed="rId2"/>
          <a:stretch>
            <a:fillRect/>
          </a:stretch>
        </p:blipFill>
        <p:spPr>
          <a:xfrm>
            <a:off x="436282" y="340242"/>
            <a:ext cx="2519569" cy="1947255"/>
          </a:xfrm>
          <a:prstGeom prst="ellipse">
            <a:avLst/>
          </a:prstGeom>
        </p:spPr>
      </p:pic>
      <p:sp>
        <p:nvSpPr>
          <p:cNvPr id="6" name="TextBox 5">
            <a:extLst>
              <a:ext uri="{FF2B5EF4-FFF2-40B4-BE49-F238E27FC236}">
                <a16:creationId xmlns:a16="http://schemas.microsoft.com/office/drawing/2014/main" id="{AC8C70BE-C101-4CD2-A97C-23347FA41D4C}"/>
              </a:ext>
            </a:extLst>
          </p:cNvPr>
          <p:cNvSpPr txBox="1"/>
          <p:nvPr/>
        </p:nvSpPr>
        <p:spPr>
          <a:xfrm>
            <a:off x="2165990" y="3291250"/>
            <a:ext cx="9513770"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Nêu cách chơi lê-gô</a:t>
            </a:r>
          </a:p>
        </p:txBody>
      </p:sp>
      <p:sp>
        <p:nvSpPr>
          <p:cNvPr id="7" name="TextBox 6">
            <a:extLst>
              <a:ext uri="{FF2B5EF4-FFF2-40B4-BE49-F238E27FC236}">
                <a16:creationId xmlns:a16="http://schemas.microsoft.com/office/drawing/2014/main" id="{04AA2412-3472-43D7-B76F-8A229722F382}"/>
              </a:ext>
            </a:extLst>
          </p:cNvPr>
          <p:cNvSpPr txBox="1"/>
          <p:nvPr/>
        </p:nvSpPr>
        <p:spPr>
          <a:xfrm>
            <a:off x="1805442" y="3941749"/>
            <a:ext cx="9135461"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Các khối lê-gô được lắp ráp thành các đồ vật rồi được tháo rời ra để ghép thành những đồ vật khác.</a:t>
            </a:r>
          </a:p>
        </p:txBody>
      </p:sp>
    </p:spTree>
    <p:extLst>
      <p:ext uri="{BB962C8B-B14F-4D97-AF65-F5344CB8AC3E}">
        <p14:creationId xmlns:p14="http://schemas.microsoft.com/office/powerpoint/2010/main" val="1228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30">
            <a:extLst>
              <a:ext uri="{FF2B5EF4-FFF2-40B4-BE49-F238E27FC236}">
                <a16:creationId xmlns:a16="http://schemas.microsoft.com/office/drawing/2014/main" id="{E95D6575-B554-4879-AF9B-9D5E6783A05F}"/>
              </a:ext>
            </a:extLst>
          </p:cNvPr>
          <p:cNvSpPr/>
          <p:nvPr/>
        </p:nvSpPr>
        <p:spPr>
          <a:xfrm>
            <a:off x="4752865" y="5529064"/>
            <a:ext cx="564120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d.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Tả</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đặc</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điểm</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0" name="TextBox 29">
            <a:extLst>
              <a:ext uri="{FF2B5EF4-FFF2-40B4-BE49-F238E27FC236}">
                <a16:creationId xmlns:a16="http://schemas.microsoft.com/office/drawing/2014/main" id="{FE1FD2B6-DDF8-4EA2-8EDB-7240784DFB0B}"/>
              </a:ext>
            </a:extLst>
          </p:cNvPr>
          <p:cNvSpPr txBox="1"/>
          <p:nvPr/>
        </p:nvSpPr>
        <p:spPr>
          <a:xfrm>
            <a:off x="2054616" y="451400"/>
            <a:ext cx="9489599" cy="650499"/>
          </a:xfrm>
          <a:prstGeom prst="rect">
            <a:avLst/>
          </a:prstGeom>
          <a:noFill/>
        </p:spPr>
        <p:txBody>
          <a:bodyPr wrap="square" rtlCol="0">
            <a:spAutoFit/>
          </a:bodyPr>
          <a:lstStyle/>
          <a:p>
            <a:pPr>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Trò chơi lê-gô đem lại lợi ích gì?</a:t>
            </a:r>
          </a:p>
        </p:txBody>
      </p:sp>
      <p:sp>
        <p:nvSpPr>
          <p:cNvPr id="31" name="TextBox 30">
            <a:extLst>
              <a:ext uri="{FF2B5EF4-FFF2-40B4-BE49-F238E27FC236}">
                <a16:creationId xmlns:a16="http://schemas.microsoft.com/office/drawing/2014/main" id="{4619152F-1A50-40AB-ACAB-A22506348AB7}"/>
              </a:ext>
            </a:extLst>
          </p:cNvPr>
          <p:cNvSpPr txBox="1"/>
          <p:nvPr/>
        </p:nvSpPr>
        <p:spPr>
          <a:xfrm>
            <a:off x="2054616" y="904409"/>
            <a:ext cx="8785123" cy="1296830"/>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Trò chơi lê - gô giúp các bạn nhỏ </a:t>
            </a:r>
            <a:r>
              <a:rPr lang="vi-VN" sz="2800" kern="0" dirty="0">
                <a:solidFill>
                  <a:srgbClr val="FC7D77">
                    <a:lumMod val="75000"/>
                  </a:srgbClr>
                </a:solidFill>
                <a:latin typeface="+mj-lt"/>
                <a:cs typeface="Arial"/>
                <a:sym typeface="Arial"/>
              </a:rPr>
              <a:t>có trí tưởng tượng phong phú, khả năng sáng tạo và tính kiên nhẫn.</a:t>
            </a:r>
          </a:p>
        </p:txBody>
      </p:sp>
      <p:sp>
        <p:nvSpPr>
          <p:cNvPr id="32" name="TextBox 31">
            <a:extLst>
              <a:ext uri="{FF2B5EF4-FFF2-40B4-BE49-F238E27FC236}">
                <a16:creationId xmlns:a16="http://schemas.microsoft.com/office/drawing/2014/main" id="{404AECCD-3FFE-4215-B604-7CFA527D7726}"/>
              </a:ext>
            </a:extLst>
          </p:cNvPr>
          <p:cNvSpPr txBox="1"/>
          <p:nvPr/>
        </p:nvSpPr>
        <p:spPr>
          <a:xfrm>
            <a:off x="1785336" y="2226324"/>
            <a:ext cx="9323681"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Chọn nội dung phù hợp với mỗi đoạn trong bài đọc.</a:t>
            </a:r>
          </a:p>
        </p:txBody>
      </p:sp>
      <p:sp>
        <p:nvSpPr>
          <p:cNvPr id="33" name="Rounded Rectangle 6">
            <a:extLst>
              <a:ext uri="{FF2B5EF4-FFF2-40B4-BE49-F238E27FC236}">
                <a16:creationId xmlns:a16="http://schemas.microsoft.com/office/drawing/2014/main" id="{B2B9FFFD-D66F-428B-B6EB-BD6ECD0770B2}"/>
              </a:ext>
            </a:extLst>
          </p:cNvPr>
          <p:cNvSpPr/>
          <p:nvPr/>
        </p:nvSpPr>
        <p:spPr>
          <a:xfrm>
            <a:off x="1604443" y="366804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1</a:t>
            </a:r>
          </a:p>
        </p:txBody>
      </p:sp>
      <p:sp>
        <p:nvSpPr>
          <p:cNvPr id="34" name="Rounded Rectangle 7">
            <a:extLst>
              <a:ext uri="{FF2B5EF4-FFF2-40B4-BE49-F238E27FC236}">
                <a16:creationId xmlns:a16="http://schemas.microsoft.com/office/drawing/2014/main" id="{205D0147-E772-442C-9BBA-DCC66D43DD6B}"/>
              </a:ext>
            </a:extLst>
          </p:cNvPr>
          <p:cNvSpPr/>
          <p:nvPr/>
        </p:nvSpPr>
        <p:spPr>
          <a:xfrm>
            <a:off x="1604443" y="430188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2</a:t>
            </a:r>
          </a:p>
        </p:txBody>
      </p:sp>
      <p:sp>
        <p:nvSpPr>
          <p:cNvPr id="35" name="Rounded Rectangle 8">
            <a:extLst>
              <a:ext uri="{FF2B5EF4-FFF2-40B4-BE49-F238E27FC236}">
                <a16:creationId xmlns:a16="http://schemas.microsoft.com/office/drawing/2014/main" id="{897E15C4-F807-4333-80A6-DEDAA307184B}"/>
              </a:ext>
            </a:extLst>
          </p:cNvPr>
          <p:cNvSpPr/>
          <p:nvPr/>
        </p:nvSpPr>
        <p:spPr>
          <a:xfrm>
            <a:off x="1604443" y="493573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3</a:t>
            </a:r>
          </a:p>
        </p:txBody>
      </p:sp>
      <p:sp>
        <p:nvSpPr>
          <p:cNvPr id="36" name="Rounded Rectangle 9">
            <a:extLst>
              <a:ext uri="{FF2B5EF4-FFF2-40B4-BE49-F238E27FC236}">
                <a16:creationId xmlns:a16="http://schemas.microsoft.com/office/drawing/2014/main" id="{FE48F089-D3D9-4201-819B-7531B6FBA948}"/>
              </a:ext>
            </a:extLst>
          </p:cNvPr>
          <p:cNvSpPr/>
          <p:nvPr/>
        </p:nvSpPr>
        <p:spPr>
          <a:xfrm>
            <a:off x="4667926" y="3613133"/>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a.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Hướng</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dẫn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cách</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chơi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gô</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7" name="Rounded Rectangle 10">
            <a:extLst>
              <a:ext uri="{FF2B5EF4-FFF2-40B4-BE49-F238E27FC236}">
                <a16:creationId xmlns:a16="http://schemas.microsoft.com/office/drawing/2014/main" id="{6B2F50FC-0D4D-4DD1-84CD-812DE52916D8}"/>
              </a:ext>
            </a:extLst>
          </p:cNvPr>
          <p:cNvSpPr/>
          <p:nvPr/>
        </p:nvSpPr>
        <p:spPr>
          <a:xfrm>
            <a:off x="4667926" y="4246978"/>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b. </a:t>
            </a:r>
            <a:r>
              <a:rPr kumimoji="0" lang="vi-VN" sz="2800" b="0" i="0" u="none" strike="noStrike" kern="0" cap="none" spc="0" normalizeH="0" baseline="0" noProof="0" dirty="0">
                <a:ln>
                  <a:noFill/>
                </a:ln>
                <a:solidFill>
                  <a:srgbClr val="000000"/>
                </a:solidFill>
                <a:effectLst/>
                <a:uLnTx/>
                <a:uFillTx/>
                <a:latin typeface="+mj-lt"/>
                <a:ea typeface="+mn-ea"/>
                <a:cs typeface="+mn-cs"/>
                <a:sym typeface="Arial"/>
              </a:rPr>
              <a:t>Nói về lợi ích của việc chơi lê-gô </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8" name="Rounded Rectangle 11">
            <a:extLst>
              <a:ext uri="{FF2B5EF4-FFF2-40B4-BE49-F238E27FC236}">
                <a16:creationId xmlns:a16="http://schemas.microsoft.com/office/drawing/2014/main" id="{0578A352-3C55-4AA7-8257-BA0555BB11DF}"/>
              </a:ext>
            </a:extLst>
          </p:cNvPr>
          <p:cNvSpPr/>
          <p:nvPr/>
        </p:nvSpPr>
        <p:spPr>
          <a:xfrm>
            <a:off x="4667927" y="4880823"/>
            <a:ext cx="569907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c.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Giới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thiệu</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tên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gọi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9" name="TextBox 38">
            <a:extLst>
              <a:ext uri="{FF2B5EF4-FFF2-40B4-BE49-F238E27FC236}">
                <a16:creationId xmlns:a16="http://schemas.microsoft.com/office/drawing/2014/main" id="{E921016D-F059-4EE3-8439-6648F5895019}"/>
              </a:ext>
            </a:extLst>
          </p:cNvPr>
          <p:cNvSpPr txBox="1"/>
          <p:nvPr/>
        </p:nvSpPr>
        <p:spPr>
          <a:xfrm>
            <a:off x="2225407" y="3186404"/>
            <a:ext cx="7219235" cy="485710"/>
          </a:xfrm>
          <a:prstGeom prst="rect">
            <a:avLst/>
          </a:prstGeom>
          <a:noFill/>
        </p:spPr>
        <p:txBody>
          <a:bodyPr wrap="square" rtlCol="0">
            <a:spAutoFit/>
          </a:bodyPr>
          <a:lstStyle/>
          <a:p>
            <a:pPr>
              <a:lnSpc>
                <a:spcPts val="3000"/>
              </a:lnSpc>
              <a:buClr>
                <a:srgbClr val="000000"/>
              </a:buClr>
              <a:buFont typeface="Arial"/>
              <a:buNone/>
            </a:pPr>
            <a:r>
              <a:rPr lang="en-US" sz="4000" b="1" kern="0" dirty="0">
                <a:ln>
                  <a:solidFill>
                    <a:srgbClr val="FC7D77">
                      <a:lumMod val="50000"/>
                    </a:srgbClr>
                  </a:solidFill>
                </a:ln>
                <a:solidFill>
                  <a:srgbClr val="FC7D77"/>
                </a:solidFill>
                <a:latin typeface="+mj-lt"/>
                <a:cs typeface="Arial"/>
                <a:sym typeface="Arial"/>
              </a:rPr>
              <a:t>A                                B</a:t>
            </a:r>
          </a:p>
        </p:txBody>
      </p:sp>
      <p:grpSp>
        <p:nvGrpSpPr>
          <p:cNvPr id="40" name="Group 39">
            <a:extLst>
              <a:ext uri="{FF2B5EF4-FFF2-40B4-BE49-F238E27FC236}">
                <a16:creationId xmlns:a16="http://schemas.microsoft.com/office/drawing/2014/main" id="{29AA77CF-8AF3-4519-BB53-0239FC5C5E88}"/>
              </a:ext>
            </a:extLst>
          </p:cNvPr>
          <p:cNvGrpSpPr/>
          <p:nvPr/>
        </p:nvGrpSpPr>
        <p:grpSpPr>
          <a:xfrm>
            <a:off x="3760360" y="3855853"/>
            <a:ext cx="1031279" cy="1303249"/>
            <a:chOff x="2016413" y="2423935"/>
            <a:chExt cx="676905" cy="1303249"/>
          </a:xfrm>
        </p:grpSpPr>
        <p:sp>
          <p:nvSpPr>
            <p:cNvPr id="41" name="Oval 40">
              <a:extLst>
                <a:ext uri="{FF2B5EF4-FFF2-40B4-BE49-F238E27FC236}">
                  <a16:creationId xmlns:a16="http://schemas.microsoft.com/office/drawing/2014/main" id="{56F2CF45-5879-43B1-A19B-CD05E03AD156}"/>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2" name="Straight Connector 41">
              <a:extLst>
                <a:ext uri="{FF2B5EF4-FFF2-40B4-BE49-F238E27FC236}">
                  <a16:creationId xmlns:a16="http://schemas.microsoft.com/office/drawing/2014/main" id="{2135F3BA-F337-4EBF-ABED-95E46ED5E8B3}"/>
                </a:ext>
              </a:extLst>
            </p:cNvPr>
            <p:cNvCxnSpPr>
              <a:stCxn id="41" idx="5"/>
              <a:endCxn id="43" idx="1"/>
            </p:cNvCxnSpPr>
            <p:nvPr/>
          </p:nvCxnSpPr>
          <p:spPr>
            <a:xfrm>
              <a:off x="2055437" y="2462959"/>
              <a:ext cx="598857" cy="1225201"/>
            </a:xfrm>
            <a:prstGeom prst="line">
              <a:avLst/>
            </a:prstGeom>
            <a:noFill/>
            <a:ln w="19050" cap="flat" cmpd="sng" algn="ctr">
              <a:solidFill>
                <a:srgbClr val="BAE5E4">
                  <a:lumMod val="50000"/>
                </a:srgbClr>
              </a:solidFill>
              <a:prstDash val="solid"/>
            </a:ln>
            <a:effectLst/>
          </p:spPr>
        </p:cxnSp>
        <p:sp>
          <p:nvSpPr>
            <p:cNvPr id="43" name="Oval 42">
              <a:extLst>
                <a:ext uri="{FF2B5EF4-FFF2-40B4-BE49-F238E27FC236}">
                  <a16:creationId xmlns:a16="http://schemas.microsoft.com/office/drawing/2014/main" id="{40A7051B-0543-4CFE-8E15-725E8BAF0E6F}"/>
                </a:ext>
              </a:extLst>
            </p:cNvPr>
            <p:cNvSpPr/>
            <p:nvPr/>
          </p:nvSpPr>
          <p:spPr>
            <a:xfrm>
              <a:off x="2647599" y="368146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grpSp>
        <p:nvGrpSpPr>
          <p:cNvPr id="44" name="Group 43">
            <a:extLst>
              <a:ext uri="{FF2B5EF4-FFF2-40B4-BE49-F238E27FC236}">
                <a16:creationId xmlns:a16="http://schemas.microsoft.com/office/drawing/2014/main" id="{E4BA96A2-DB25-46CA-9DED-1772BBCEA216}"/>
              </a:ext>
            </a:extLst>
          </p:cNvPr>
          <p:cNvGrpSpPr/>
          <p:nvPr/>
        </p:nvGrpSpPr>
        <p:grpSpPr>
          <a:xfrm flipV="1">
            <a:off x="3764225" y="4530337"/>
            <a:ext cx="1060217" cy="1298982"/>
            <a:chOff x="2016413" y="1788423"/>
            <a:chExt cx="688166" cy="681231"/>
          </a:xfrm>
        </p:grpSpPr>
        <p:sp>
          <p:nvSpPr>
            <p:cNvPr id="45" name="Oval 44">
              <a:extLst>
                <a:ext uri="{FF2B5EF4-FFF2-40B4-BE49-F238E27FC236}">
                  <a16:creationId xmlns:a16="http://schemas.microsoft.com/office/drawing/2014/main" id="{33262050-198A-41A9-9707-7ECDCB5A4C20}"/>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7" name="Oval 46">
              <a:extLst>
                <a:ext uri="{FF2B5EF4-FFF2-40B4-BE49-F238E27FC236}">
                  <a16:creationId xmlns:a16="http://schemas.microsoft.com/office/drawing/2014/main" id="{3F82F4F6-7751-4621-8464-DBC22498B6E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6" name="Straight Connector 45">
              <a:extLst>
                <a:ext uri="{FF2B5EF4-FFF2-40B4-BE49-F238E27FC236}">
                  <a16:creationId xmlns:a16="http://schemas.microsoft.com/office/drawing/2014/main" id="{3394E298-32F1-4A3C-A09D-8244B8E7263D}"/>
                </a:ext>
              </a:extLst>
            </p:cNvPr>
            <p:cNvCxnSpPr>
              <a:stCxn id="45" idx="7"/>
              <a:endCxn id="4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grpSp>
      <p:grpSp>
        <p:nvGrpSpPr>
          <p:cNvPr id="48" name="Group 47">
            <a:extLst>
              <a:ext uri="{FF2B5EF4-FFF2-40B4-BE49-F238E27FC236}">
                <a16:creationId xmlns:a16="http://schemas.microsoft.com/office/drawing/2014/main" id="{6D254C7A-8F0E-494C-8462-844E2171E792}"/>
              </a:ext>
            </a:extLst>
          </p:cNvPr>
          <p:cNvGrpSpPr/>
          <p:nvPr/>
        </p:nvGrpSpPr>
        <p:grpSpPr>
          <a:xfrm>
            <a:off x="3764225" y="3827679"/>
            <a:ext cx="1048435" cy="1332257"/>
            <a:chOff x="2016413" y="1788423"/>
            <a:chExt cx="688166" cy="681231"/>
          </a:xfrm>
        </p:grpSpPr>
        <p:sp>
          <p:nvSpPr>
            <p:cNvPr id="49" name="Oval 48">
              <a:extLst>
                <a:ext uri="{FF2B5EF4-FFF2-40B4-BE49-F238E27FC236}">
                  <a16:creationId xmlns:a16="http://schemas.microsoft.com/office/drawing/2014/main" id="{14AA8933-348E-4F8C-9467-BBEC27583813}"/>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0" name="Straight Connector 49">
              <a:extLst>
                <a:ext uri="{FF2B5EF4-FFF2-40B4-BE49-F238E27FC236}">
                  <a16:creationId xmlns:a16="http://schemas.microsoft.com/office/drawing/2014/main" id="{8897168E-3DC9-455A-BB59-94096649752F}"/>
                </a:ext>
              </a:extLst>
            </p:cNvPr>
            <p:cNvCxnSpPr>
              <a:stCxn id="49" idx="7"/>
              <a:endCxn id="51"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1" name="Oval 50">
              <a:extLst>
                <a:ext uri="{FF2B5EF4-FFF2-40B4-BE49-F238E27FC236}">
                  <a16:creationId xmlns:a16="http://schemas.microsoft.com/office/drawing/2014/main" id="{9D2A46B4-A78E-4E0D-8846-E8992344AEE7}"/>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ounded Rectangle 29">
            <a:extLst>
              <a:ext uri="{FF2B5EF4-FFF2-40B4-BE49-F238E27FC236}">
                <a16:creationId xmlns:a16="http://schemas.microsoft.com/office/drawing/2014/main" id="{A38AC724-0845-4616-B49E-233112B6495F}"/>
              </a:ext>
            </a:extLst>
          </p:cNvPr>
          <p:cNvSpPr/>
          <p:nvPr/>
        </p:nvSpPr>
        <p:spPr>
          <a:xfrm>
            <a:off x="1642428" y="558397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4</a:t>
            </a:r>
          </a:p>
        </p:txBody>
      </p:sp>
      <p:grpSp>
        <p:nvGrpSpPr>
          <p:cNvPr id="54" name="Group 53">
            <a:extLst>
              <a:ext uri="{FF2B5EF4-FFF2-40B4-BE49-F238E27FC236}">
                <a16:creationId xmlns:a16="http://schemas.microsoft.com/office/drawing/2014/main" id="{6DF53992-417D-47EE-A7DC-E80F97E1ADE1}"/>
              </a:ext>
            </a:extLst>
          </p:cNvPr>
          <p:cNvGrpSpPr/>
          <p:nvPr/>
        </p:nvGrpSpPr>
        <p:grpSpPr>
          <a:xfrm>
            <a:off x="3790951" y="4530337"/>
            <a:ext cx="1048435" cy="1332257"/>
            <a:chOff x="2016413" y="1788423"/>
            <a:chExt cx="688166" cy="681231"/>
          </a:xfrm>
        </p:grpSpPr>
        <p:sp>
          <p:nvSpPr>
            <p:cNvPr id="55" name="Oval 54">
              <a:extLst>
                <a:ext uri="{FF2B5EF4-FFF2-40B4-BE49-F238E27FC236}">
                  <a16:creationId xmlns:a16="http://schemas.microsoft.com/office/drawing/2014/main" id="{9D0682DE-7998-4432-B52E-E3BC01E7FC7A}"/>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6" name="Straight Connector 55">
              <a:extLst>
                <a:ext uri="{FF2B5EF4-FFF2-40B4-BE49-F238E27FC236}">
                  <a16:creationId xmlns:a16="http://schemas.microsoft.com/office/drawing/2014/main" id="{9FD4D3DD-02FE-4FDA-9AF8-9D58020B9040}"/>
                </a:ext>
              </a:extLst>
            </p:cNvPr>
            <p:cNvCxnSpPr>
              <a:stCxn id="55" idx="7"/>
              <a:endCxn id="5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7" name="Oval 56">
              <a:extLst>
                <a:ext uri="{FF2B5EF4-FFF2-40B4-BE49-F238E27FC236}">
                  <a16:creationId xmlns:a16="http://schemas.microsoft.com/office/drawing/2014/main" id="{28C8C8F6-AB10-47A7-9D50-5B60F781A23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Tree>
    <p:extLst>
      <p:ext uri="{BB962C8B-B14F-4D97-AF65-F5344CB8AC3E}">
        <p14:creationId xmlns:p14="http://schemas.microsoft.com/office/powerpoint/2010/main" val="38427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0" grpId="0"/>
      <p:bldP spid="31" grpId="0"/>
      <p:bldP spid="32" grpId="0"/>
      <p:bldP spid="33" grpId="0" animBg="1"/>
      <p:bldP spid="34" grpId="0" animBg="1"/>
      <p:bldP spid="35" grpId="0" animBg="1"/>
      <p:bldP spid="36" grpId="0" animBg="1"/>
      <p:bldP spid="37" grpId="0" animBg="1"/>
      <p:bldP spid="38" grpId="0" animBg="1"/>
      <p:bldP spid="39" grpId="0"/>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620" y="343852"/>
            <a:ext cx="3544389"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6034722"/>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a:t>
            </a:r>
            <a:r>
              <a:rPr lang="en-US" sz="2600">
                <a:latin typeface="Arial-Rounded" panose="020B0500000000000000" pitchFamily="34" charset="0"/>
                <a:cs typeface="Arial-Rounded" panose="020B0500000000000000" pitchFamily="34" charset="0"/>
              </a:rPr>
              <a:t>Tớ là lê-gô. Nhiều bạn gọi tớ là đồ chơi lắp ráp. Các bạn có nhận ra tớ không?</a:t>
            </a:r>
          </a:p>
          <a:p>
            <a:pPr marL="0" indent="0" algn="just">
              <a:buNone/>
            </a:pPr>
            <a:r>
              <a:rPr lang="en-US" sz="26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0" indent="0" algn="just">
              <a:buNone/>
            </a:pPr>
            <a:r>
              <a:rPr lang="en-US" sz="2600">
                <a:latin typeface="Arial-Rounded" panose="020B0500000000000000" pitchFamily="34" charset="0"/>
                <a:cs typeface="Arial-Rounded" panose="020B0500000000000000" pitchFamily="34" charset="0"/>
              </a:rPr>
              <a:t>   Từ những mảnh ghép nhỏ bé, chúng tớ kết hợp với nhau để tạo ra cả một thế giới kì diệu. Các bạn có thể lắp ráp nhà cửa, xe cộ, người máy... theo ý thích. Sau đó các bạn tháo rời ra để ghép thành những vật khác. </a:t>
            </a:r>
          </a:p>
          <a:p>
            <a:pPr marL="0" indent="0" algn="just">
              <a:buNone/>
            </a:pPr>
            <a:r>
              <a:rPr lang="en-US" sz="26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       </a:t>
            </a:r>
          </a:p>
          <a:p>
            <a:pPr marL="0" indent="0" algn="just">
              <a:buNone/>
            </a:pPr>
            <a:r>
              <a:rPr lang="en-US" sz="2600">
                <a:latin typeface="Arial-Rounded" panose="020B0500000000000000" pitchFamily="34" charset="0"/>
                <a:cs typeface="Arial-Rounded" panose="020B0500000000000000" pitchFamily="34" charset="0"/>
              </a:rPr>
              <a:t>                                                                   (Bảo châu)</a:t>
            </a:r>
          </a:p>
        </p:txBody>
      </p:sp>
      <p:pic>
        <p:nvPicPr>
          <p:cNvPr id="4" name="Picture 3"/>
          <p:cNvPicPr>
            <a:picLocks noChangeAspect="1"/>
          </p:cNvPicPr>
          <p:nvPr/>
        </p:nvPicPr>
        <p:blipFill>
          <a:blip r:embed="rId2"/>
          <a:stretch>
            <a:fillRect/>
          </a:stretch>
        </p:blipFill>
        <p:spPr>
          <a:xfrm>
            <a:off x="8952993" y="1175656"/>
            <a:ext cx="3103751" cy="4331063"/>
          </a:xfrm>
          <a:prstGeom prst="rect">
            <a:avLst/>
          </a:prstGeom>
        </p:spPr>
      </p:pic>
      <p:sp>
        <p:nvSpPr>
          <p:cNvPr id="11" name="Cloud 10"/>
          <p:cNvSpPr/>
          <p:nvPr/>
        </p:nvSpPr>
        <p:spPr>
          <a:xfrm>
            <a:off x="8865870" y="5490051"/>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 đ</a:t>
            </a: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ọc </a:t>
            </a:r>
            <a:r>
              <a:rPr lang="en-US" sz="36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5078462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F4BC9-6C46-48E6-B5C9-716101E10E73}"/>
              </a:ext>
            </a:extLst>
          </p:cNvPr>
          <p:cNvSpPr txBox="1"/>
          <p:nvPr/>
        </p:nvSpPr>
        <p:spPr>
          <a:xfrm>
            <a:off x="4125432" y="2987749"/>
            <a:ext cx="4327451" cy="1107996"/>
          </a:xfrm>
          <a:prstGeom prst="rect">
            <a:avLst/>
          </a:prstGeom>
          <a:noFill/>
        </p:spPr>
        <p:txBody>
          <a:bodyPr wrap="square" rtlCol="0">
            <a:spAutoFit/>
          </a:bodyPr>
          <a:lstStyle/>
          <a:p>
            <a:r>
              <a:rPr lang="en-US" sz="6600" dirty="0">
                <a:solidFill>
                  <a:srgbClr val="00B050"/>
                </a:solidFill>
              </a:rPr>
              <a:t>LUYỆN TẬP</a:t>
            </a:r>
          </a:p>
        </p:txBody>
      </p:sp>
    </p:spTree>
    <p:extLst>
      <p:ext uri="{BB962C8B-B14F-4D97-AF65-F5344CB8AC3E}">
        <p14:creationId xmlns:p14="http://schemas.microsoft.com/office/powerpoint/2010/main" val="345355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62DD8-890F-4BAF-BF70-B18F58C81AD2}"/>
              </a:ext>
            </a:extLst>
          </p:cNvPr>
          <p:cNvSpPr txBox="1"/>
          <p:nvPr/>
        </p:nvSpPr>
        <p:spPr>
          <a:xfrm>
            <a:off x="1730214" y="1482896"/>
            <a:ext cx="9585799" cy="650499"/>
          </a:xfrm>
          <a:prstGeom prst="rect">
            <a:avLst/>
          </a:prstGeom>
          <a:noFill/>
        </p:spPr>
        <p:txBody>
          <a:bodyPr wrap="square" rtlCol="0">
            <a:spAutoFit/>
          </a:bodyPr>
          <a:lstStyle/>
          <a:p>
            <a:pPr algn="just">
              <a:lnSpc>
                <a:spcPct val="150000"/>
              </a:lnSpc>
            </a:pPr>
            <a:r>
              <a:rPr lang="vi-VN" sz="2800" b="1" dirty="0">
                <a:solidFill>
                  <a:srgbClr val="FF0000"/>
                </a:solidFill>
                <a:latin typeface="+mj-lt"/>
              </a:rPr>
              <a:t>1.</a:t>
            </a:r>
            <a:r>
              <a:rPr lang="vi-VN" sz="2800" b="1" dirty="0">
                <a:solidFill>
                  <a:schemeClr val="accent6">
                    <a:lumMod val="75000"/>
                  </a:schemeClr>
                </a:solidFill>
                <a:latin typeface="+mj-lt"/>
              </a:rPr>
              <a:t> </a:t>
            </a:r>
            <a:r>
              <a:rPr lang="vi-VN" sz="2800" dirty="0">
                <a:latin typeface="+mj-lt"/>
              </a:rPr>
              <a:t>Tìm 1 từ chỉ đặc điểm của những khối lê - gô.</a:t>
            </a:r>
          </a:p>
        </p:txBody>
      </p:sp>
      <p:pic>
        <p:nvPicPr>
          <p:cNvPr id="3" name="Picture 2">
            <a:extLst>
              <a:ext uri="{FF2B5EF4-FFF2-40B4-BE49-F238E27FC236}">
                <a16:creationId xmlns:a16="http://schemas.microsoft.com/office/drawing/2014/main" id="{C84FA3A9-A9E9-47B9-8D97-9DD0851BC112}"/>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000328" y="614818"/>
            <a:ext cx="1027029" cy="689759"/>
          </a:xfrm>
          <a:prstGeom prst="rect">
            <a:avLst/>
          </a:prstGeom>
        </p:spPr>
      </p:pic>
      <p:sp>
        <p:nvSpPr>
          <p:cNvPr id="4" name="TextBox 3">
            <a:extLst>
              <a:ext uri="{FF2B5EF4-FFF2-40B4-BE49-F238E27FC236}">
                <a16:creationId xmlns:a16="http://schemas.microsoft.com/office/drawing/2014/main" id="{71C58D78-7F05-4147-B9D0-D25AAE3AD93A}"/>
              </a:ext>
            </a:extLst>
          </p:cNvPr>
          <p:cNvSpPr txBox="1"/>
          <p:nvPr/>
        </p:nvSpPr>
        <p:spPr>
          <a:xfrm>
            <a:off x="2760463" y="553034"/>
            <a:ext cx="2471897"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sp>
        <p:nvSpPr>
          <p:cNvPr id="5" name="TextBox 4">
            <a:extLst>
              <a:ext uri="{FF2B5EF4-FFF2-40B4-BE49-F238E27FC236}">
                <a16:creationId xmlns:a16="http://schemas.microsoft.com/office/drawing/2014/main" id="{9C73C17C-1826-4416-90CB-74E451BA4529}"/>
              </a:ext>
            </a:extLst>
          </p:cNvPr>
          <p:cNvSpPr txBox="1"/>
          <p:nvPr/>
        </p:nvSpPr>
        <p:spPr>
          <a:xfrm>
            <a:off x="1750790" y="3611425"/>
            <a:ext cx="9266395" cy="650499"/>
          </a:xfrm>
          <a:prstGeom prst="rect">
            <a:avLst/>
          </a:prstGeom>
          <a:noFill/>
        </p:spPr>
        <p:txBody>
          <a:bodyPr wrap="square" rtlCol="0">
            <a:spAutoFit/>
          </a:bodyPr>
          <a:lstStyle/>
          <a:p>
            <a:pPr lvl="0" algn="just">
              <a:lnSpc>
                <a:spcPct val="150000"/>
              </a:lnSpc>
            </a:pPr>
            <a:r>
              <a:rPr lang="vi-VN" sz="2800" b="1" dirty="0">
                <a:solidFill>
                  <a:srgbClr val="FF0000"/>
                </a:solidFill>
                <a:latin typeface="+mj-lt"/>
              </a:rPr>
              <a:t>2.</a:t>
            </a:r>
            <a:r>
              <a:rPr lang="vi-VN" sz="2800" b="1" dirty="0">
                <a:solidFill>
                  <a:schemeClr val="accent6">
                    <a:lumMod val="75000"/>
                  </a:schemeClr>
                </a:solidFill>
                <a:latin typeface="+mj-lt"/>
              </a:rPr>
              <a:t> </a:t>
            </a:r>
            <a:r>
              <a:rPr lang="vi-VN" sz="2800" dirty="0">
                <a:latin typeface="+mj-lt"/>
              </a:rPr>
              <a:t>Đặt một câu với từ ngữ vừa tìm được.</a:t>
            </a:r>
          </a:p>
        </p:txBody>
      </p:sp>
      <p:sp>
        <p:nvSpPr>
          <p:cNvPr id="6" name="TextBox 5">
            <a:extLst>
              <a:ext uri="{FF2B5EF4-FFF2-40B4-BE49-F238E27FC236}">
                <a16:creationId xmlns:a16="http://schemas.microsoft.com/office/drawing/2014/main" id="{2B16D112-D582-4563-9BF6-95B7167D09E1}"/>
              </a:ext>
            </a:extLst>
          </p:cNvPr>
          <p:cNvSpPr txBox="1"/>
          <p:nvPr/>
        </p:nvSpPr>
        <p:spPr>
          <a:xfrm>
            <a:off x="1540239" y="2284814"/>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khối nhỏ, đầy màu sắc, hình viên gạch, hình nhân vật tí hon, xinh xắn…</a:t>
            </a:r>
            <a:endParaRPr lang="vi-VN" sz="2800" dirty="0">
              <a:solidFill>
                <a:srgbClr val="FF0000"/>
              </a:solidFill>
              <a:latin typeface="+mj-lt"/>
            </a:endParaRPr>
          </a:p>
        </p:txBody>
      </p:sp>
      <p:sp>
        <p:nvSpPr>
          <p:cNvPr id="7" name="TextBox 6">
            <a:extLst>
              <a:ext uri="{FF2B5EF4-FFF2-40B4-BE49-F238E27FC236}">
                <a16:creationId xmlns:a16="http://schemas.microsoft.com/office/drawing/2014/main" id="{26228EEF-D5C3-4F5C-A7CA-178F00C89B00}"/>
              </a:ext>
            </a:extLst>
          </p:cNvPr>
          <p:cNvSpPr txBox="1"/>
          <p:nvPr/>
        </p:nvSpPr>
        <p:spPr>
          <a:xfrm>
            <a:off x="1540238" y="4291705"/>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VD: Em thích những quả bóng bay đầy màu sắc.</a:t>
            </a:r>
          </a:p>
          <a:p>
            <a:pPr algn="just">
              <a:lnSpc>
                <a:spcPct val="150000"/>
              </a:lnSpc>
            </a:pPr>
            <a:r>
              <a:rPr lang="vi-VN" sz="2800" dirty="0">
                <a:solidFill>
                  <a:srgbClr val="FF0000"/>
                </a:solidFill>
                <a:latin typeface="+mj-lt"/>
                <a:sym typeface="Wingdings" panose="05000000000000000000" pitchFamily="2" charset="2"/>
              </a:rPr>
              <a:t>….</a:t>
            </a:r>
            <a:endParaRPr lang="vi-VN" sz="2800" dirty="0">
              <a:solidFill>
                <a:srgbClr val="FF0000"/>
              </a:solidFill>
              <a:latin typeface="+mj-lt"/>
            </a:endParaRPr>
          </a:p>
        </p:txBody>
      </p:sp>
    </p:spTree>
    <p:extLst>
      <p:ext uri="{BB962C8B-B14F-4D97-AF65-F5344CB8AC3E}">
        <p14:creationId xmlns:p14="http://schemas.microsoft.com/office/powerpoint/2010/main" val="29556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Tô Hoài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 Đăng Khoa</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Bảo Châu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 Diệu</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298081" y="778740"/>
            <a:ext cx="5399235"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a:t>
            </a:r>
            <a:r>
              <a:rPr kumimoji="0" lang="en-US" altLang="en-GB" sz="3200" b="1" i="0" u="none" strike="noStrike" kern="1200" cap="none" spc="0" normalizeH="0" baseline="0" noProof="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 diều </a:t>
            </a: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học trong bài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chiếc thuyền</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 vàng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Ngân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cau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đầu bài thơ </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 diều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diều thành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rổ</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nồi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499187" y="727622"/>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 tiếp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diều xanh lúa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Uốn </a:t>
            </a:r>
            <a:r>
              <a:rPr kumimoji="0" lang="en-US" sz="3600" b="1" i="0" u="none" strike="noStrike" kern="1200" cap="none" spc="0" normalizeH="0" baseline="0" noProof="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cong.................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tre xanh</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làng xóm</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làng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44516-F27A-4501-90AD-4B0831D73829}"/>
              </a:ext>
            </a:extLst>
          </p:cNvPr>
          <p:cNvGrpSpPr/>
          <p:nvPr/>
        </p:nvGrpSpPr>
        <p:grpSpPr>
          <a:xfrm>
            <a:off x="613179" y="844984"/>
            <a:ext cx="2436984" cy="1476331"/>
            <a:chOff x="304584" y="629196"/>
            <a:chExt cx="1634341" cy="1476331"/>
          </a:xfrm>
        </p:grpSpPr>
        <p:sp>
          <p:nvSpPr>
            <p:cNvPr id="3" name="TextBox 2">
              <a:extLst>
                <a:ext uri="{FF2B5EF4-FFF2-40B4-BE49-F238E27FC236}">
                  <a16:creationId xmlns:a16="http://schemas.microsoft.com/office/drawing/2014/main" id="{C00D707C-37F8-4B70-8770-5FA58355CFA0}"/>
                </a:ext>
              </a:extLst>
            </p:cNvPr>
            <p:cNvSpPr txBox="1"/>
            <p:nvPr/>
          </p:nvSpPr>
          <p:spPr>
            <a:xfrm>
              <a:off x="325278" y="629196"/>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22</a:t>
              </a:r>
            </a:p>
          </p:txBody>
        </p:sp>
        <p:sp>
          <p:nvSpPr>
            <p:cNvPr id="4" name="TextBox 3">
              <a:extLst>
                <a:ext uri="{FF2B5EF4-FFF2-40B4-BE49-F238E27FC236}">
                  <a16:creationId xmlns:a16="http://schemas.microsoft.com/office/drawing/2014/main" id="{0120D1F1-CD18-443B-8F45-F82A8790513A}"/>
                </a:ext>
              </a:extLst>
            </p:cNvPr>
            <p:cNvSpPr txBox="1"/>
            <p:nvPr/>
          </p:nvSpPr>
          <p:spPr>
            <a:xfrm>
              <a:off x="304584" y="658977"/>
              <a:ext cx="1613647" cy="1446550"/>
            </a:xfrm>
            <a:prstGeom prst="rect">
              <a:avLst/>
            </a:prstGeom>
            <a:noFill/>
          </p:spPr>
          <p:txBody>
            <a:bodyPr wrap="square" rtlCol="0">
              <a:spAutoFit/>
            </a:bodyPr>
            <a:lstStyle/>
            <a:p>
              <a:r>
                <a:rPr lang="en-US" sz="4400" dirty="0">
                  <a:solidFill>
                    <a:schemeClr val="accent1"/>
                  </a:solidFill>
                  <a:latin typeface="+mj-lt"/>
                </a:rPr>
                <a:t>BÀI 22</a:t>
              </a:r>
            </a:p>
          </p:txBody>
        </p:sp>
      </p:grpSp>
      <p:pic>
        <p:nvPicPr>
          <p:cNvPr id="5" name="Picture 4">
            <a:extLst>
              <a:ext uri="{FF2B5EF4-FFF2-40B4-BE49-F238E27FC236}">
                <a16:creationId xmlns:a16="http://schemas.microsoft.com/office/drawing/2014/main" id="{9516C7DF-9810-4E1F-A612-A13F0E59F9C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4560" y="1664703"/>
            <a:ext cx="856530" cy="517172"/>
          </a:xfrm>
          <a:prstGeom prst="rect">
            <a:avLst/>
          </a:prstGeom>
        </p:spPr>
      </p:pic>
      <p:sp>
        <p:nvSpPr>
          <p:cNvPr id="6" name="TextBox 5">
            <a:extLst>
              <a:ext uri="{FF2B5EF4-FFF2-40B4-BE49-F238E27FC236}">
                <a16:creationId xmlns:a16="http://schemas.microsoft.com/office/drawing/2014/main" id="{B17CBB65-2B0F-448E-99BC-5E85EC486916}"/>
              </a:ext>
            </a:extLst>
          </p:cNvPr>
          <p:cNvSpPr txBox="1"/>
          <p:nvPr/>
        </p:nvSpPr>
        <p:spPr>
          <a:xfrm>
            <a:off x="4484250" y="1598040"/>
            <a:ext cx="5850597" cy="650499"/>
          </a:xfrm>
          <a:prstGeom prst="rect">
            <a:avLst/>
          </a:prstGeom>
          <a:noFill/>
        </p:spPr>
        <p:txBody>
          <a:bodyPr wrap="square" rtlCol="0">
            <a:spAutoFit/>
          </a:bodyPr>
          <a:lstStyle/>
          <a:p>
            <a:pPr>
              <a:lnSpc>
                <a:spcPct val="150000"/>
              </a:lnSpc>
            </a:pPr>
            <a:r>
              <a:rPr lang="vi-VN" sz="2800" dirty="0">
                <a:latin typeface="+mj-lt"/>
              </a:rPr>
              <a:t>Nói tên một số đồ chơi của em?</a:t>
            </a:r>
            <a:endParaRPr lang="en-US" sz="2800" b="1" dirty="0">
              <a:latin typeface="+mj-lt"/>
            </a:endParaRPr>
          </a:p>
        </p:txBody>
      </p:sp>
      <p:sp>
        <p:nvSpPr>
          <p:cNvPr id="7" name="TextBox 6">
            <a:extLst>
              <a:ext uri="{FF2B5EF4-FFF2-40B4-BE49-F238E27FC236}">
                <a16:creationId xmlns:a16="http://schemas.microsoft.com/office/drawing/2014/main" id="{53A3FEB2-6EAC-4BAC-8C4E-E6A0891E9417}"/>
              </a:ext>
            </a:extLst>
          </p:cNvPr>
          <p:cNvSpPr txBox="1"/>
          <p:nvPr/>
        </p:nvSpPr>
        <p:spPr>
          <a:xfrm>
            <a:off x="3792825" y="1068314"/>
            <a:ext cx="5180697" cy="707886"/>
          </a:xfrm>
          <a:prstGeom prst="rect">
            <a:avLst/>
          </a:prstGeom>
          <a:noFill/>
        </p:spPr>
        <p:txBody>
          <a:bodyPr wrap="square" rtlCol="0">
            <a:spAutoFit/>
          </a:bodyPr>
          <a:lstStyle/>
          <a:p>
            <a:pPr algn="ctr"/>
            <a:r>
              <a:rPr lang="vi-VN" sz="4000" dirty="0">
                <a:solidFill>
                  <a:schemeClr val="accent2"/>
                </a:solidFill>
                <a:latin typeface="+mj-lt"/>
              </a:rPr>
              <a:t>TỚ LÀ LÊ - GÔ</a:t>
            </a:r>
            <a:endParaRPr lang="en-US" sz="4000" dirty="0">
              <a:solidFill>
                <a:schemeClr val="accent2"/>
              </a:solidFill>
              <a:latin typeface="+mj-lt"/>
            </a:endParaRPr>
          </a:p>
        </p:txBody>
      </p:sp>
      <p:sp>
        <p:nvSpPr>
          <p:cNvPr id="8" name="TextBox 7">
            <a:extLst>
              <a:ext uri="{FF2B5EF4-FFF2-40B4-BE49-F238E27FC236}">
                <a16:creationId xmlns:a16="http://schemas.microsoft.com/office/drawing/2014/main" id="{4A7B3692-644D-4E83-9FE4-C2F2481B1DC7}"/>
              </a:ext>
            </a:extLst>
          </p:cNvPr>
          <p:cNvSpPr txBox="1"/>
          <p:nvPr/>
        </p:nvSpPr>
        <p:spPr>
          <a:xfrm>
            <a:off x="4483333" y="1516343"/>
            <a:ext cx="5365827" cy="730200"/>
          </a:xfrm>
          <a:prstGeom prst="rect">
            <a:avLst/>
          </a:prstGeom>
          <a:noFill/>
        </p:spPr>
        <p:txBody>
          <a:bodyPr wrap="square" rtlCol="0">
            <a:spAutoFit/>
          </a:bodyPr>
          <a:lstStyle/>
          <a:p>
            <a:pPr>
              <a:lnSpc>
                <a:spcPct val="150000"/>
              </a:lnSpc>
            </a:pPr>
            <a:r>
              <a:rPr lang="vi-VN" sz="3200" dirty="0">
                <a:latin typeface="+mj-lt"/>
              </a:rPr>
              <a:t>Em thích đồ chơi nào nhất?</a:t>
            </a:r>
            <a:endParaRPr lang="en-US" sz="3200" b="1" dirty="0">
              <a:latin typeface="+mj-lt"/>
            </a:endParaRPr>
          </a:p>
        </p:txBody>
      </p:sp>
      <p:pic>
        <p:nvPicPr>
          <p:cNvPr id="9" name="Picture 8">
            <a:extLst>
              <a:ext uri="{FF2B5EF4-FFF2-40B4-BE49-F238E27FC236}">
                <a16:creationId xmlns:a16="http://schemas.microsoft.com/office/drawing/2014/main" id="{50E8BE10-A6BC-46F6-9F7F-AAAD6A5CF71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95193" y="2602855"/>
            <a:ext cx="8018119" cy="3927224"/>
          </a:xfrm>
          <a:prstGeom prst="roundRect">
            <a:avLst/>
          </a:prstGeom>
        </p:spPr>
      </p:pic>
    </p:spTree>
    <p:extLst>
      <p:ext uri="{BB962C8B-B14F-4D97-AF65-F5344CB8AC3E}">
        <p14:creationId xmlns:p14="http://schemas.microsoft.com/office/powerpoint/2010/main" val="11674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1408</Words>
  <Application>Microsoft Office PowerPoint</Application>
  <PresentationFormat>Widescreen</PresentationFormat>
  <Paragraphs>110</Paragraphs>
  <Slides>22</Slides>
  <Notes>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等线</vt:lpstr>
      <vt:lpstr>Arial</vt:lpstr>
      <vt:lpstr>Arial-Rounded</vt:lpstr>
      <vt:lpstr>Calibri</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Tớ là lê-gô </vt:lpstr>
      <vt:lpstr>PowerPoint Presentation</vt:lpstr>
      <vt:lpstr>PowerPoint Presentation</vt:lpstr>
      <vt:lpstr>Tớ là lê-gô </vt:lpstr>
      <vt:lpstr>Tớ là lê-gô </vt:lpstr>
      <vt:lpstr>PowerPoint Presentation</vt:lpstr>
      <vt:lpstr>PowerPoint Presentation</vt:lpstr>
      <vt:lpstr>PowerPoint Presentation</vt:lpstr>
      <vt:lpstr>Tớ là lê-gô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Dang  Dat</cp:lastModifiedBy>
  <cp:revision>38</cp:revision>
  <dcterms:created xsi:type="dcterms:W3CDTF">2021-07-20T01:55:21Z</dcterms:created>
  <dcterms:modified xsi:type="dcterms:W3CDTF">2022-11-19T09:33:00Z</dcterms:modified>
</cp:coreProperties>
</file>