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5"/>
  </p:notes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515" r:id="rId13"/>
    <p:sldId id="4269" r:id="rId14"/>
    <p:sldId id="517" r:id="rId15"/>
    <p:sldId id="518" r:id="rId16"/>
    <p:sldId id="528" r:id="rId17"/>
    <p:sldId id="2007577096" r:id="rId18"/>
    <p:sldId id="516" r:id="rId19"/>
    <p:sldId id="520" r:id="rId20"/>
    <p:sldId id="521" r:id="rId21"/>
    <p:sldId id="522" r:id="rId22"/>
    <p:sldId id="527" r:id="rId23"/>
    <p:sldId id="2007577097" r:id="rId24"/>
    <p:sldId id="529" r:id="rId25"/>
    <p:sldId id="530" r:id="rId26"/>
    <p:sldId id="523" r:id="rId27"/>
    <p:sldId id="524" r:id="rId28"/>
    <p:sldId id="525" r:id="rId29"/>
    <p:sldId id="2007577098" r:id="rId30"/>
    <p:sldId id="531" r:id="rId31"/>
    <p:sldId id="532" r:id="rId32"/>
    <p:sldId id="375" r:id="rId33"/>
    <p:sldId id="5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76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730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28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3628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3235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5272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1938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11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9507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78043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915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188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5373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8776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09" y="138258"/>
            <a:ext cx="11973172" cy="659876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3137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399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9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5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5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2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4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72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3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9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61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456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198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3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65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5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556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457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624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861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74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288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01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63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450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87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601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45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9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086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7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53908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3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50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5.wav"/><Relationship Id="rId7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63.png"/><Relationship Id="rId10" Type="http://schemas.microsoft.com/office/2007/relationships/hdphoto" Target="../media/hdphoto14.wdp"/><Relationship Id="rId4" Type="http://schemas.openxmlformats.org/officeDocument/2006/relationships/audio" Target="../media/audio6.wav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6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5F3EF74-4996-44B0-96E5-FE87BC7A7D1F}"/>
              </a:ext>
            </a:extLst>
          </p:cNvPr>
          <p:cNvGrpSpPr/>
          <p:nvPr/>
        </p:nvGrpSpPr>
        <p:grpSpPr>
          <a:xfrm>
            <a:off x="868630" y="861240"/>
            <a:ext cx="2101550" cy="809843"/>
            <a:chOff x="350381" y="617893"/>
            <a:chExt cx="1632609" cy="4811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7E2F4E-F2B6-43CB-9E04-3A425378854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AB40">
                      <a:lumMod val="50000"/>
                    </a:srgbClr>
                  </a:solidFill>
                  <a:latin typeface="+mj-lt"/>
                  <a:cs typeface="Arial"/>
                  <a:sym typeface="Arial"/>
                </a:rPr>
                <a:t>BÀI 21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15626D-012B-49A4-BA7E-1510D9415539}"/>
                </a:ext>
              </a:extLst>
            </p:cNvPr>
            <p:cNvSpPr txBox="1"/>
            <p:nvPr/>
          </p:nvSpPr>
          <p:spPr>
            <a:xfrm>
              <a:off x="350381" y="641897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AB40"/>
                  </a:solidFill>
                  <a:latin typeface="+mj-lt"/>
                  <a:cs typeface="Arial"/>
                  <a:sym typeface="Arial"/>
                </a:rPr>
                <a:t>BÀI 21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955AD6C-64BF-42BE-ABB8-CC5F60CDBA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144" y="2206821"/>
            <a:ext cx="695814" cy="366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DCADED-CEB5-4B8A-8D98-F0273129F02E}"/>
              </a:ext>
            </a:extLst>
          </p:cNvPr>
          <p:cNvSpPr txBox="1"/>
          <p:nvPr/>
        </p:nvSpPr>
        <p:spPr>
          <a:xfrm>
            <a:off x="3828314" y="1964205"/>
            <a:ext cx="7234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 bạn trong tranh đang chơi trò chơi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E863C0-0642-4397-B6E8-D1E0F7A24C38}"/>
              </a:ext>
            </a:extLst>
          </p:cNvPr>
          <p:cNvSpPr txBox="1"/>
          <p:nvPr/>
        </p:nvSpPr>
        <p:spPr>
          <a:xfrm>
            <a:off x="4486393" y="1169016"/>
            <a:ext cx="37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5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THẢ DIỀU</a:t>
            </a:r>
            <a:endParaRPr lang="en-US" sz="5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413D5-94B8-4D5A-98CE-99B6EC340E5D}"/>
              </a:ext>
            </a:extLst>
          </p:cNvPr>
          <p:cNvGrpSpPr/>
          <p:nvPr/>
        </p:nvGrpSpPr>
        <p:grpSpPr>
          <a:xfrm>
            <a:off x="2612008" y="2913320"/>
            <a:ext cx="6967984" cy="3404705"/>
            <a:chOff x="322673" y="1823862"/>
            <a:chExt cx="6294437" cy="31119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F5F5C1-0BF5-4497-8716-FCC505159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12000" contrast="21000"/>
                      </a14:imgEffect>
                    </a14:imgLayer>
                  </a14:imgProps>
                </a:ext>
              </a:extLst>
            </a:blip>
            <a:srcRect l="4577" t="3824" r="5043"/>
            <a:stretch/>
          </p:blipFill>
          <p:spPr>
            <a:xfrm>
              <a:off x="322673" y="1823862"/>
              <a:ext cx="6294437" cy="3111931"/>
            </a:xfrm>
            <a:prstGeom prst="roundRect">
              <a:avLst>
                <a:gd name="adj" fmla="val 27725"/>
              </a:avLst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089E5F-37BB-42D7-BFBE-9441AE268DCE}"/>
                </a:ext>
              </a:extLst>
            </p:cNvPr>
            <p:cNvSpPr/>
            <p:nvPr/>
          </p:nvSpPr>
          <p:spPr>
            <a:xfrm>
              <a:off x="322673" y="1823862"/>
              <a:ext cx="4475469" cy="98816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943C55-5BDA-432F-A60C-D7AF543CC73D}"/>
              </a:ext>
            </a:extLst>
          </p:cNvPr>
          <p:cNvSpPr txBox="1"/>
          <p:nvPr/>
        </p:nvSpPr>
        <p:spPr>
          <a:xfrm>
            <a:off x="3980541" y="1964206"/>
            <a:ext cx="55724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 biết gì về trò chơi này?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285453" y="286035"/>
            <a:ext cx="3284526" cy="584776"/>
            <a:chOff x="-217500" y="512264"/>
            <a:chExt cx="1905607" cy="4385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-35644" y="512264"/>
              <a:ext cx="1723751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MẪU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-217500" y="537534"/>
              <a:ext cx="426589" cy="38473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1DD05F-53F1-7044-87A3-08799544343E}"/>
              </a:ext>
            </a:extLst>
          </p:cNvPr>
          <p:cNvSpPr/>
          <p:nvPr/>
        </p:nvSpPr>
        <p:spPr>
          <a:xfrm rot="21163024">
            <a:off x="2049123" y="4111516"/>
            <a:ext cx="453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VN" sz="4800" b="1" i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BBAF353-26CD-4411-8CC9-9D53EB475F83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5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84444" y="4093539"/>
            <a:ext cx="504379" cy="1018583"/>
            <a:chOff x="3445636" y="2948680"/>
            <a:chExt cx="321893" cy="6855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46365" y="2948680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74861" y="4169818"/>
            <a:ext cx="504385" cy="1062582"/>
            <a:chOff x="3445636" y="2939405"/>
            <a:chExt cx="321893" cy="68557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57146" y="2939405"/>
              <a:ext cx="289687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DB2F1D7-13CF-419B-B676-41D8E8D6E78B}"/>
              </a:ext>
            </a:extLst>
          </p:cNvPr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A7B88C-0904-4F1C-9441-F78762F7CC4D}"/>
              </a:ext>
            </a:extLst>
          </p:cNvPr>
          <p:cNvSpPr txBox="1"/>
          <p:nvPr/>
        </p:nvSpPr>
        <p:spPr>
          <a:xfrm>
            <a:off x="2779481" y="524562"/>
            <a:ext cx="136967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A728B-84C8-423D-8585-437B9C99E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99161" y="583836"/>
            <a:ext cx="98032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261B5-EF23-4439-AD80-99FD1C719F4A}"/>
              </a:ext>
            </a:extLst>
          </p:cNvPr>
          <p:cNvSpPr txBox="1"/>
          <p:nvPr/>
        </p:nvSpPr>
        <p:spPr>
          <a:xfrm>
            <a:off x="1799161" y="541625"/>
            <a:ext cx="903340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4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B376B-E06B-4E20-B9AC-72C0809E9019}"/>
              </a:ext>
            </a:extLst>
          </p:cNvPr>
          <p:cNvSpPr/>
          <p:nvPr/>
        </p:nvSpPr>
        <p:spPr>
          <a:xfrm>
            <a:off x="1298994" y="1553269"/>
            <a:ext cx="479700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S</a:t>
            </a:r>
            <a:r>
              <a:rPr lang="vi-VN" sz="2800" dirty="0">
                <a:latin typeface="+mj-lt"/>
              </a:rPr>
              <a:t>ông Ngân (dải Ngân Hà 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ACE2D9-FDB6-4782-B021-4B5DAB3E6392}"/>
              </a:ext>
            </a:extLst>
          </p:cNvPr>
          <p:cNvSpPr/>
          <p:nvPr/>
        </p:nvSpPr>
        <p:spPr>
          <a:xfrm>
            <a:off x="1577729" y="1878519"/>
            <a:ext cx="140903" cy="203670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F7307-A647-4694-9931-A690C50D98AC}"/>
              </a:ext>
            </a:extLst>
          </p:cNvPr>
          <p:cNvSpPr txBox="1"/>
          <p:nvPr/>
        </p:nvSpPr>
        <p:spPr>
          <a:xfrm>
            <a:off x="5744457" y="1529868"/>
            <a:ext cx="59774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dải trắng bạc, vắt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ngang bầu trời, được tạo nên từ nhiều ngôi sao, trông giống như một con sông.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2" descr="Dải Ngân Hà của chúng ta có gì đặc biệt? - Doanh Nghiệp Việt Nam">
            <a:extLst>
              <a:ext uri="{FF2B5EF4-FFF2-40B4-BE49-F238E27FC236}">
                <a16:creationId xmlns:a16="http://schemas.microsoft.com/office/drawing/2014/main" id="{4C474DD7-416D-4AFF-8E0D-08E7C794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8" y="3640545"/>
            <a:ext cx="10496504" cy="288953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D9170-F43E-4F36-9B65-A9701CA86C72}"/>
              </a:ext>
            </a:extLst>
          </p:cNvPr>
          <p:cNvSpPr txBox="1"/>
          <p:nvPr/>
        </p:nvSpPr>
        <p:spPr>
          <a:xfrm>
            <a:off x="2386292" y="510910"/>
            <a:ext cx="14651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A91D2-C81A-4866-BBB9-63DEFA997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30790" y="636719"/>
            <a:ext cx="74631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D7DD7-19CD-4442-A00E-C3D86ECE747A}"/>
              </a:ext>
            </a:extLst>
          </p:cNvPr>
          <p:cNvSpPr txBox="1"/>
          <p:nvPr/>
        </p:nvSpPr>
        <p:spPr>
          <a:xfrm>
            <a:off x="1024569" y="777551"/>
            <a:ext cx="96628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4DF69-5882-4035-89D6-0E0008BC1A15}"/>
              </a:ext>
            </a:extLst>
          </p:cNvPr>
          <p:cNvSpPr/>
          <p:nvPr/>
        </p:nvSpPr>
        <p:spPr>
          <a:xfrm>
            <a:off x="2192357" y="1638405"/>
            <a:ext cx="1079901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nong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5D46B0-FB8F-44E9-8643-4EC7F5181E2C}"/>
              </a:ext>
            </a:extLst>
          </p:cNvPr>
          <p:cNvSpPr/>
          <p:nvPr/>
        </p:nvSpPr>
        <p:spPr>
          <a:xfrm>
            <a:off x="2303945" y="1963147"/>
            <a:ext cx="231353" cy="24493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04CAB-8B7C-4BAC-A215-87918E664E68}"/>
              </a:ext>
            </a:extLst>
          </p:cNvPr>
          <p:cNvSpPr/>
          <p:nvPr/>
        </p:nvSpPr>
        <p:spPr>
          <a:xfrm>
            <a:off x="3636984" y="1638407"/>
            <a:ext cx="1010839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: vật dụng làm từ tre nứa, có hình tròn, dùng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AA757-8FB2-4BF3-84DC-DD57633A6D2B}"/>
              </a:ext>
            </a:extLst>
          </p:cNvPr>
          <p:cNvSpPr/>
          <p:nvPr/>
        </p:nvSpPr>
        <p:spPr>
          <a:xfrm>
            <a:off x="3698584" y="2288904"/>
            <a:ext cx="481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để phơi thóc lúa.</a:t>
            </a:r>
            <a:endParaRPr lang="en-VN" sz="2800" dirty="0">
              <a:latin typeface="+mj-lt"/>
            </a:endParaRPr>
          </a:p>
        </p:txBody>
      </p:sp>
      <p:pic>
        <p:nvPicPr>
          <p:cNvPr id="9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03F27E65-7036-4008-8882-B8D8E753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4" y="2858583"/>
            <a:ext cx="8803992" cy="32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EFDF72-8371-428C-82EC-43BABD1399F0}"/>
              </a:ext>
            </a:extLst>
          </p:cNvPr>
          <p:cNvSpPr txBox="1"/>
          <p:nvPr/>
        </p:nvSpPr>
        <p:spPr>
          <a:xfrm>
            <a:off x="2719636" y="478022"/>
            <a:ext cx="18486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ĐỌC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550FF-A70C-4A2F-B2C9-5294082AF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40975" y="555529"/>
            <a:ext cx="686230" cy="65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1E223-4589-485F-B27E-0D988A1C3033}"/>
              </a:ext>
            </a:extLst>
          </p:cNvPr>
          <p:cNvSpPr txBox="1"/>
          <p:nvPr/>
        </p:nvSpPr>
        <p:spPr>
          <a:xfrm>
            <a:off x="4212479" y="1057393"/>
            <a:ext cx="4336973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Từ ngữ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A881D-C462-4919-9405-482E64A7E1B9}"/>
              </a:ext>
            </a:extLst>
          </p:cNvPr>
          <p:cNvSpPr/>
          <p:nvPr/>
        </p:nvSpPr>
        <p:spPr>
          <a:xfrm>
            <a:off x="3127205" y="1970112"/>
            <a:ext cx="8625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    hạt cau: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C31566-994C-4C34-9BB1-C884E64257AC}"/>
              </a:ext>
            </a:extLst>
          </p:cNvPr>
          <p:cNvSpPr/>
          <p:nvPr/>
        </p:nvSpPr>
        <p:spPr>
          <a:xfrm>
            <a:off x="3026774" y="2262406"/>
            <a:ext cx="360649" cy="33102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2E815-06A5-494E-B78B-114B49C27100}"/>
              </a:ext>
            </a:extLst>
          </p:cNvPr>
          <p:cNvSpPr/>
          <p:nvPr/>
        </p:nvSpPr>
        <p:spPr>
          <a:xfrm>
            <a:off x="5322050" y="1970112"/>
            <a:ext cx="397927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phần hạt của quả cau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F342A-F494-49DA-A7AD-3CA95AFBDD7D}"/>
              </a:ext>
            </a:extLst>
          </p:cNvPr>
          <p:cNvSpPr/>
          <p:nvPr/>
        </p:nvSpPr>
        <p:spPr>
          <a:xfrm>
            <a:off x="2971139" y="4778190"/>
            <a:ext cx="8781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    lưỡi liềm: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961048-198E-44C2-B21D-987EFBD45D67}"/>
              </a:ext>
            </a:extLst>
          </p:cNvPr>
          <p:cNvSpPr/>
          <p:nvPr/>
        </p:nvSpPr>
        <p:spPr>
          <a:xfrm>
            <a:off x="3127205" y="5050141"/>
            <a:ext cx="365142" cy="34099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F8AE1-4B49-4245-ADCF-F14EDAE77487}"/>
              </a:ext>
            </a:extLst>
          </p:cNvPr>
          <p:cNvSpPr/>
          <p:nvPr/>
        </p:nvSpPr>
        <p:spPr>
          <a:xfrm>
            <a:off x="5304472" y="4804144"/>
            <a:ext cx="53694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vật dụng dùng để gặt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lúa.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11" name="Picture 2" descr="Nhớ những mùa cau | Báo dân sinh">
            <a:extLst>
              <a:ext uri="{FF2B5EF4-FFF2-40B4-BE49-F238E27FC236}">
                <a16:creationId xmlns:a16="http://schemas.microsoft.com/office/drawing/2014/main" id="{FF23A744-A767-4BD7-ABA8-236E4EDE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70834" y="790352"/>
            <a:ext cx="1794706" cy="6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ềm – Wikipedia tiếng Việt">
            <a:extLst>
              <a:ext uri="{FF2B5EF4-FFF2-40B4-BE49-F238E27FC236}">
                <a16:creationId xmlns:a16="http://schemas.microsoft.com/office/drawing/2014/main" id="{96A7FF36-DF99-4433-B5E4-3B377302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7" y="3980950"/>
            <a:ext cx="2113515" cy="23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ặt trăng lưỡi liềm">
            <a:extLst>
              <a:ext uri="{FF2B5EF4-FFF2-40B4-BE49-F238E27FC236}">
                <a16:creationId xmlns:a16="http://schemas.microsoft.com/office/drawing/2014/main" id="{2219D5A2-8BCA-40E7-AAC9-35696DB55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/>
        </p:blipFill>
        <p:spPr bwMode="auto">
          <a:xfrm rot="20026586">
            <a:off x="1124264" y="3887580"/>
            <a:ext cx="2253044" cy="17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4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  <p:bldP spid="9" grpId="0" animBg="1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FAD6C50-7312-4BF6-A00F-8459F329EBCF}"/>
              </a:ext>
            </a:extLst>
          </p:cNvPr>
          <p:cNvSpPr txBox="1"/>
          <p:nvPr/>
        </p:nvSpPr>
        <p:spPr>
          <a:xfrm>
            <a:off x="2724017" y="479288"/>
            <a:ext cx="101584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DC534E-C34F-4531-8038-3257F2B35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96944" y="631384"/>
            <a:ext cx="727073" cy="525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74974C-57FE-4929-88A6-2F986AA6AF84}"/>
              </a:ext>
            </a:extLst>
          </p:cNvPr>
          <p:cNvSpPr txBox="1"/>
          <p:nvPr/>
        </p:nvSpPr>
        <p:spPr>
          <a:xfrm>
            <a:off x="2717171" y="964212"/>
            <a:ext cx="669979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Ngắt nghỉ đoạn thơ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F4C2D9-80D6-44E9-93BB-7ADA00D738C5}"/>
              </a:ext>
            </a:extLst>
          </p:cNvPr>
          <p:cNvSpPr/>
          <p:nvPr/>
        </p:nvSpPr>
        <p:spPr>
          <a:xfrm>
            <a:off x="3216925" y="2195111"/>
            <a:ext cx="7685826" cy="365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Trời như cánh đồng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Xong mùa gặt hái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Diều em - lưỡi liềm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Ai quên bỏ lại.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D37A1C-34A1-40D3-B3A9-A8C1510CA929}"/>
              </a:ext>
            </a:extLst>
          </p:cNvPr>
          <p:cNvCxnSpPr>
            <a:cxnSpLocks/>
          </p:cNvCxnSpPr>
          <p:nvPr/>
        </p:nvCxnSpPr>
        <p:spPr>
          <a:xfrm flipH="1">
            <a:off x="7511964" y="2448327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14F14D-6A56-4F30-AFFB-EBAF04ACCB01}"/>
              </a:ext>
            </a:extLst>
          </p:cNvPr>
          <p:cNvGrpSpPr/>
          <p:nvPr/>
        </p:nvGrpSpPr>
        <p:grpSpPr>
          <a:xfrm>
            <a:off x="6567671" y="5426754"/>
            <a:ext cx="194499" cy="428013"/>
            <a:chOff x="3894064" y="2362532"/>
            <a:chExt cx="155773" cy="35373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280DB2-7B2A-4747-864B-6C80B975E671}"/>
                </a:ext>
              </a:extLst>
            </p:cNvPr>
            <p:cNvCxnSpPr/>
            <p:nvPr/>
          </p:nvCxnSpPr>
          <p:spPr>
            <a:xfrm flipH="1">
              <a:off x="3945988" y="2362532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955765-4180-4E56-943C-12EE00BC6754}"/>
                </a:ext>
              </a:extLst>
            </p:cNvPr>
            <p:cNvCxnSpPr/>
            <p:nvPr/>
          </p:nvCxnSpPr>
          <p:spPr>
            <a:xfrm flipH="1">
              <a:off x="3894064" y="2362533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456A9-B83A-464B-B446-52BD87D2CF4C}"/>
              </a:ext>
            </a:extLst>
          </p:cNvPr>
          <p:cNvCxnSpPr>
            <a:cxnSpLocks/>
          </p:cNvCxnSpPr>
          <p:nvPr/>
        </p:nvCxnSpPr>
        <p:spPr>
          <a:xfrm flipH="1">
            <a:off x="7191828" y="3360768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B31D52-6936-4046-9CE9-4EA3B3089C29}"/>
              </a:ext>
            </a:extLst>
          </p:cNvPr>
          <p:cNvCxnSpPr>
            <a:cxnSpLocks/>
          </p:cNvCxnSpPr>
          <p:nvPr/>
        </p:nvCxnSpPr>
        <p:spPr>
          <a:xfrm flipH="1">
            <a:off x="5173006" y="4429485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D9D469-AC97-45DA-A242-4A36BECF0E39}"/>
              </a:ext>
            </a:extLst>
          </p:cNvPr>
          <p:cNvCxnSpPr>
            <a:cxnSpLocks/>
          </p:cNvCxnSpPr>
          <p:nvPr/>
        </p:nvCxnSpPr>
        <p:spPr>
          <a:xfrm flipH="1">
            <a:off x="7399918" y="4356333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513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(Trần Đăng Khoa)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6DE7516-68DF-4FC4-A2D1-1F65FB255D66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366E34-2AD8-4042-A905-2BB29C9B826B}"/>
              </a:ext>
            </a:extLst>
          </p:cNvPr>
          <p:cNvSpPr txBox="1"/>
          <p:nvPr/>
        </p:nvSpPr>
        <p:spPr>
          <a:xfrm>
            <a:off x="8432554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5B25E-F667-4256-BF88-9C77E06E95A7}"/>
              </a:ext>
            </a:extLst>
          </p:cNvPr>
          <p:cNvCxnSpPr/>
          <p:nvPr/>
        </p:nvCxnSpPr>
        <p:spPr>
          <a:xfrm flipH="1">
            <a:off x="3668233" y="200916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C25532-F862-44DB-9FDF-EA857E2D6D64}"/>
              </a:ext>
            </a:extLst>
          </p:cNvPr>
          <p:cNvCxnSpPr/>
          <p:nvPr/>
        </p:nvCxnSpPr>
        <p:spPr>
          <a:xfrm flipH="1">
            <a:off x="3664626" y="245458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F624A1-17DE-41D7-A65C-19F7A610956B}"/>
              </a:ext>
            </a:extLst>
          </p:cNvPr>
          <p:cNvCxnSpPr/>
          <p:nvPr/>
        </p:nvCxnSpPr>
        <p:spPr>
          <a:xfrm flipH="1">
            <a:off x="3568457" y="295751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66E3B9-78B2-4711-B83A-663BBA4F874C}"/>
              </a:ext>
            </a:extLst>
          </p:cNvPr>
          <p:cNvCxnSpPr/>
          <p:nvPr/>
        </p:nvCxnSpPr>
        <p:spPr>
          <a:xfrm flipH="1">
            <a:off x="4561795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87B3D6-12BF-4AD4-BAD7-B7F34A41CEE6}"/>
              </a:ext>
            </a:extLst>
          </p:cNvPr>
          <p:cNvCxnSpPr/>
          <p:nvPr/>
        </p:nvCxnSpPr>
        <p:spPr>
          <a:xfrm flipH="1">
            <a:off x="4480820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BC9DD2-7B80-4EF9-A2B9-31954F21A03E}"/>
              </a:ext>
            </a:extLst>
          </p:cNvPr>
          <p:cNvCxnSpPr/>
          <p:nvPr/>
        </p:nvCxnSpPr>
        <p:spPr>
          <a:xfrm flipH="1">
            <a:off x="7501356" y="2009162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616C11-83C3-422C-B034-5CADD439D0F7}"/>
              </a:ext>
            </a:extLst>
          </p:cNvPr>
          <p:cNvCxnSpPr/>
          <p:nvPr/>
        </p:nvCxnSpPr>
        <p:spPr>
          <a:xfrm flipH="1">
            <a:off x="8342177" y="291505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557DC8-9F1D-4C57-ADFC-DE2FE4189CF8}"/>
              </a:ext>
            </a:extLst>
          </p:cNvPr>
          <p:cNvCxnSpPr/>
          <p:nvPr/>
        </p:nvCxnSpPr>
        <p:spPr>
          <a:xfrm flipH="1">
            <a:off x="8042622" y="251044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BB9F7A-EC09-4949-B384-B2AD66059930}"/>
              </a:ext>
            </a:extLst>
          </p:cNvPr>
          <p:cNvCxnSpPr/>
          <p:nvPr/>
        </p:nvCxnSpPr>
        <p:spPr>
          <a:xfrm flipH="1">
            <a:off x="8077488" y="335131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78BA54-9DD8-46D2-891E-7DECACE33D14}"/>
              </a:ext>
            </a:extLst>
          </p:cNvPr>
          <p:cNvCxnSpPr/>
          <p:nvPr/>
        </p:nvCxnSpPr>
        <p:spPr>
          <a:xfrm flipH="1">
            <a:off x="11607595" y="209682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8577D2-C8F0-4AA2-BDB1-B7613DD56DCD}"/>
              </a:ext>
            </a:extLst>
          </p:cNvPr>
          <p:cNvCxnSpPr/>
          <p:nvPr/>
        </p:nvCxnSpPr>
        <p:spPr>
          <a:xfrm flipH="1">
            <a:off x="8161424" y="33845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AE8DB4-95D5-43BA-81A8-743F44FFAB0A}"/>
              </a:ext>
            </a:extLst>
          </p:cNvPr>
          <p:cNvCxnSpPr/>
          <p:nvPr/>
        </p:nvCxnSpPr>
        <p:spPr>
          <a:xfrm flipH="1">
            <a:off x="5846316" y="440593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63629D-C727-4F1D-9AB7-AD0B712A7A6B}"/>
              </a:ext>
            </a:extLst>
          </p:cNvPr>
          <p:cNvCxnSpPr/>
          <p:nvPr/>
        </p:nvCxnSpPr>
        <p:spPr>
          <a:xfrm flipH="1">
            <a:off x="5431646" y="481488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803D04-342B-406D-923C-5ECD6B980161}"/>
              </a:ext>
            </a:extLst>
          </p:cNvPr>
          <p:cNvCxnSpPr/>
          <p:nvPr/>
        </p:nvCxnSpPr>
        <p:spPr>
          <a:xfrm flipH="1">
            <a:off x="5727793" y="519915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777BBF3-785D-48EE-9312-7812D6F091D1}"/>
              </a:ext>
            </a:extLst>
          </p:cNvPr>
          <p:cNvCxnSpPr/>
          <p:nvPr/>
        </p:nvCxnSpPr>
        <p:spPr>
          <a:xfrm flipH="1">
            <a:off x="4960193" y="572012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0D9AD4-86B6-43B3-9A00-B333603EE52A}"/>
              </a:ext>
            </a:extLst>
          </p:cNvPr>
          <p:cNvCxnSpPr/>
          <p:nvPr/>
        </p:nvCxnSpPr>
        <p:spPr>
          <a:xfrm flipH="1">
            <a:off x="5040040" y="575671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FA9003-DB6B-4591-BD97-0FEF6D0E7454}"/>
              </a:ext>
            </a:extLst>
          </p:cNvPr>
          <p:cNvCxnSpPr/>
          <p:nvPr/>
        </p:nvCxnSpPr>
        <p:spPr>
          <a:xfrm flipH="1">
            <a:off x="10310189" y="42793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2E0DF4-9B37-4B02-9A62-98AE7FFEB247}"/>
              </a:ext>
            </a:extLst>
          </p:cNvPr>
          <p:cNvCxnSpPr/>
          <p:nvPr/>
        </p:nvCxnSpPr>
        <p:spPr>
          <a:xfrm flipH="1">
            <a:off x="11626701" y="245458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293B95-E19E-4DA0-8257-D34AC69C25BE}"/>
              </a:ext>
            </a:extLst>
          </p:cNvPr>
          <p:cNvCxnSpPr/>
          <p:nvPr/>
        </p:nvCxnSpPr>
        <p:spPr>
          <a:xfrm flipH="1">
            <a:off x="11252696" y="2958170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4DEF6B-059D-47B5-9A79-539138A3EA14}"/>
              </a:ext>
            </a:extLst>
          </p:cNvPr>
          <p:cNvCxnSpPr/>
          <p:nvPr/>
        </p:nvCxnSpPr>
        <p:spPr>
          <a:xfrm flipH="1">
            <a:off x="11816785" y="336742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38B9D0-BC7E-4147-A5E6-0DE079E38EA1}"/>
              </a:ext>
            </a:extLst>
          </p:cNvPr>
          <p:cNvCxnSpPr/>
          <p:nvPr/>
        </p:nvCxnSpPr>
        <p:spPr>
          <a:xfrm flipH="1">
            <a:off x="11870341" y="341281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900E7A4-E2BC-41DF-9EEA-7AFE29D01F3D}"/>
              </a:ext>
            </a:extLst>
          </p:cNvPr>
          <p:cNvCxnSpPr/>
          <p:nvPr/>
        </p:nvCxnSpPr>
        <p:spPr>
          <a:xfrm flipH="1">
            <a:off x="10507068" y="479836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C20940-F90D-47A2-B178-A97A7BC72023}"/>
              </a:ext>
            </a:extLst>
          </p:cNvPr>
          <p:cNvCxnSpPr/>
          <p:nvPr/>
        </p:nvCxnSpPr>
        <p:spPr>
          <a:xfrm flipH="1">
            <a:off x="10742551" y="523578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35E8F5-22D5-45E4-AD35-6379C7191377}"/>
              </a:ext>
            </a:extLst>
          </p:cNvPr>
          <p:cNvCxnSpPr/>
          <p:nvPr/>
        </p:nvCxnSpPr>
        <p:spPr>
          <a:xfrm flipH="1">
            <a:off x="10561798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1B6819-3FA2-4689-9E61-D37CEB3D29BA}"/>
              </a:ext>
            </a:extLst>
          </p:cNvPr>
          <p:cNvCxnSpPr/>
          <p:nvPr/>
        </p:nvCxnSpPr>
        <p:spPr>
          <a:xfrm flipH="1">
            <a:off x="10487726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6803D04-342B-406D-923C-5ECD6B980161}"/>
              </a:ext>
            </a:extLst>
          </p:cNvPr>
          <p:cNvCxnSpPr/>
          <p:nvPr/>
        </p:nvCxnSpPr>
        <p:spPr>
          <a:xfrm flipH="1">
            <a:off x="4022310" y="520867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5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036119"/>
            <a:ext cx="525305" cy="44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01868" y="4079346"/>
            <a:ext cx="586959" cy="830998"/>
            <a:chOff x="3392934" y="2939126"/>
            <a:chExt cx="374595" cy="559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392934" y="2939126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4" y="2036119"/>
            <a:ext cx="525306" cy="499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67613" y="4008482"/>
            <a:ext cx="521204" cy="1090512"/>
            <a:chOff x="3434898" y="2932896"/>
            <a:chExt cx="332631" cy="6855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34898" y="2932896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033853"/>
            <a:ext cx="496400" cy="4740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D6ED5-EC4A-48E6-A11E-C3D071BECE43}"/>
              </a:ext>
            </a:extLst>
          </p:cNvPr>
          <p:cNvSpPr txBox="1"/>
          <p:nvPr/>
        </p:nvSpPr>
        <p:spPr>
          <a:xfrm>
            <a:off x="3934045" y="3110023"/>
            <a:ext cx="538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Trả</a:t>
            </a:r>
            <a:r>
              <a:rPr lang="en-US" sz="5400" dirty="0"/>
              <a:t> </a:t>
            </a:r>
            <a:r>
              <a:rPr lang="en-US" sz="5400" dirty="0" err="1"/>
              <a:t>lời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r>
              <a:rPr lang="en-US" sz="5400" dirty="0"/>
              <a:t> </a:t>
            </a:r>
            <a:r>
              <a:rPr lang="en-US" sz="5400" dirty="0" err="1"/>
              <a:t>hỏi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74764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2938B58-D3DB-4C08-B289-4AA2E2311A54}"/>
              </a:ext>
            </a:extLst>
          </p:cNvPr>
          <p:cNvSpPr txBox="1"/>
          <p:nvPr/>
        </p:nvSpPr>
        <p:spPr>
          <a:xfrm>
            <a:off x="3269072" y="1160060"/>
            <a:ext cx="6805691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 tên những sự vật giống cánh diều được nhắc tới trong bài thơ.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ED979-6CC8-4B80-97C7-2D6071A2D59D}"/>
              </a:ext>
            </a:extLst>
          </p:cNvPr>
          <p:cNvSpPr txBox="1"/>
          <p:nvPr/>
        </p:nvSpPr>
        <p:spPr>
          <a:xfrm>
            <a:off x="4214595" y="33727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8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CBA7B4-4537-4E0E-B501-1EF1F44A309B}"/>
              </a:ext>
            </a:extLst>
          </p:cNvPr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2" name="Moon 3">
              <a:extLst>
                <a:ext uri="{FF2B5EF4-FFF2-40B4-BE49-F238E27FC236}">
                  <a16:creationId xmlns:a16="http://schemas.microsoft.com/office/drawing/2014/main" id="{6D98DECF-2D5F-4B8F-BEC7-939786861EFA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Moon 18">
              <a:extLst>
                <a:ext uri="{FF2B5EF4-FFF2-40B4-BE49-F238E27FC236}">
                  <a16:creationId xmlns:a16="http://schemas.microsoft.com/office/drawing/2014/main" id="{74115BA4-DEC8-47CD-A2CE-5BC181946D6A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2D86B5-A48D-4827-A811-3DBCD3D44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E4727D-615C-43C4-A6F4-3D3EC85C33AD}"/>
              </a:ext>
            </a:extLst>
          </p:cNvPr>
          <p:cNvSpPr txBox="1"/>
          <p:nvPr/>
        </p:nvSpPr>
        <p:spPr>
          <a:xfrm>
            <a:off x="4242948" y="4550340"/>
            <a:ext cx="1079895" cy="864532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trăng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F47075-F87A-4F79-A76F-AC90C051F06B}"/>
              </a:ext>
            </a:extLst>
          </p:cNvPr>
          <p:cNvSpPr/>
          <p:nvPr/>
        </p:nvSpPr>
        <p:spPr>
          <a:xfrm>
            <a:off x="1853320" y="4533938"/>
            <a:ext cx="1415752" cy="870623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chiếc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thuyền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4F466-1C75-46AB-9E50-41E0653872B4}"/>
              </a:ext>
            </a:extLst>
          </p:cNvPr>
          <p:cNvSpPr txBox="1"/>
          <p:nvPr/>
        </p:nvSpPr>
        <p:spPr>
          <a:xfrm>
            <a:off x="6304671" y="4531700"/>
            <a:ext cx="1079895" cy="864532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cau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48B8E-D4EB-40AC-958F-2BE961C4FFEA}"/>
              </a:ext>
            </a:extLst>
          </p:cNvPr>
          <p:cNvSpPr/>
          <p:nvPr/>
        </p:nvSpPr>
        <p:spPr>
          <a:xfrm>
            <a:off x="8480472" y="4504082"/>
            <a:ext cx="884915" cy="870623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lưỡi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liềm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3F086E-DC3F-4BF3-B38D-09287D9D96EE}"/>
              </a:ext>
            </a:extLst>
          </p:cNvPr>
          <p:cNvGrpSpPr/>
          <p:nvPr/>
        </p:nvGrpSpPr>
        <p:grpSpPr>
          <a:xfrm>
            <a:off x="439024" y="518365"/>
            <a:ext cx="2457549" cy="1564754"/>
            <a:chOff x="3852241" y="2854771"/>
            <a:chExt cx="3056492" cy="31119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AA2029-904D-4B8A-8087-B7AE3E18B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852241" y="2854771"/>
              <a:ext cx="3056492" cy="3111931"/>
            </a:xfrm>
            <a:prstGeom prst="ellipse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B66BD-C46E-41BD-B5D4-34AFE0D27260}"/>
                </a:ext>
              </a:extLst>
            </p:cNvPr>
            <p:cNvSpPr/>
            <p:nvPr/>
          </p:nvSpPr>
          <p:spPr>
            <a:xfrm>
              <a:off x="4012687" y="3495383"/>
              <a:ext cx="1816904" cy="43542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452B9D-EC52-4C51-8C22-380862878C14}"/>
              </a:ext>
            </a:extLst>
          </p:cNvPr>
          <p:cNvSpPr txBox="1"/>
          <p:nvPr/>
        </p:nvSpPr>
        <p:spPr>
          <a:xfrm>
            <a:off x="2066603" y="972781"/>
            <a:ext cx="8408682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c. Vào ban đêm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FB99B-F75F-40F7-9D77-821C7742F291}"/>
              </a:ext>
            </a:extLst>
          </p:cNvPr>
          <p:cNvSpPr txBox="1"/>
          <p:nvPr/>
        </p:nvSpPr>
        <p:spPr>
          <a:xfrm>
            <a:off x="2066603" y="3701912"/>
            <a:ext cx="899433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c. Cánh diều làm cảnh thôn quê tươi đẹp hơn.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CF2268-501B-4B8C-8591-C30F57B5E520}"/>
              </a:ext>
            </a:extLst>
          </p:cNvPr>
          <p:cNvSpPr/>
          <p:nvPr/>
        </p:nvSpPr>
        <p:spPr>
          <a:xfrm>
            <a:off x="2398795" y="3330715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DB0F4-12EA-41EF-9EF1-467485410AD9}"/>
              </a:ext>
            </a:extLst>
          </p:cNvPr>
          <p:cNvSpPr/>
          <p:nvPr/>
        </p:nvSpPr>
        <p:spPr>
          <a:xfrm>
            <a:off x="2398796" y="5493414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3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y whispered colors — the sun came out today">
            <a:extLst>
              <a:ext uri="{FF2B5EF4-FFF2-40B4-BE49-F238E27FC236}">
                <a16:creationId xmlns:a16="http://schemas.microsoft.com/office/drawing/2014/main" id="{7CED7663-1E1C-4E43-B0BC-0BEC67DA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83" y="-693849"/>
            <a:ext cx="14390951" cy="8836317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9C850-8EE0-47BC-8589-2C6F171F8C6D}"/>
              </a:ext>
            </a:extLst>
          </p:cNvPr>
          <p:cNvSpPr txBox="1"/>
          <p:nvPr/>
        </p:nvSpPr>
        <p:spPr>
          <a:xfrm>
            <a:off x="1845919" y="664552"/>
            <a:ext cx="1403254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khổ thơ nào nhất? Vì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91293-2B03-445A-83A5-93CEDD37E6CC}"/>
              </a:ext>
            </a:extLst>
          </p:cNvPr>
          <p:cNvSpPr/>
          <p:nvPr/>
        </p:nvSpPr>
        <p:spPr>
          <a:xfrm>
            <a:off x="1994690" y="1171803"/>
            <a:ext cx="14787591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Em cảm thấy thế nào khi đọc khổ thơ đó? </a:t>
            </a:r>
            <a:endParaRPr lang="en-VN" sz="3200" dirty="0">
              <a:latin typeface="+mj-lt"/>
            </a:endParaRPr>
          </a:p>
        </p:txBody>
      </p:sp>
      <p:pic>
        <p:nvPicPr>
          <p:cNvPr id="5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7FAE6C2D-E3E6-4B48-A1C9-36A879D2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8253891" y="1532684"/>
            <a:ext cx="3082777" cy="60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4A9397-8204-AD4A-AB34-35D5C3E0A506}"/>
              </a:ext>
            </a:extLst>
          </p:cNvPr>
          <p:cNvSpPr/>
          <p:nvPr/>
        </p:nvSpPr>
        <p:spPr>
          <a:xfrm rot="21163024">
            <a:off x="6923702" y="4187335"/>
            <a:ext cx="453921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4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68CA9-2FDB-44C0-93BD-56C28A32F5E2}"/>
              </a:ext>
            </a:extLst>
          </p:cNvPr>
          <p:cNvSpPr txBox="1"/>
          <p:nvPr/>
        </p:nvSpPr>
        <p:spPr>
          <a:xfrm>
            <a:off x="4412511" y="2966483"/>
            <a:ext cx="432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Luyện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tập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12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03CD0E2-80BA-4D5E-A023-29F7630C2EB8}"/>
              </a:ext>
            </a:extLst>
          </p:cNvPr>
          <p:cNvSpPr txBox="1"/>
          <p:nvPr/>
        </p:nvSpPr>
        <p:spPr>
          <a:xfrm>
            <a:off x="2166131" y="3351549"/>
            <a:ext cx="798575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 theo khổ thơ thứ tư, nói một câu tả cánh diều.</a:t>
            </a:r>
            <a:endParaRPr lang="vi-VN" sz="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Cánh diều có điểm gì giống sự vật đó?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4EDC-B285-44F5-AD1A-4A90326DC327}"/>
              </a:ext>
            </a:extLst>
          </p:cNvPr>
          <p:cNvSpPr txBox="1"/>
          <p:nvPr/>
        </p:nvSpPr>
        <p:spPr>
          <a:xfrm>
            <a:off x="2236424" y="519824"/>
            <a:ext cx="96187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Từ ngữ nào được dùng để nói về âm thanh sáo diều?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82A4F-FB64-4D12-8DCE-375E1A24A896}"/>
              </a:ext>
            </a:extLst>
          </p:cNvPr>
          <p:cNvSpPr txBox="1"/>
          <p:nvPr/>
        </p:nvSpPr>
        <p:spPr>
          <a:xfrm>
            <a:off x="2040110" y="5215709"/>
            <a:ext cx="81615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VD: Cánh diều cong cong như chiếc lưỡi liềm.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FA106F-D049-452D-8D13-960F35E72B93}"/>
              </a:ext>
            </a:extLst>
          </p:cNvPr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C37E2543-3608-40D7-BE15-19B8F9BB6075}"/>
              </a:ext>
            </a:extLst>
          </p:cNvPr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2E0C10DB-4052-45B4-B60A-6B91CFA05076}"/>
              </a:ext>
            </a:extLst>
          </p:cNvPr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2" name="Picture 2" descr="Music note icon cartoon style Royalty Free Vector Image">
            <a:extLst>
              <a:ext uri="{FF2B5EF4-FFF2-40B4-BE49-F238E27FC236}">
                <a16:creationId xmlns:a16="http://schemas.microsoft.com/office/drawing/2014/main" id="{35B46924-8401-4D01-AA11-FFD4E9C54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Music Notes Of Musical Notes">
            <a:extLst>
              <a:ext uri="{FF2B5EF4-FFF2-40B4-BE49-F238E27FC236}">
                <a16:creationId xmlns:a16="http://schemas.microsoft.com/office/drawing/2014/main" id="{7D2CA1D7-6D9D-4793-9097-C4C63138D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A1E650-DDB9-4FF5-A649-2330F22B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ACEC95-0400-4707-86DC-5A5B06539C97}"/>
              </a:ext>
            </a:extLst>
          </p:cNvPr>
          <p:cNvSpPr txBox="1"/>
          <p:nvPr/>
        </p:nvSpPr>
        <p:spPr>
          <a:xfrm>
            <a:off x="6779267" y="2760518"/>
            <a:ext cx="481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B050"/>
                </a:solidFill>
              </a:rPr>
              <a:t>Luyện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đọc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lại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bài</a:t>
            </a:r>
            <a:endParaRPr lang="en-US" sz="4800" dirty="0">
              <a:solidFill>
                <a:srgbClr val="00B050"/>
              </a:solidFill>
            </a:endParaRPr>
          </a:p>
          <a:p>
            <a:pPr algn="ctr"/>
            <a:r>
              <a:rPr lang="en-US" sz="4800" dirty="0">
                <a:solidFill>
                  <a:srgbClr val="00B050"/>
                </a:solidFill>
              </a:rPr>
              <a:t> “ </a:t>
            </a:r>
            <a:r>
              <a:rPr lang="en-US" sz="4800" dirty="0" err="1">
                <a:solidFill>
                  <a:srgbClr val="00B050"/>
                </a:solidFill>
              </a:rPr>
              <a:t>Thả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diều</a:t>
            </a:r>
            <a:r>
              <a:rPr lang="en-US" sz="4800" dirty="0">
                <a:solidFill>
                  <a:srgbClr val="00B05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 trắng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nâu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voi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Nhím nâu kết bạn, nhím nâu kết bạn với ai?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chỉ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 lành, nhút nhát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mạnh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dạn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cách của nhím nâu như thế nào?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chăm chỉ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 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nở, nhiệt tình khi trò chuyện với người </a:t>
            </a: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 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 của từ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 tìm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 ngụ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50450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sống tạm ở một nơi nào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 của từ nào?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diều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 vồng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Đám mây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màu muôn sắc máy bay,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 dây cho chắc thả ngay lên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đồ chơi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1+2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" action="ppaction://noaction"/>
            <a:extLst>
              <a:ext uri="{FF2B5EF4-FFF2-40B4-BE49-F238E27FC236}">
                <a16:creationId xmlns:a16="http://schemas.microsoft.com/office/drawing/2014/main" id="{31E7BAAD-1AE9-4BDF-BF6D-DB8B0CF9B13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4538" y="498996"/>
            <a:ext cx="50489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Mục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F781D6-A66E-4F8A-9955-1EBA15A12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257" y="1503747"/>
            <a:ext cx="1647567" cy="3975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4D57E-E818-4D32-A404-0A093922A954}"/>
              </a:ext>
            </a:extLst>
          </p:cNvPr>
          <p:cNvSpPr txBox="1"/>
          <p:nvPr/>
        </p:nvSpPr>
        <p:spPr>
          <a:xfrm>
            <a:off x="3562824" y="194970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7A90A-F37B-448A-9F46-7F472143F947}"/>
              </a:ext>
            </a:extLst>
          </p:cNvPr>
          <p:cNvSpPr txBox="1"/>
          <p:nvPr/>
        </p:nvSpPr>
        <p:spPr>
          <a:xfrm>
            <a:off x="3562824" y="2897393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BFA14-2D8D-4C33-92DE-410ADE4475DB}"/>
              </a:ext>
            </a:extLst>
          </p:cNvPr>
          <p:cNvSpPr txBox="1"/>
          <p:nvPr/>
        </p:nvSpPr>
        <p:spPr>
          <a:xfrm>
            <a:off x="3562824" y="3890568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D65B-CB3C-4E20-B7AF-D32FA85F8315}"/>
              </a:ext>
            </a:extLst>
          </p:cNvPr>
          <p:cNvSpPr txBox="1"/>
          <p:nvPr/>
        </p:nvSpPr>
        <p:spPr>
          <a:xfrm>
            <a:off x="3562824" y="4693527"/>
            <a:ext cx="843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Hiểu nội dung bài: Nhận biết được vẻ đẹp của cánh diều, vẻ đẹp của làng quê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1259</Words>
  <Application>Microsoft Office PowerPoint</Application>
  <PresentationFormat>Widescreen</PresentationFormat>
  <Paragraphs>267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UTM Avo</vt:lpstr>
      <vt:lpstr>UTM Cookies</vt:lpstr>
      <vt:lpstr>字魂59号-创粗黑</vt:lpstr>
      <vt:lpstr>Office Theme</vt:lpstr>
      <vt:lpstr>1_Doodle Sketchbook by Slidesgo</vt:lpstr>
      <vt:lpstr>1_Office Theme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39</cp:revision>
  <dcterms:created xsi:type="dcterms:W3CDTF">2021-07-20T01:55:21Z</dcterms:created>
  <dcterms:modified xsi:type="dcterms:W3CDTF">2022-11-19T09:34:16Z</dcterms:modified>
</cp:coreProperties>
</file>