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4" r:id="rId2"/>
    <p:sldId id="286" r:id="rId3"/>
    <p:sldId id="265" r:id="rId4"/>
    <p:sldId id="279" r:id="rId5"/>
    <p:sldId id="267" r:id="rId6"/>
    <p:sldId id="283" r:id="rId7"/>
    <p:sldId id="275" r:id="rId8"/>
    <p:sldId id="277" r:id="rId9"/>
    <p:sldId id="278" r:id="rId10"/>
    <p:sldId id="289" r:id="rId11"/>
    <p:sldId id="276" r:id="rId12"/>
  </p:sldIdLst>
  <p:sldSz cx="12190413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91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B94C00-E979-4C01-A1F3-1F848FFC59F6}" type="datetimeFigureOut">
              <a:rPr lang="vi-VN" smtClean="0"/>
              <a:t>18/10/2022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46C6D-10DA-4C36-805B-EC9E994E28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5890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6583E-1908-42B9-8941-07057A80F325}" type="datetimeFigureOut">
              <a:rPr lang="vi-VN" smtClean="0"/>
              <a:t>18/10/2022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2F91-8CEB-4516-818C-5089E2435C9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0588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6583E-1908-42B9-8941-07057A80F325}" type="datetimeFigureOut">
              <a:rPr lang="vi-VN" smtClean="0"/>
              <a:t>18/10/2022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2F91-8CEB-4516-818C-5089E2435C9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7282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6583E-1908-42B9-8941-07057A80F325}" type="datetimeFigureOut">
              <a:rPr lang="vi-VN" smtClean="0"/>
              <a:t>18/10/2022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2F91-8CEB-4516-818C-5089E2435C9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7582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6583E-1908-42B9-8941-07057A80F325}" type="datetimeFigureOut">
              <a:rPr lang="vi-VN" smtClean="0"/>
              <a:t>18/10/2022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2F91-8CEB-4516-818C-5089E2435C9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5576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6583E-1908-42B9-8941-07057A80F325}" type="datetimeFigureOut">
              <a:rPr lang="vi-VN" smtClean="0"/>
              <a:t>18/10/2022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2F91-8CEB-4516-818C-5089E2435C9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8698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6583E-1908-42B9-8941-07057A80F325}" type="datetimeFigureOut">
              <a:rPr lang="vi-VN" smtClean="0"/>
              <a:t>18/10/2022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2F91-8CEB-4516-818C-5089E2435C9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8272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6583E-1908-42B9-8941-07057A80F325}" type="datetimeFigureOut">
              <a:rPr lang="vi-VN" smtClean="0"/>
              <a:t>18/10/2022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2F91-8CEB-4516-818C-5089E2435C9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66503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6583E-1908-42B9-8941-07057A80F325}" type="datetimeFigureOut">
              <a:rPr lang="vi-VN" smtClean="0"/>
              <a:t>18/10/2022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2F91-8CEB-4516-818C-5089E2435C9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2998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6583E-1908-42B9-8941-07057A80F325}" type="datetimeFigureOut">
              <a:rPr lang="vi-VN" smtClean="0"/>
              <a:t>18/10/2022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2F91-8CEB-4516-818C-5089E2435C9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4656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6583E-1908-42B9-8941-07057A80F325}" type="datetimeFigureOut">
              <a:rPr lang="vi-VN" smtClean="0"/>
              <a:t>18/10/2022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2F91-8CEB-4516-818C-5089E2435C9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3543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6583E-1908-42B9-8941-07057A80F325}" type="datetimeFigureOut">
              <a:rPr lang="vi-VN" smtClean="0"/>
              <a:t>18/10/2022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2F91-8CEB-4516-818C-5089E2435C9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83661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6583E-1908-42B9-8941-07057A80F325}" type="datetimeFigureOut">
              <a:rPr lang="vi-VN" smtClean="0"/>
              <a:t>18/10/2022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02F91-8CEB-4516-818C-5089E2435C9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09727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3.wdp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8;p1"/>
          <p:cNvSpPr txBox="1"/>
          <p:nvPr/>
        </p:nvSpPr>
        <p:spPr>
          <a:xfrm>
            <a:off x="2491290" y="601403"/>
            <a:ext cx="7209420" cy="3393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229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8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68612" y="1817678"/>
            <a:ext cx="5322538" cy="2381250"/>
            <a:chOff x="346364" y="1913989"/>
            <a:chExt cx="5322538" cy="2381250"/>
          </a:xfrm>
        </p:grpSpPr>
        <p:grpSp>
          <p:nvGrpSpPr>
            <p:cNvPr id="3" name="Group 2"/>
            <p:cNvGrpSpPr/>
            <p:nvPr/>
          </p:nvGrpSpPr>
          <p:grpSpPr>
            <a:xfrm>
              <a:off x="346364" y="1913989"/>
              <a:ext cx="5322538" cy="2381250"/>
              <a:chOff x="346364" y="1571089"/>
              <a:chExt cx="5322538" cy="2381250"/>
            </a:xfrm>
          </p:grpSpPr>
          <p:sp>
            <p:nvSpPr>
              <p:cNvPr id="6" name="Rounded Rectangular Callout 5"/>
              <p:cNvSpPr/>
              <p:nvPr/>
            </p:nvSpPr>
            <p:spPr>
              <a:xfrm>
                <a:off x="346364" y="1571089"/>
                <a:ext cx="5322538" cy="2381250"/>
              </a:xfrm>
              <a:prstGeom prst="wedgeRoundRectCallout">
                <a:avLst>
                  <a:gd name="adj1" fmla="val -33246"/>
                  <a:gd name="adj2" fmla="val 59445"/>
                  <a:gd name="adj3" fmla="val 16667"/>
                </a:avLst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Anh</a:t>
                </a:r>
                <a:r>
                  <a:rPr kumimoji="0" 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Nam:         </a:t>
                </a:r>
                <a:r>
                  <a:rPr kumimoji="0" lang="en-US" sz="3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tuổi</a:t>
                </a:r>
                <a:endPara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Dũng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ít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hơn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anh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Nam:        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tuổi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Dũng</a:t>
                </a:r>
                <a:r>
                  <a:rPr kumimoji="0" 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:          </a:t>
                </a:r>
                <a:r>
                  <a:rPr kumimoji="0" lang="en-US" sz="3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tuổi</a:t>
                </a:r>
                <a:endParaRPr kumimoji="0" lang="vi-VN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1780470" y="3233277"/>
                <a:ext cx="609601" cy="495300"/>
              </a:xfrm>
              <a:prstGeom prst="roundRect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?</a:t>
                </a: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4" name="Rounded Rectangle 3"/>
            <p:cNvSpPr/>
            <p:nvPr/>
          </p:nvSpPr>
          <p:spPr>
            <a:xfrm>
              <a:off x="2178981" y="2211545"/>
              <a:ext cx="609601" cy="495300"/>
            </a:xfrm>
            <a:prstGeom prst="roundRect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?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835165" y="2874417"/>
              <a:ext cx="609601" cy="495300"/>
            </a:xfrm>
            <a:prstGeom prst="roundRect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?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81" t="8046" r="23937"/>
          <a:stretch/>
        </p:blipFill>
        <p:spPr>
          <a:xfrm>
            <a:off x="-162512" y="4440252"/>
            <a:ext cx="1771650" cy="241774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132284" y="127467"/>
            <a:ext cx="9611931" cy="1015663"/>
            <a:chOff x="1253941" y="513903"/>
            <a:chExt cx="9611931" cy="1015663"/>
          </a:xfrm>
        </p:grpSpPr>
        <p:grpSp>
          <p:nvGrpSpPr>
            <p:cNvPr id="10" name="Group 9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4</a:t>
                </a:r>
                <a:endPara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70667" y="513903"/>
              <a:ext cx="87952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Năm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nay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anh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Nam 16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tuổi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,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Dũng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ít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hơn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anh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Nam 9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tuổi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Hỏi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năm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nay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Dũng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bao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nhiêu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tuổi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?</a:t>
              </a:r>
              <a:endPara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0" t="51658" r="34735" b="20060"/>
          <a:stretch/>
        </p:blipFill>
        <p:spPr>
          <a:xfrm>
            <a:off x="5048521" y="4820284"/>
            <a:ext cx="1332954" cy="132350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2101229" y="2141612"/>
            <a:ext cx="609601" cy="49530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16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757413" y="2779284"/>
            <a:ext cx="609601" cy="49530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814518" y="2615019"/>
            <a:ext cx="6343650" cy="3694301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  <a:prstDash val="das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86193" y="2636912"/>
            <a:ext cx="240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36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1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giải</a:t>
            </a:r>
            <a:endParaRPr kumimoji="0" lang="vi-VN" sz="3600" b="1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14518" y="3284984"/>
            <a:ext cx="63436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Năm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nay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Dũng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tuổi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endParaRPr kumimoji="0" lang="vi-VN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505695" y="4221088"/>
            <a:ext cx="5730458" cy="769441"/>
            <a:chOff x="6542451" y="3878396"/>
            <a:chExt cx="5730458" cy="769441"/>
          </a:xfrm>
        </p:grpSpPr>
        <p:sp>
          <p:nvSpPr>
            <p:cNvPr id="22" name="Rounded Rectangle 21"/>
            <p:cNvSpPr/>
            <p:nvPr/>
          </p:nvSpPr>
          <p:spPr>
            <a:xfrm>
              <a:off x="6542451" y="3898728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?</a:t>
              </a:r>
              <a:endPara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7582187" y="3898187"/>
              <a:ext cx="720080" cy="68294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?</a:t>
              </a:r>
              <a:endPara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481208" y="3878396"/>
              <a:ext cx="279170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=       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(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tuổi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8590299" y="3898186"/>
              <a:ext cx="792088" cy="68294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?</a:t>
              </a:r>
              <a:endPara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0060175" y="3939081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?</a:t>
              </a:r>
              <a:endPara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671270" y="5356731"/>
            <a:ext cx="6343651" cy="664557"/>
            <a:chOff x="6701079" y="4725144"/>
            <a:chExt cx="6343651" cy="664557"/>
          </a:xfrm>
        </p:grpSpPr>
        <p:sp>
          <p:nvSpPr>
            <p:cNvPr id="28" name="TextBox 27"/>
            <p:cNvSpPr txBox="1"/>
            <p:nvPr/>
          </p:nvSpPr>
          <p:spPr>
            <a:xfrm>
              <a:off x="6701079" y="4835703"/>
              <a:ext cx="634365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Đáp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số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:           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tuổi</a:t>
              </a:r>
              <a:endPara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141239" y="4725144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?</a:t>
              </a:r>
              <a:endPara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6490498" y="4248876"/>
            <a:ext cx="792088" cy="6480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16</a:t>
            </a:r>
            <a:endParaRPr kumimoji="0" lang="vi-VN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7570618" y="4250150"/>
            <a:ext cx="720080" cy="682943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566461" y="4250149"/>
            <a:ext cx="792088" cy="68294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</a:t>
            </a:r>
            <a:endParaRPr kumimoji="0" lang="vi-VN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0018890" y="4286635"/>
            <a:ext cx="792088" cy="6480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</a:t>
            </a:r>
            <a:endParaRPr kumimoji="0" lang="vi-VN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094622" y="5356731"/>
            <a:ext cx="825704" cy="66455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</a:t>
            </a:r>
            <a:endParaRPr kumimoji="0" lang="vi-VN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6" t="54362" r="56129"/>
          <a:stretch/>
        </p:blipFill>
        <p:spPr>
          <a:xfrm>
            <a:off x="5482386" y="5039949"/>
            <a:ext cx="883243" cy="126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39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9" grpId="0"/>
      <p:bldP spid="20" grpId="0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895" y="2125305"/>
            <a:ext cx="319991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261771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2838" y="1412776"/>
            <a:ext cx="686438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Khởi</a:t>
            </a:r>
            <a:r>
              <a:rPr lang="en-US" sz="115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endParaRPr lang="en-US" sz="115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529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566" y="1268760"/>
            <a:ext cx="633670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TOÁN LIÊN QUAN ĐẾN PHÉP CỘNG, PHÉP TRỪ</a:t>
            </a:r>
          </a:p>
          <a:p>
            <a:pPr algn="ctr"/>
            <a:r>
              <a:rPr lang="en-US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6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vi-VN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98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" y="548680"/>
            <a:ext cx="10144125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294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1000" r="-6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62958" y="2132856"/>
            <a:ext cx="439248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TOÁN</a:t>
            </a:r>
          </a:p>
          <a:p>
            <a:pPr algn="ctr"/>
            <a:r>
              <a:rPr lang="en-US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 </a:t>
            </a:r>
            <a:r>
              <a:rPr 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ÍT HƠN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0920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8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0" t="23509" r="5728" b="26317"/>
          <a:stretch/>
        </p:blipFill>
        <p:spPr>
          <a:xfrm>
            <a:off x="10415686" y="5681871"/>
            <a:ext cx="1899811" cy="12359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13977" y="114300"/>
            <a:ext cx="86684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1" t="8046" r="23937"/>
          <a:stretch/>
        </p:blipFill>
        <p:spPr>
          <a:xfrm>
            <a:off x="-19050" y="5451337"/>
            <a:ext cx="1032359" cy="140884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99291" y="3363163"/>
            <a:ext cx="5297921" cy="2000612"/>
            <a:chOff x="324346" y="927328"/>
            <a:chExt cx="5297921" cy="2000612"/>
          </a:xfrm>
        </p:grpSpPr>
        <p:sp>
          <p:nvSpPr>
            <p:cNvPr id="6" name="Rounded Rectangular Callout 5"/>
            <p:cNvSpPr/>
            <p:nvPr/>
          </p:nvSpPr>
          <p:spPr>
            <a:xfrm>
              <a:off x="324346" y="927328"/>
              <a:ext cx="5297921" cy="2000612"/>
            </a:xfrm>
            <a:prstGeom prst="wedgeRoundRectCallout">
              <a:avLst>
                <a:gd name="adj1" fmla="val -46481"/>
                <a:gd name="adj2" fmla="val 62182"/>
                <a:gd name="adj3" fmla="val 16667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US" sz="2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Tổ</a:t>
              </a:r>
              <a:r>
                <a:rPr lang="en-US" sz="2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: 5 </a:t>
              </a:r>
              <a:r>
                <a:rPr lang="en-US" sz="2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bông</a:t>
              </a:r>
              <a:r>
                <a:rPr lang="en-US" sz="2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hoa</a:t>
              </a:r>
              <a:endPara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Tổ</a:t>
              </a:r>
              <a:r>
                <a:rPr lang="en-US" sz="2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Bốn</a:t>
              </a:r>
              <a:r>
                <a:rPr lang="en-US" sz="2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ít</a:t>
              </a:r>
              <a:r>
                <a:rPr lang="en-US" sz="2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2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tổ</a:t>
              </a:r>
              <a:r>
                <a:rPr lang="en-US" sz="2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: 1 </a:t>
              </a:r>
              <a:r>
                <a:rPr lang="en-US" sz="2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bông</a:t>
              </a:r>
              <a:r>
                <a:rPr lang="en-US" sz="2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hoa</a:t>
              </a:r>
              <a:endPara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Tổ</a:t>
              </a:r>
              <a:r>
                <a:rPr lang="en-US" sz="2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Bốn</a:t>
              </a:r>
              <a:r>
                <a:rPr lang="en-US" sz="2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:          </a:t>
              </a:r>
              <a:r>
                <a:rPr lang="en-US" sz="2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bông</a:t>
              </a:r>
              <a:r>
                <a:rPr lang="en-US" sz="2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hoa</a:t>
              </a:r>
              <a:endPara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096780" y="2281609"/>
              <a:ext cx="609601" cy="495300"/>
            </a:xfrm>
            <a:prstGeom prst="roundRect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6210759" y="3335099"/>
            <a:ext cx="5760639" cy="2902213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  <a:prstDash val="das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160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20020" y="3284984"/>
            <a:ext cx="2179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vi-VN" sz="32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10758" y="4005064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51390" y="4669620"/>
            <a:ext cx="1432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5 – 1 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10757" y="5363775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4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731038" y="4717444"/>
            <a:ext cx="23657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= 4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471724" y="4725144"/>
            <a:ext cx="609601" cy="49530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vi-VN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081326" y="1340768"/>
            <a:ext cx="4717628" cy="638200"/>
            <a:chOff x="2928926" y="1398748"/>
            <a:chExt cx="4717628" cy="638200"/>
          </a:xfrm>
        </p:grpSpPr>
        <p:sp>
          <p:nvSpPr>
            <p:cNvPr id="16" name="TextBox 15"/>
            <p:cNvSpPr txBox="1"/>
            <p:nvPr/>
          </p:nvSpPr>
          <p:spPr>
            <a:xfrm>
              <a:off x="2928926" y="1412776"/>
              <a:ext cx="27342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err="1">
                  <a:latin typeface="Times New Roman" pitchFamily="18" charset="0"/>
                  <a:cs typeface="Times New Roman" pitchFamily="18" charset="0"/>
                </a:rPr>
                <a:t>Tổ</a:t>
              </a:r>
              <a:r>
                <a:rPr lang="en-US" sz="3200">
                  <a:latin typeface="Times New Roman" pitchFamily="18" charset="0"/>
                  <a:cs typeface="Times New Roman" pitchFamily="18" charset="0"/>
                </a:rPr>
                <a:t> Hai:</a:t>
              </a: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0056" y="1398748"/>
              <a:ext cx="607038" cy="6382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9921" y="1398748"/>
              <a:ext cx="607038" cy="6382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9786" y="1398748"/>
              <a:ext cx="607038" cy="63820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9516" y="1398748"/>
              <a:ext cx="607038" cy="6382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9651" y="1398748"/>
              <a:ext cx="607038" cy="638200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3113976" y="2223125"/>
            <a:ext cx="4077763" cy="638200"/>
            <a:chOff x="3113976" y="2223125"/>
            <a:chExt cx="4077763" cy="638200"/>
          </a:xfrm>
        </p:grpSpPr>
        <p:sp>
          <p:nvSpPr>
            <p:cNvPr id="24" name="TextBox 23"/>
            <p:cNvSpPr txBox="1"/>
            <p:nvPr/>
          </p:nvSpPr>
          <p:spPr>
            <a:xfrm>
              <a:off x="3113976" y="2228764"/>
              <a:ext cx="27342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err="1">
                  <a:latin typeface="Times New Roman" pitchFamily="18" charset="0"/>
                  <a:cs typeface="Times New Roman" pitchFamily="18" charset="0"/>
                </a:rPr>
                <a:t>Tổ</a:t>
              </a:r>
              <a:r>
                <a:rPr lang="en-US" sz="3200">
                  <a:latin typeface="Times New Roman" pitchFamily="18" charset="0"/>
                  <a:cs typeface="Times New Roman" pitchFamily="18" charset="0"/>
                </a:rPr>
                <a:t> Bốn:</a:t>
              </a: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5106" y="2223125"/>
              <a:ext cx="607038" cy="63820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4971" y="2223125"/>
              <a:ext cx="607038" cy="63820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4836" y="2223125"/>
              <a:ext cx="607038" cy="63820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4701" y="2223125"/>
              <a:ext cx="607038" cy="638200"/>
            </a:xfrm>
            <a:prstGeom prst="rect">
              <a:avLst/>
            </a:prstGeom>
          </p:spPr>
        </p:pic>
      </p:grpSp>
      <p:sp>
        <p:nvSpPr>
          <p:cNvPr id="33" name="Rectangle 32"/>
          <p:cNvSpPr/>
          <p:nvPr/>
        </p:nvSpPr>
        <p:spPr>
          <a:xfrm>
            <a:off x="4632457" y="2124467"/>
            <a:ext cx="2559460" cy="800477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09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/>
      <p:bldP spid="10" grpId="0"/>
      <p:bldP spid="11" grpId="0"/>
      <p:bldP spid="12" grpId="0"/>
      <p:bldP spid="13" grpId="0"/>
      <p:bldP spid="14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8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81" t="8046" r="23937"/>
          <a:stretch/>
        </p:blipFill>
        <p:spPr>
          <a:xfrm>
            <a:off x="-162513" y="4581128"/>
            <a:ext cx="1668421" cy="227687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989242" y="153165"/>
            <a:ext cx="8794597" cy="1569660"/>
            <a:chOff x="1253941" y="511805"/>
            <a:chExt cx="8387488" cy="1569660"/>
          </a:xfrm>
        </p:grpSpPr>
        <p:grpSp>
          <p:nvGrpSpPr>
            <p:cNvPr id="7" name="Group 6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2059122" y="511805"/>
              <a:ext cx="758230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Times New Roman" pitchFamily="18" charset="0"/>
                  <a:cs typeface="Times New Roman" pitchFamily="18" charset="0"/>
                </a:rPr>
                <a:t>Ngăn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9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quyển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sách</a:t>
              </a:r>
              <a:r>
                <a:rPr lang="en-US" sz="3200" b="1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ngăn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ít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32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ngăn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4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quyển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ngăn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mấy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quyển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sách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1" t="25660" r="8386" b="28660"/>
          <a:stretch/>
        </p:blipFill>
        <p:spPr>
          <a:xfrm>
            <a:off x="1036979" y="5644763"/>
            <a:ext cx="1973173" cy="1268559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876" y="4348936"/>
            <a:ext cx="4298537" cy="169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505908" y="1896641"/>
            <a:ext cx="8458992" cy="2381250"/>
            <a:chOff x="155652" y="901511"/>
            <a:chExt cx="7431070" cy="2381250"/>
          </a:xfrm>
        </p:grpSpPr>
        <p:sp>
          <p:nvSpPr>
            <p:cNvPr id="4" name="Rounded Rectangular Callout 3"/>
            <p:cNvSpPr/>
            <p:nvPr/>
          </p:nvSpPr>
          <p:spPr>
            <a:xfrm>
              <a:off x="155652" y="901511"/>
              <a:ext cx="7431070" cy="2381250"/>
            </a:xfrm>
            <a:prstGeom prst="wedgeRoundRectCallout">
              <a:avLst>
                <a:gd name="adj1" fmla="val -50015"/>
                <a:gd name="adj2" fmla="val 69578"/>
                <a:gd name="adj3" fmla="val 16667"/>
              </a:avLst>
            </a:prstGeom>
            <a:ln w="28575"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Ngăn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: 9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quyển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sách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Ngăn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ít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ngăn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: 4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quyển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sách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Ngăn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:         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quyển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sách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888935" y="2585070"/>
              <a:ext cx="609601" cy="495300"/>
            </a:xfrm>
            <a:prstGeom prst="roundRect">
              <a:avLst/>
            </a:prstGeom>
            <a:ln w="28575">
              <a:solidFill>
                <a:srgbClr val="FF0000"/>
              </a:solidFill>
              <a:prstDash val="soli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342678" y="5139135"/>
            <a:ext cx="7056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Ngăn thứ hai  </a:t>
            </a:r>
            <a:r>
              <a:rPr lang="en-US" sz="3600" b="1" i="1"/>
              <a:t>ít hơn  </a:t>
            </a:r>
            <a:r>
              <a:rPr lang="en-US" sz="3600"/>
              <a:t>ngăn thứ nhất</a:t>
            </a:r>
          </a:p>
          <a:p>
            <a:r>
              <a:rPr lang="en-US" sz="3600"/>
              <a:t>Ngăn 2  &lt;  Ngăn 1</a:t>
            </a:r>
          </a:p>
          <a:p>
            <a:r>
              <a:rPr lang="en-US" sz="3600"/>
              <a:t>     ? </a:t>
            </a:r>
          </a:p>
        </p:txBody>
      </p:sp>
    </p:spTree>
    <p:extLst>
      <p:ext uri="{BB962C8B-B14F-4D97-AF65-F5344CB8AC3E}">
        <p14:creationId xmlns:p14="http://schemas.microsoft.com/office/powerpoint/2010/main" val="206397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0.378 0.1981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93" y="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8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07306" y="2348880"/>
            <a:ext cx="2400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u="sng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vi-VN" sz="40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4766" y="3167494"/>
            <a:ext cx="7868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374099" y="4335509"/>
            <a:ext cx="6528838" cy="830997"/>
            <a:chOff x="6542451" y="3878396"/>
            <a:chExt cx="6528838" cy="830997"/>
          </a:xfrm>
        </p:grpSpPr>
        <p:sp>
          <p:nvSpPr>
            <p:cNvPr id="6" name="Rounded Rectangle 5"/>
            <p:cNvSpPr/>
            <p:nvPr/>
          </p:nvSpPr>
          <p:spPr>
            <a:xfrm>
              <a:off x="6542451" y="3898728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7582187" y="3898187"/>
              <a:ext cx="720080" cy="68294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481208" y="3878396"/>
              <a:ext cx="35900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       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quyển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590299" y="3898186"/>
              <a:ext cx="792088" cy="68294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0060175" y="3939081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135931" y="5695308"/>
            <a:ext cx="6343651" cy="664557"/>
            <a:chOff x="6151574" y="4725144"/>
            <a:chExt cx="6343651" cy="664557"/>
          </a:xfrm>
        </p:grpSpPr>
        <p:sp>
          <p:nvSpPr>
            <p:cNvPr id="12" name="TextBox 11"/>
            <p:cNvSpPr txBox="1"/>
            <p:nvPr/>
          </p:nvSpPr>
          <p:spPr>
            <a:xfrm>
              <a:off x="6151574" y="4743370"/>
              <a:ext cx="63436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Đáp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:           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quyển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sách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7933798" y="4725144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3358902" y="4363297"/>
            <a:ext cx="792088" cy="6480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vi-VN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439022" y="4364571"/>
            <a:ext cx="720080" cy="682943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vi-VN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434865" y="4364570"/>
            <a:ext cx="792088" cy="68294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vi-VN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887294" y="4401056"/>
            <a:ext cx="792088" cy="6480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vi-VN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951771" y="5695308"/>
            <a:ext cx="825704" cy="66455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vi-VN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5" t="4362" r="56170" b="50000"/>
          <a:stretch/>
        </p:blipFill>
        <p:spPr>
          <a:xfrm>
            <a:off x="967833" y="4815398"/>
            <a:ext cx="883243" cy="1269371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2043236" y="110800"/>
            <a:ext cx="10120163" cy="1569660"/>
            <a:chOff x="1253941" y="511805"/>
            <a:chExt cx="9651692" cy="1569660"/>
          </a:xfrm>
        </p:grpSpPr>
        <p:grpSp>
          <p:nvGrpSpPr>
            <p:cNvPr id="21" name="Group 20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vi-VN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2059472" y="511805"/>
              <a:ext cx="884616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Times New Roman" pitchFamily="18" charset="0"/>
                  <a:cs typeface="Times New Roman" pitchFamily="18" charset="0"/>
                </a:rPr>
                <a:t>Ngăn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9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quyển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sách</a:t>
              </a:r>
              <a:r>
                <a:rPr lang="en-US" sz="3200" b="1">
                  <a:latin typeface="Times New Roman" pitchFamily="18" charset="0"/>
                  <a:cs typeface="Times New Roman" pitchFamily="18" charset="0"/>
                </a:rPr>
                <a:t>, ngăn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ít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err="1"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3200" b="1">
                  <a:latin typeface="Times New Roman" pitchFamily="18" charset="0"/>
                  <a:cs typeface="Times New Roman" pitchFamily="18" charset="0"/>
                </a:rPr>
                <a:t> ngăn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4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quyển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ngăn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mấy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quyển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sách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505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8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68612" y="1817678"/>
            <a:ext cx="5322538" cy="2381250"/>
            <a:chOff x="346364" y="1913989"/>
            <a:chExt cx="5322538" cy="2381250"/>
          </a:xfrm>
        </p:grpSpPr>
        <p:grpSp>
          <p:nvGrpSpPr>
            <p:cNvPr id="3" name="Group 2"/>
            <p:cNvGrpSpPr/>
            <p:nvPr/>
          </p:nvGrpSpPr>
          <p:grpSpPr>
            <a:xfrm>
              <a:off x="346364" y="1913989"/>
              <a:ext cx="5322538" cy="2381250"/>
              <a:chOff x="346364" y="1571089"/>
              <a:chExt cx="5322538" cy="2381250"/>
            </a:xfrm>
          </p:grpSpPr>
          <p:sp>
            <p:nvSpPr>
              <p:cNvPr id="6" name="Rounded Rectangular Callout 5"/>
              <p:cNvSpPr/>
              <p:nvPr/>
            </p:nvSpPr>
            <p:spPr>
              <a:xfrm>
                <a:off x="346364" y="1571089"/>
                <a:ext cx="5322538" cy="2381250"/>
              </a:xfrm>
              <a:prstGeom prst="wedgeRoundRectCallout">
                <a:avLst>
                  <a:gd name="adj1" fmla="val -33246"/>
                  <a:gd name="adj2" fmla="val 59445"/>
                  <a:gd name="adj3" fmla="val 16667"/>
                </a:avLst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sz="3000" dirty="0" err="1">
                    <a:latin typeface="Times New Roman" pitchFamily="18" charset="0"/>
                    <a:cs typeface="Times New Roman" pitchFamily="18" charset="0"/>
                  </a:rPr>
                  <a:t>Anh</a:t>
                </a:r>
                <a:r>
                  <a:rPr lang="en-US" sz="3000" dirty="0">
                    <a:latin typeface="Times New Roman" pitchFamily="18" charset="0"/>
                    <a:cs typeface="Times New Roman" pitchFamily="18" charset="0"/>
                  </a:rPr>
                  <a:t> Nam:         </a:t>
                </a:r>
                <a:r>
                  <a:rPr lang="en-US" sz="3000" dirty="0" err="1">
                    <a:latin typeface="Times New Roman" pitchFamily="18" charset="0"/>
                    <a:cs typeface="Times New Roman" pitchFamily="18" charset="0"/>
                  </a:rPr>
                  <a:t>tuổi</a:t>
                </a:r>
                <a:endParaRPr lang="en-US" sz="30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Dũng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ít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hơn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anh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Nam:         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tuổi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000" dirty="0" err="1">
                    <a:latin typeface="Times New Roman" pitchFamily="18" charset="0"/>
                    <a:cs typeface="Times New Roman" pitchFamily="18" charset="0"/>
                  </a:rPr>
                  <a:t>Dũng</a:t>
                </a:r>
                <a:r>
                  <a:rPr lang="en-US" sz="3000" dirty="0">
                    <a:latin typeface="Times New Roman" pitchFamily="18" charset="0"/>
                    <a:cs typeface="Times New Roman" pitchFamily="18" charset="0"/>
                  </a:rPr>
                  <a:t> :          </a:t>
                </a:r>
                <a:r>
                  <a:rPr lang="en-US" sz="3000" dirty="0" err="1">
                    <a:latin typeface="Times New Roman" pitchFamily="18" charset="0"/>
                    <a:cs typeface="Times New Roman" pitchFamily="18" charset="0"/>
                  </a:rPr>
                  <a:t>tuổi</a:t>
                </a:r>
                <a:endParaRPr lang="vi-VN" sz="3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1780470" y="3233277"/>
                <a:ext cx="609601" cy="495300"/>
              </a:xfrm>
              <a:prstGeom prst="roundRect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vi-VN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" name="Rounded Rectangle 3"/>
            <p:cNvSpPr/>
            <p:nvPr/>
          </p:nvSpPr>
          <p:spPr>
            <a:xfrm>
              <a:off x="2178981" y="2211545"/>
              <a:ext cx="609601" cy="495300"/>
            </a:xfrm>
            <a:prstGeom prst="roundRect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835165" y="2874417"/>
              <a:ext cx="609601" cy="495300"/>
            </a:xfrm>
            <a:prstGeom prst="roundRect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81" t="8046" r="23937"/>
          <a:stretch/>
        </p:blipFill>
        <p:spPr>
          <a:xfrm>
            <a:off x="-162512" y="4440252"/>
            <a:ext cx="1771650" cy="241774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132284" y="127467"/>
            <a:ext cx="9611931" cy="1015663"/>
            <a:chOff x="1253941" y="513903"/>
            <a:chExt cx="9611931" cy="1015663"/>
          </a:xfrm>
        </p:grpSpPr>
        <p:grpSp>
          <p:nvGrpSpPr>
            <p:cNvPr id="10" name="Group 9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70667" y="513903"/>
              <a:ext cx="87952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err="1"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3000" b="1" dirty="0">
                  <a:latin typeface="Times New Roman" pitchFamily="18" charset="0"/>
                  <a:cs typeface="Times New Roman" pitchFamily="18" charset="0"/>
                </a:rPr>
                <a:t> nay </a:t>
              </a:r>
              <a:r>
                <a:rPr lang="en-US" sz="3000" b="1" dirty="0" err="1">
                  <a:latin typeface="Times New Roman" pitchFamily="18" charset="0"/>
                  <a:cs typeface="Times New Roman" pitchFamily="18" charset="0"/>
                </a:rPr>
                <a:t>anh</a:t>
              </a:r>
              <a:r>
                <a:rPr lang="en-US" sz="3000" b="1" dirty="0">
                  <a:latin typeface="Times New Roman" pitchFamily="18" charset="0"/>
                  <a:cs typeface="Times New Roman" pitchFamily="18" charset="0"/>
                </a:rPr>
                <a:t> Nam 16 </a:t>
              </a:r>
              <a:r>
                <a:rPr lang="en-US" sz="3000" b="1" dirty="0" err="1">
                  <a:latin typeface="Times New Roman" pitchFamily="18" charset="0"/>
                  <a:cs typeface="Times New Roman" pitchFamily="18" charset="0"/>
                </a:rPr>
                <a:t>tuổi</a:t>
              </a:r>
              <a:r>
                <a:rPr lang="en-US" sz="3000" b="1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000" b="1" dirty="0" err="1">
                  <a:latin typeface="Times New Roman" pitchFamily="18" charset="0"/>
                  <a:cs typeface="Times New Roman" pitchFamily="18" charset="0"/>
                </a:rPr>
                <a:t>Dũng</a:t>
              </a:r>
              <a:r>
                <a:rPr lang="en-US" sz="3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latin typeface="Times New Roman" pitchFamily="18" charset="0"/>
                  <a:cs typeface="Times New Roman" pitchFamily="18" charset="0"/>
                </a:rPr>
                <a:t>ít</a:t>
              </a:r>
              <a:r>
                <a:rPr lang="en-US" sz="3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3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latin typeface="Times New Roman" pitchFamily="18" charset="0"/>
                  <a:cs typeface="Times New Roman" pitchFamily="18" charset="0"/>
                </a:rPr>
                <a:t>anh</a:t>
              </a:r>
              <a:r>
                <a:rPr lang="en-US" sz="3000" b="1" dirty="0">
                  <a:latin typeface="Times New Roman" pitchFamily="18" charset="0"/>
                  <a:cs typeface="Times New Roman" pitchFamily="18" charset="0"/>
                </a:rPr>
                <a:t> Nam 9 </a:t>
              </a:r>
              <a:r>
                <a:rPr lang="en-US" sz="3000" b="1" dirty="0" err="1">
                  <a:latin typeface="Times New Roman" pitchFamily="18" charset="0"/>
                  <a:cs typeface="Times New Roman" pitchFamily="18" charset="0"/>
                </a:rPr>
                <a:t>tuổi</a:t>
              </a:r>
              <a:r>
                <a:rPr lang="en-US" sz="3000" b="1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000" b="1" dirty="0" err="1"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3000" b="1" dirty="0">
                  <a:latin typeface="Times New Roman" pitchFamily="18" charset="0"/>
                  <a:cs typeface="Times New Roman" pitchFamily="18" charset="0"/>
                </a:rPr>
                <a:t> nay </a:t>
              </a:r>
              <a:r>
                <a:rPr lang="en-US" sz="3000" b="1" dirty="0" err="1">
                  <a:latin typeface="Times New Roman" pitchFamily="18" charset="0"/>
                  <a:cs typeface="Times New Roman" pitchFamily="18" charset="0"/>
                </a:rPr>
                <a:t>Dũng</a:t>
              </a:r>
              <a:r>
                <a:rPr lang="en-US" sz="3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latin typeface="Times New Roman" pitchFamily="18" charset="0"/>
                  <a:cs typeface="Times New Roman" pitchFamily="18" charset="0"/>
                </a:rPr>
                <a:t>tuổi</a:t>
              </a:r>
              <a:r>
                <a:rPr lang="en-US" sz="3000" b="1" dirty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0" t="51658" r="34735" b="20060"/>
          <a:stretch/>
        </p:blipFill>
        <p:spPr>
          <a:xfrm>
            <a:off x="5048521" y="4820284"/>
            <a:ext cx="1332954" cy="132350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5814518" y="2615019"/>
            <a:ext cx="6343650" cy="3694301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  <a:prstDash val="das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TextBox 18"/>
          <p:cNvSpPr txBox="1"/>
          <p:nvPr/>
        </p:nvSpPr>
        <p:spPr>
          <a:xfrm>
            <a:off x="7786193" y="2636912"/>
            <a:ext cx="240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vi-VN" sz="36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14518" y="3284984"/>
            <a:ext cx="63436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là</a:t>
            </a:r>
            <a:endParaRPr lang="vi-VN" sz="3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505695" y="4221088"/>
            <a:ext cx="5730458" cy="769441"/>
            <a:chOff x="6542451" y="3878396"/>
            <a:chExt cx="5730458" cy="769441"/>
          </a:xfrm>
        </p:grpSpPr>
        <p:sp>
          <p:nvSpPr>
            <p:cNvPr id="22" name="Rounded Rectangle 21"/>
            <p:cNvSpPr/>
            <p:nvPr/>
          </p:nvSpPr>
          <p:spPr>
            <a:xfrm>
              <a:off x="6542451" y="3898728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7582187" y="3898187"/>
              <a:ext cx="720080" cy="68294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481208" y="3878396"/>
              <a:ext cx="279170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       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8590299" y="3898186"/>
              <a:ext cx="792088" cy="68294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0060175" y="3939081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671270" y="5356731"/>
            <a:ext cx="6343651" cy="664557"/>
            <a:chOff x="6701079" y="4725144"/>
            <a:chExt cx="6343651" cy="664557"/>
          </a:xfrm>
        </p:grpSpPr>
        <p:sp>
          <p:nvSpPr>
            <p:cNvPr id="28" name="TextBox 27"/>
            <p:cNvSpPr txBox="1"/>
            <p:nvPr/>
          </p:nvSpPr>
          <p:spPr>
            <a:xfrm>
              <a:off x="6701079" y="4835703"/>
              <a:ext cx="634365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Đáp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:           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tuổi</a:t>
              </a:r>
              <a:endParaRPr lang="vi-VN" sz="3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141239" y="4725144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6" t="54362" r="56129"/>
          <a:stretch/>
        </p:blipFill>
        <p:spPr>
          <a:xfrm>
            <a:off x="5482386" y="5039949"/>
            <a:ext cx="883243" cy="126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42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375</Words>
  <Application>Microsoft Office PowerPoint</Application>
  <PresentationFormat>Custom</PresentationFormat>
  <Paragraphs>86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Nguyen Dang  Dat</cp:lastModifiedBy>
  <cp:revision>50</cp:revision>
  <dcterms:created xsi:type="dcterms:W3CDTF">2021-08-04T12:41:13Z</dcterms:created>
  <dcterms:modified xsi:type="dcterms:W3CDTF">2022-10-18T06:09:13Z</dcterms:modified>
</cp:coreProperties>
</file>