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25"/>
  </p:notesMasterIdLst>
  <p:sldIdLst>
    <p:sldId id="300" r:id="rId6"/>
    <p:sldId id="283" r:id="rId7"/>
    <p:sldId id="284" r:id="rId8"/>
    <p:sldId id="286" r:id="rId9"/>
    <p:sldId id="306" r:id="rId10"/>
    <p:sldId id="289" r:id="rId11"/>
    <p:sldId id="302" r:id="rId12"/>
    <p:sldId id="290" r:id="rId13"/>
    <p:sldId id="291" r:id="rId14"/>
    <p:sldId id="292" r:id="rId15"/>
    <p:sldId id="293" r:id="rId16"/>
    <p:sldId id="294" r:id="rId17"/>
    <p:sldId id="295" r:id="rId18"/>
    <p:sldId id="309" r:id="rId19"/>
    <p:sldId id="307" r:id="rId20"/>
    <p:sldId id="304" r:id="rId21"/>
    <p:sldId id="297" r:id="rId22"/>
    <p:sldId id="305"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7249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48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74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81267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23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6884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2022/10/18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03834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10/18/2022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10/18/2022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 id="2147483707"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4.wav"/><Relationship Id="rId7"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36.GIF"/><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0.GIF"/><Relationship Id="rId13" Type="http://schemas.openxmlformats.org/officeDocument/2006/relationships/image" Target="../media/image21.png"/><Relationship Id="rId3" Type="http://schemas.openxmlformats.org/officeDocument/2006/relationships/audio" Target="../media/audio4.wav"/><Relationship Id="rId7" Type="http://schemas.openxmlformats.org/officeDocument/2006/relationships/image" Target="../media/image39.png"/><Relationship Id="rId12"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38.jpeg"/><Relationship Id="rId11" Type="http://schemas.openxmlformats.org/officeDocument/2006/relationships/image" Target="../media/image37.GIF"/><Relationship Id="rId5" Type="http://schemas.openxmlformats.org/officeDocument/2006/relationships/image" Target="../media/image30.png"/><Relationship Id="rId10" Type="http://schemas.openxmlformats.org/officeDocument/2006/relationships/image" Target="../media/image36.GIF"/><Relationship Id="rId4" Type="http://schemas.openxmlformats.org/officeDocument/2006/relationships/image" Target="../media/image29.png"/><Relationship Id="rId9" Type="http://schemas.openxmlformats.org/officeDocument/2006/relationships/image" Target="../media/image41.GIF"/></Relationships>
</file>

<file path=ppt/slides/_rels/slide12.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40.GIF"/><Relationship Id="rId5" Type="http://schemas.openxmlformats.org/officeDocument/2006/relationships/image" Target="../media/image32.png"/><Relationship Id="rId10"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image" Target="../media/image37.GI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4.wav"/><Relationship Id="rId7"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36.GIF"/><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2.png"/><Relationship Id="rId18" Type="http://schemas.openxmlformats.org/officeDocument/2006/relationships/audio" Target="../media/audio3.wav"/><Relationship Id="rId3" Type="http://schemas.openxmlformats.org/officeDocument/2006/relationships/image" Target="../media/image26.jpe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5.GIF"/><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7.xml"/><Relationship Id="rId6" Type="http://schemas.openxmlformats.org/officeDocument/2006/relationships/image" Target="../media/image27.png"/><Relationship Id="rId11" Type="http://schemas.openxmlformats.org/officeDocument/2006/relationships/slide" Target="slide12.xml"/><Relationship Id="rId5" Type="http://schemas.openxmlformats.org/officeDocument/2006/relationships/audio" Target="../media/audio1.wav"/><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slide" Target="slide10.xml"/><Relationship Id="rId9" Type="http://schemas.openxmlformats.org/officeDocument/2006/relationships/image" Target="../media/image29.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2">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607448" y="260204"/>
            <a:ext cx="2812875" cy="4050537"/>
          </a:xfrm>
          <a:prstGeom prst="rect">
            <a:avLst/>
          </a:prstGeom>
        </p:spPr>
      </p:pic>
      <p:pic>
        <p:nvPicPr>
          <p:cNvPr id="15" name="Picture 14"/>
          <p:cNvPicPr>
            <a:picLocks noChangeAspect="1"/>
          </p:cNvPicPr>
          <p:nvPr/>
        </p:nvPicPr>
        <p:blipFill>
          <a:blip r:embed="rId4"/>
          <a:stretch>
            <a:fillRect/>
          </a:stretch>
        </p:blipFill>
        <p:spPr>
          <a:xfrm>
            <a:off x="4470226" y="260204"/>
            <a:ext cx="2812875" cy="4050537"/>
          </a:xfrm>
          <a:prstGeom prst="rect">
            <a:avLst/>
          </a:prstGeom>
        </p:spPr>
      </p:pic>
      <p:pic>
        <p:nvPicPr>
          <p:cNvPr id="16" name="Picture 15"/>
          <p:cNvPicPr>
            <a:picLocks noChangeAspect="1"/>
          </p:cNvPicPr>
          <p:nvPr/>
        </p:nvPicPr>
        <p:blipFill>
          <a:blip r:embed="rId5"/>
          <a:stretch>
            <a:fillRect/>
          </a:stretch>
        </p:blipFill>
        <p:spPr>
          <a:xfrm>
            <a:off x="8333004" y="260204"/>
            <a:ext cx="2869496" cy="4050537"/>
          </a:xfrm>
          <a:prstGeom prst="rect">
            <a:avLst/>
          </a:prstGeom>
        </p:spPr>
      </p:pic>
      <p:sp>
        <p:nvSpPr>
          <p:cNvPr id="17" name="18">
            <a:extLst>
              <a:ext uri="{FF2B5EF4-FFF2-40B4-BE49-F238E27FC236}">
                <a16:creationId xmlns:a16="http://schemas.microsoft.com/office/drawing/2014/main" id="{24BDCB22-0369-40F5-AECC-34886F39ACD2}"/>
              </a:ext>
            </a:extLst>
          </p:cNvPr>
          <p:cNvSpPr>
            <a:spLocks noChangeArrowheads="1"/>
          </p:cNvSpPr>
          <p:nvPr>
            <p:custDataLst>
              <p:tags r:id="rId1"/>
            </p:custDataLst>
          </p:nvPr>
        </p:nvSpPr>
        <p:spPr bwMode="auto">
          <a:xfrm>
            <a:off x="8333004" y="4754880"/>
            <a:ext cx="2869496" cy="615553"/>
          </a:xfrm>
          <a:prstGeom prst="rect">
            <a:avLst/>
          </a:prstGeom>
          <a:solidFill>
            <a:srgbClr val="FFC000"/>
          </a:solidFill>
          <a:ln w="12700">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Vở Tiếng Việt</a:t>
            </a:r>
            <a:endPar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p:cNvPicPr>
            <a:picLocks noChangeAspect="1"/>
          </p:cNvPicPr>
          <p:nvPr/>
        </p:nvPicPr>
        <p:blipFill>
          <a:blip r:embed="rId6"/>
          <a:stretch>
            <a:fillRect/>
          </a:stretch>
        </p:blipFill>
        <p:spPr>
          <a:xfrm>
            <a:off x="2178160" y="4754880"/>
            <a:ext cx="3698504" cy="1920240"/>
          </a:xfrm>
          <a:prstGeom prst="rect">
            <a:avLst/>
          </a:prstGeom>
        </p:spPr>
      </p:pic>
    </p:spTree>
    <p:extLst>
      <p:ext uri="{BB962C8B-B14F-4D97-AF65-F5344CB8AC3E}">
        <p14:creationId xmlns:p14="http://schemas.microsoft.com/office/powerpoint/2010/main" val="3541768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2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974522"/>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p>
        </p:txBody>
      </p:sp>
      <p:sp>
        <p:nvSpPr>
          <p:cNvPr id="28" name="Rectangle: Folded Corner 27"/>
          <p:cNvSpPr/>
          <p:nvPr/>
        </p:nvSpPr>
        <p:spPr>
          <a:xfrm>
            <a:off x="0" y="1250406"/>
            <a:ext cx="11988800" cy="833111"/>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000" b="0" i="0" u="none" strike="noStrike" kern="1200" cap="none" spc="0" normalizeH="0" baseline="0" noProof="0" dirty="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rPr>
              <a:t>Nói về việc chim </a:t>
            </a:r>
            <a:r>
              <a:rPr kumimoji="0" lang="en-US" altLang="vi-VN" sz="4000" b="0" i="0" u="none" strike="noStrike" kern="1200" cap="none" spc="0" normalizeH="0" baseline="0" noProof="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rPr>
              <a:t>hoàng oanh hát hay.</a:t>
            </a:r>
            <a:endParaRPr kumimoji="0" lang="en-US" altLang="vi-VN" sz="4000" b="0" i="0" u="none" strike="noStrike" kern="1200" cap="none" spc="0" normalizeH="0" baseline="0" noProof="0" dirty="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pic>
        <p:nvPicPr>
          <p:cNvPr id="53" name="Picture 52"/>
          <p:cNvPicPr>
            <a:picLocks noChangeAspect="1"/>
          </p:cNvPicPr>
          <p:nvPr/>
        </p:nvPicPr>
        <p:blipFill>
          <a:blip r:embed="rId6"/>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7"/>
          <a:stretch>
            <a:fillRect/>
          </a:stretch>
        </p:blipFill>
        <p:spPr>
          <a:xfrm>
            <a:off x="11051117" y="3822700"/>
            <a:ext cx="713316" cy="1191684"/>
          </a:xfrm>
          <a:prstGeom prst="rect">
            <a:avLst/>
          </a:prstGeom>
          <a:noFill/>
          <a:ln w="9525">
            <a:noFill/>
          </a:ln>
        </p:spPr>
      </p:pic>
      <p:pic>
        <p:nvPicPr>
          <p:cNvPr id="20" name="Picture 19"/>
          <p:cNvPicPr>
            <a:picLocks noChangeAspect="1"/>
          </p:cNvPicPr>
          <p:nvPr/>
        </p:nvPicPr>
        <p:blipFill>
          <a:blip r:embed="rId8"/>
          <a:stretch>
            <a:fillRect/>
          </a:stretch>
        </p:blipFill>
        <p:spPr>
          <a:xfrm>
            <a:off x="1835151" y="2276248"/>
            <a:ext cx="7296760" cy="387632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350520" y="209007"/>
            <a:ext cx="11413913" cy="836854"/>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p>
        </p:txBody>
      </p:sp>
      <p:sp>
        <p:nvSpPr>
          <p:cNvPr id="28" name="Rectangle: Folded Corner 27"/>
          <p:cNvSpPr/>
          <p:nvPr/>
        </p:nvSpPr>
        <p:spPr>
          <a:xfrm>
            <a:off x="373592" y="1228358"/>
            <a:ext cx="11414125" cy="79092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rPr>
              <a:t>Nhờ chim hoàng oanh dạy hát cho.</a:t>
            </a:r>
            <a:endParaRPr kumimoji="0" lang="en-US" altLang="vi-VN" sz="3600" b="0" i="0" u="none" strike="noStrike" kern="1200" cap="none" spc="0" normalizeH="0" baseline="0" noProof="0" dirty="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7"/>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8" name="Picture 48"/>
          <p:cNvPicPr>
            <a:picLocks noChangeAspect="1"/>
          </p:cNvPicPr>
          <p:nvPr/>
        </p:nvPicPr>
        <p:blipFill>
          <a:blip r:embed="rId8"/>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3" name="Arrow: Pentagon 30">
            <a:hlinkClick r:id="rId12"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pic>
        <p:nvPicPr>
          <p:cNvPr id="20" name="Picture 19"/>
          <p:cNvPicPr>
            <a:picLocks noChangeAspect="1"/>
          </p:cNvPicPr>
          <p:nvPr/>
        </p:nvPicPr>
        <p:blipFill>
          <a:blip r:embed="rId13"/>
          <a:stretch>
            <a:fillRect/>
          </a:stretch>
        </p:blipFill>
        <p:spPr>
          <a:xfrm>
            <a:off x="2555477" y="2279563"/>
            <a:ext cx="6922568" cy="3802198"/>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79451" y="158811"/>
            <a:ext cx="10742083" cy="787402"/>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679451" y="1110888"/>
            <a:ext cx="10769600" cy="804998"/>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en-US" altLang="vi-VN" sz="3600" b="0" i="0" u="none" strike="noStrike" kern="1200" cap="none" spc="0" normalizeH="0" baseline="0" noProof="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rPr>
              <a:t>Vì quạ chán nản, không kiên nhẫn học nên bay đi.</a:t>
            </a:r>
            <a:endParaRPr kumimoji="0" lang="en-US" altLang="vi-VN" sz="3600" b="0" i="0" u="none" strike="noStrike" kern="1200" cap="none" spc="0" normalizeH="0" baseline="0" noProof="0" dirty="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pic>
        <p:nvPicPr>
          <p:cNvPr id="27662" name="Picture 48"/>
          <p:cNvPicPr>
            <a:picLocks noChangeAspect="1"/>
          </p:cNvPicPr>
          <p:nvPr/>
        </p:nvPicPr>
        <p:blipFill>
          <a:blip r:embed="rId6"/>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7"/>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8"/>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9"/>
          <a:stretch>
            <a:fillRect/>
          </a:stretch>
        </p:blipFill>
        <p:spPr>
          <a:xfrm>
            <a:off x="11051117" y="3822700"/>
            <a:ext cx="713316" cy="1191684"/>
          </a:xfrm>
          <a:prstGeom prst="rect">
            <a:avLst/>
          </a:prstGeom>
          <a:noFill/>
          <a:ln w="9525">
            <a:noFill/>
          </a:ln>
        </p:spPr>
      </p:pic>
      <p:pic>
        <p:nvPicPr>
          <p:cNvPr id="20" name="Picture 19"/>
          <p:cNvPicPr>
            <a:picLocks noChangeAspect="1"/>
          </p:cNvPicPr>
          <p:nvPr/>
        </p:nvPicPr>
        <p:blipFill>
          <a:blip r:embed="rId10"/>
          <a:stretch>
            <a:fillRect/>
          </a:stretch>
        </p:blipFill>
        <p:spPr>
          <a:xfrm>
            <a:off x="2466229" y="2345734"/>
            <a:ext cx="6898963" cy="3586815"/>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51211" y="182035"/>
            <a:ext cx="10987617" cy="75543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51211" y="1175823"/>
            <a:ext cx="11110595" cy="1051773"/>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en-US" altLang="vi-VN" sz="3200" b="0" i="0" u="none" strike="noStrike" kern="1200" cap="none" spc="0" normalizeH="0" baseline="0" noProof="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3200" b="0" i="0" u="none" strike="noStrike" kern="1200" cap="none" spc="0" normalizeH="0" baseline="0" noProof="0" dirty="0">
              <a:ln>
                <a:noFill/>
              </a:ln>
              <a:solidFill>
                <a:srgbClr val="C0000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pic>
        <p:nvPicPr>
          <p:cNvPr id="53" name="Picture 52"/>
          <p:cNvPicPr>
            <a:picLocks noChangeAspect="1"/>
          </p:cNvPicPr>
          <p:nvPr/>
        </p:nvPicPr>
        <p:blipFill>
          <a:blip r:embed="rId6"/>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7"/>
          <a:stretch>
            <a:fillRect/>
          </a:stretch>
        </p:blipFill>
        <p:spPr>
          <a:xfrm>
            <a:off x="11051117" y="3822700"/>
            <a:ext cx="713316" cy="1191684"/>
          </a:xfrm>
          <a:prstGeom prst="rect">
            <a:avLst/>
          </a:prstGeom>
          <a:noFill/>
          <a:ln w="9525">
            <a:noFill/>
          </a:ln>
        </p:spPr>
      </p:pic>
      <p:pic>
        <p:nvPicPr>
          <p:cNvPr id="20" name="Picture 19"/>
          <p:cNvPicPr>
            <a:picLocks noChangeAspect="1"/>
          </p:cNvPicPr>
          <p:nvPr/>
        </p:nvPicPr>
        <p:blipFill>
          <a:blip r:embed="rId8"/>
          <a:stretch>
            <a:fillRect/>
          </a:stretch>
        </p:blipFill>
        <p:spPr>
          <a:xfrm>
            <a:off x="2459580" y="2530200"/>
            <a:ext cx="6690376" cy="35962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821214" y="2659743"/>
            <a:ext cx="6473371" cy="2585319"/>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chuyện </a:t>
            </a:r>
          </a:p>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theo </a:t>
            </a:r>
            <a:r>
              <a:rPr lang="en-US" altLang="en-US" sz="6400">
                <a:solidFill>
                  <a:prstClr val="black"/>
                </a:solidFill>
                <a:latin typeface="Arial-Rounded" panose="020B0500000000000000" pitchFamily="34" charset="0"/>
                <a:ea typeface="Arial" panose="020B0604020202020204" pitchFamily="34" charset="0"/>
                <a:cs typeface="Arial-Rounded" panose="020B0500000000000000" pitchFamily="34" charset="0"/>
              </a:rPr>
              <a:t>nhóm</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952596903"/>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974010" y="-13063"/>
            <a:ext cx="4566194" cy="738660"/>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Rounded" panose="020B0500000000000000" pitchFamily="34" charset="0"/>
                <a:ea typeface="Arial" panose="020B0604020202020204" pitchFamily="34" charset="0"/>
                <a:cs typeface="Arial-Rounded" panose="020B0500000000000000" pitchFamily="34" charset="0"/>
              </a:rPr>
              <a:t>Họa mi, vẹt và quạ</a:t>
            </a:r>
            <a:endParaRPr kumimoji="0" lang="en-US" alt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pic>
        <p:nvPicPr>
          <p:cNvPr id="3" name="Picture 2"/>
          <p:cNvPicPr>
            <a:picLocks noChangeAspect="1"/>
          </p:cNvPicPr>
          <p:nvPr/>
        </p:nvPicPr>
        <p:blipFill>
          <a:blip r:embed="rId3"/>
          <a:stretch>
            <a:fillRect/>
          </a:stretch>
        </p:blipFill>
        <p:spPr>
          <a:xfrm>
            <a:off x="555444" y="828005"/>
            <a:ext cx="5346605" cy="284032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6535192" y="828005"/>
            <a:ext cx="5171306" cy="284032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555444" y="3900080"/>
            <a:ext cx="5346605" cy="277973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6535191" y="3900080"/>
            <a:ext cx="5171306" cy="277973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155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529417" y="2271607"/>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extLst>
      <p:ext uri="{BB962C8B-B14F-4D97-AF65-F5344CB8AC3E}">
        <p14:creationId xmlns:p14="http://schemas.microsoft.com/office/powerpoint/2010/main" val="3450325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4"/>
                                        </p:tgtEl>
                                        <p:attrNameLst>
                                          <p:attrName>style.visibility</p:attrName>
                                        </p:attrNameLst>
                                      </p:cBhvr>
                                      <p:to>
                                        <p:strVal val="visible"/>
                                      </p:to>
                                    </p:set>
                                    <p:animEffect transition="in" filter="blinds(horizontal)">
                                      <p:cBhvr>
                                        <p:cTn id="18" dur="500"/>
                                        <p:tgtEl>
                                          <p:spTgt spid="53254"/>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984137" y="995952"/>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65">
                <a:solidFill>
                  <a:prstClr val="black"/>
                </a:solidFill>
                <a:latin typeface="UTM Avo" panose="02040603050506020204" pitchFamily="18" charset="0"/>
                <a:cs typeface="UTM Avo" panose="02040603050506020204" pitchFamily="18" charset="0"/>
              </a:rPr>
              <a:t>C</a:t>
            </a: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âu chuyện</a:t>
            </a:r>
            <a:r>
              <a:rPr kumimoji="0" lang="en-US" sz="4265" b="0" i="0" u="none" strike="noStrike" kern="1200" cap="none" spc="0" normalizeH="0" noProof="0">
                <a:ln>
                  <a:noFill/>
                </a:ln>
                <a:solidFill>
                  <a:prstClr val="black"/>
                </a:solidFill>
                <a:effectLst/>
                <a:uLnTx/>
                <a:uFillTx/>
                <a:latin typeface="UTM Avo" panose="02040603050506020204" pitchFamily="18" charset="0"/>
                <a:ea typeface="+mn-ea"/>
                <a:cs typeface="UTM Avo" panose="02040603050506020204" pitchFamily="18" charset="0"/>
              </a:rPr>
              <a:t> khuyên</a:t>
            </a: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 em</a:t>
            </a:r>
            <a:r>
              <a:rPr kumimoji="0" lang="en-US" sz="4265" b="0" i="0" u="none" strike="noStrike" kern="1200" cap="none" spc="0" normalizeH="0" noProof="0">
                <a:ln>
                  <a:noFill/>
                </a:ln>
                <a:solidFill>
                  <a:prstClr val="black"/>
                </a:solidFill>
                <a:effectLst/>
                <a:uLnTx/>
                <a:uFillTx/>
                <a:latin typeface="UTM Avo" panose="02040603050506020204" pitchFamily="18" charset="0"/>
                <a:ea typeface="+mn-ea"/>
                <a:cs typeface="UTM Avo" panose="02040603050506020204" pitchFamily="18" charset="0"/>
              </a:rPr>
              <a:t> </a:t>
            </a: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 điều gì?</a:t>
            </a:r>
            <a:endParaRPr kumimoji="0" lang="vi-VN"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6" name="Rectangle 4"/>
          <p:cNvSpPr/>
          <p:nvPr/>
        </p:nvSpPr>
        <p:spPr>
          <a:xfrm>
            <a:off x="1717857" y="3161157"/>
            <a:ext cx="8735120" cy="140500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65">
                <a:solidFill>
                  <a:srgbClr val="FF0000"/>
                </a:solidFill>
                <a:latin typeface="UTM Avo" panose="02040603050506020204" pitchFamily="18" charset="0"/>
                <a:cs typeface="UTM Avo" panose="02040603050506020204" pitchFamily="18" charset="0"/>
              </a:rPr>
              <a:t>Câu chuyện khuyên chúng ta: Ai chăm chỉ sẽ thành công.</a:t>
            </a:r>
            <a:endParaRPr kumimoji="0" lang="vi-VN" sz="4265" b="0" i="0" u="none" strike="noStrike" kern="1200" cap="none" spc="0" normalizeH="0" baseline="0" noProof="0" dirty="0">
              <a:ln>
                <a:noFill/>
              </a:ln>
              <a:solidFill>
                <a:srgbClr val="FF0000"/>
              </a:solidFill>
              <a:effectLst/>
              <a:uLnTx/>
              <a:uFillTx/>
              <a:latin typeface="UTM Avo" panose="02040603050506020204" pitchFamily="18" charset="0"/>
              <a:cs typeface="UTM Avo" panose="02040603050506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4"/>
                                        </p:tgtEl>
                                        <p:attrNameLst>
                                          <p:attrName>style.visibility</p:attrName>
                                        </p:attrNameLst>
                                      </p:cBhvr>
                                      <p:to>
                                        <p:strVal val="visible"/>
                                      </p:to>
                                    </p:set>
                                    <p:animEffect transition="in" filter="blinds(horizontal)">
                                      <p:cBhvr>
                                        <p:cTn id="18" dur="500"/>
                                        <p:tgtEl>
                                          <p:spTgt spid="53254"/>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2866571" y="579964"/>
            <a:ext cx="7112000" cy="74866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65" b="1">
                <a:solidFill>
                  <a:srgbClr val="0070C0"/>
                </a:solidFill>
                <a:latin typeface="UTM Avo" panose="02040603050506020204" pitchFamily="18" charset="0"/>
                <a:cs typeface="UTM Avo" panose="02040603050506020204" pitchFamily="18" charset="0"/>
              </a:rPr>
              <a:t>VẬN DỤNG</a:t>
            </a:r>
            <a:endParaRPr kumimoji="0" lang="vi-VN" sz="4265" b="1" i="0" u="none" strike="noStrike" kern="1200" cap="none" spc="0" normalizeH="0" baseline="0" noProof="0" dirty="0">
              <a:ln>
                <a:noFill/>
              </a:ln>
              <a:solidFill>
                <a:srgbClr val="0070C0"/>
              </a:solidFill>
              <a:effectLst/>
              <a:uLnTx/>
              <a:uFillTx/>
              <a:latin typeface="UTM Avo" panose="02040603050506020204" pitchFamily="18" charset="0"/>
              <a:cs typeface="UTM Avo" panose="02040603050506020204" pitchFamily="18" charset="0"/>
            </a:endParaRPr>
          </a:p>
        </p:txBody>
      </p:sp>
      <p:sp>
        <p:nvSpPr>
          <p:cNvPr id="7" name="Rectangle 4"/>
          <p:cNvSpPr/>
          <p:nvPr/>
        </p:nvSpPr>
        <p:spPr>
          <a:xfrm>
            <a:off x="1254034" y="2489926"/>
            <a:ext cx="9394885" cy="3108543"/>
          </a:xfrm>
          <a:prstGeom prst="rect">
            <a:avLst/>
          </a:prstGeom>
          <a:noFill/>
          <a:ln w="9525">
            <a:noFill/>
          </a:ln>
        </p:spPr>
        <p:txBody>
          <a:bodyPr wrap="square">
            <a:spAutoFit/>
          </a:bodyPr>
          <a:lstStyle/>
          <a:p>
            <a:pPr marL="457200" marR="0" lvl="0" indent="-457200" defTabSz="914400" rtl="0" eaLnBrk="1" fontAlgn="auto" latinLnBrk="0" hangingPunct="1">
              <a:lnSpc>
                <a:spcPct val="100000"/>
              </a:lnSpc>
              <a:spcBef>
                <a:spcPts val="0"/>
              </a:spcBef>
              <a:spcAft>
                <a:spcPts val="0"/>
              </a:spcAft>
              <a:buClrTx/>
              <a:buSzTx/>
              <a:buFontTx/>
              <a:buChar char="-"/>
              <a:tabLst/>
              <a:defRPr/>
            </a:pPr>
            <a:r>
              <a:rPr lang="en-US" sz="2800" noProof="0">
                <a:latin typeface="UTM Avo" panose="02040603050506020204" pitchFamily="18" charset="0"/>
                <a:cs typeface="UTM Avo" panose="02040603050506020204" pitchFamily="18" charset="0"/>
              </a:rPr>
              <a:t>Trước khi kể, nên xem lại 4 tranh, đọc các câu hỏi dưới mỗi tranh để nhớ nội dung câu chuyện.</a:t>
            </a:r>
          </a:p>
          <a:p>
            <a:pPr marR="0" lvl="0" defTabSz="914400" rtl="0" eaLnBrk="1" fontAlgn="auto" latinLnBrk="0" hangingPunct="1">
              <a:lnSpc>
                <a:spcPct val="100000"/>
              </a:lnSpc>
              <a:spcBef>
                <a:spcPts val="0"/>
              </a:spcBef>
              <a:spcAft>
                <a:spcPts val="0"/>
              </a:spcAft>
              <a:buClrTx/>
              <a:buSzTx/>
              <a:tabLst/>
              <a:defRPr/>
            </a:pPr>
            <a:endParaRPr lang="en-US" sz="2800" noProof="0">
              <a:latin typeface="UTM Avo" panose="02040603050506020204" pitchFamily="18" charset="0"/>
              <a:cs typeface="UTM Avo" panose="020406030505060202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a:ln>
                  <a:noFill/>
                </a:ln>
                <a:effectLst/>
                <a:uLnTx/>
                <a:uFillTx/>
                <a:latin typeface="UTM Avo" panose="02040603050506020204" pitchFamily="18" charset="0"/>
                <a:cs typeface="UTM Avo" panose="02040603050506020204" pitchFamily="18" charset="0"/>
              </a:rPr>
              <a:t>Cố gắng</a:t>
            </a:r>
            <a:r>
              <a:rPr kumimoji="0" lang="en-US" sz="2800" b="0" i="0" u="none" strike="noStrike" kern="1200" cap="none" spc="0" normalizeH="0">
                <a:ln>
                  <a:noFill/>
                </a:ln>
                <a:effectLst/>
                <a:uLnTx/>
                <a:uFillTx/>
                <a:latin typeface="UTM Avo" panose="02040603050506020204" pitchFamily="18" charset="0"/>
                <a:cs typeface="UTM Avo" panose="02040603050506020204" pitchFamily="18" charset="0"/>
              </a:rPr>
              <a:t> kể được toàn bộ nội dung câu chuyện.</a:t>
            </a:r>
          </a:p>
          <a:p>
            <a:pPr marR="0" lvl="0"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a:ln>
                <a:noFill/>
              </a:ln>
              <a:effectLst/>
              <a:uLnTx/>
              <a:uFillTx/>
              <a:latin typeface="UTM Avo" panose="02040603050506020204" pitchFamily="18" charset="0"/>
              <a:cs typeface="UTM Avo" panose="020406030505060202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lang="en-US" sz="2800" baseline="0" noProof="0">
                <a:latin typeface="UTM Avo" panose="02040603050506020204" pitchFamily="18" charset="0"/>
                <a:cs typeface="UTM Avo" panose="02040603050506020204" pitchFamily="18" charset="0"/>
              </a:rPr>
              <a:t>Có</a:t>
            </a:r>
            <a:r>
              <a:rPr lang="en-US" sz="2800" noProof="0">
                <a:latin typeface="UTM Avo" panose="02040603050506020204" pitchFamily="18" charset="0"/>
                <a:cs typeface="UTM Avo" panose="02040603050506020204" pitchFamily="18" charset="0"/>
              </a:rPr>
              <a:t> thể nêu nhận xét của mình về họa mi, vẹt, quạ và hoàng oanh.</a:t>
            </a:r>
            <a:endParaRPr kumimoji="0" lang="vi-VN" sz="2800" b="0" i="0" u="none" strike="noStrike" kern="1200" cap="none" spc="0" normalizeH="0" baseline="0" noProof="0" dirty="0">
              <a:ln>
                <a:noFill/>
              </a:ln>
              <a:effectLst/>
              <a:uLnTx/>
              <a:uFillTx/>
              <a:latin typeface="UTM Avo" panose="02040603050506020204" pitchFamily="18" charset="0"/>
              <a:cs typeface="UTM Avo" panose="020406030505060202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6" name="Rectangle 4"/>
          <p:cNvSpPr/>
          <p:nvPr/>
        </p:nvSpPr>
        <p:spPr>
          <a:xfrm>
            <a:off x="1913800" y="1328630"/>
            <a:ext cx="8735120" cy="113877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noProof="0">
                <a:solidFill>
                  <a:srgbClr val="FF0000"/>
                </a:solidFill>
                <a:latin typeface="UTM Avo" panose="02040603050506020204" pitchFamily="18" charset="0"/>
                <a:cs typeface="UTM Avo" panose="02040603050506020204" pitchFamily="18" charset="0"/>
              </a:rPr>
              <a:t>Kể cho người thân nghe câu chuyện Họa mi, vẹt và quạ.</a:t>
            </a:r>
            <a:endParaRPr kumimoji="0" lang="vi-VN" sz="3400" b="0" i="0" u="none" strike="noStrike" kern="1200" cap="none" spc="0" normalizeH="0" baseline="0" noProof="0" dirty="0">
              <a:ln>
                <a:noFill/>
              </a:ln>
              <a:solidFill>
                <a:srgbClr val="FF0000"/>
              </a:solidFill>
              <a:effectLst/>
              <a:uLnTx/>
              <a:uFillTx/>
              <a:latin typeface="UTM Avo" panose="02040603050506020204" pitchFamily="18" charset="0"/>
              <a:cs typeface="UTM Avo" panose="02040603050506020204" pitchFamily="18" charset="0"/>
            </a:endParaRPr>
          </a:p>
        </p:txBody>
      </p:sp>
    </p:spTree>
    <p:extLst>
      <p:ext uri="{BB962C8B-B14F-4D97-AF65-F5344CB8AC3E}">
        <p14:creationId xmlns:p14="http://schemas.microsoft.com/office/powerpoint/2010/main" val="2242087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arn(inVertic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783794" y="3073147"/>
            <a:ext cx="2983258"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(t4)</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390503" y="2633618"/>
            <a:ext cx="6604000" cy="2585319"/>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Nghe </a:t>
            </a:r>
            <a:r>
              <a:rPr kumimoji="0" lang="en-US" altLang="en-US" sz="6400" b="0" i="0" u="none" strike="noStrike" kern="1200" cap="none" spc="0" normalizeH="0" baseline="0" noProof="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chuyện</a:t>
            </a:r>
          </a:p>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a:solidFill>
                  <a:srgbClr val="C00000"/>
                </a:solidFill>
                <a:latin typeface="Arial-Rounded" panose="020B0500000000000000" pitchFamily="34" charset="0"/>
                <a:ea typeface="Arial" panose="020B0604020202020204" pitchFamily="34" charset="0"/>
                <a:cs typeface="Arial-Rounded" panose="020B0500000000000000" pitchFamily="34" charset="0"/>
              </a:rPr>
              <a:t>Họa mi, vẹt và quạ</a:t>
            </a:r>
            <a:endParaRPr kumimoji="0" lang="en-US" altLang="en-US" sz="6400" b="0" i="0" u="none" strike="noStrike" kern="1200" cap="none" spc="0" normalizeH="0" baseline="0" noProof="0" dirty="0">
              <a:ln>
                <a:noFill/>
              </a:ln>
              <a:solidFill>
                <a:srgbClr val="C00000"/>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Capture"/>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8823" y="365125"/>
            <a:ext cx="11534503" cy="6125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974010" y="-13063"/>
            <a:ext cx="4566194" cy="738660"/>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Rounded" panose="020B0500000000000000" pitchFamily="34" charset="0"/>
                <a:ea typeface="Arial" panose="020B0604020202020204" pitchFamily="34" charset="0"/>
                <a:cs typeface="Arial-Rounded" panose="020B0500000000000000" pitchFamily="34" charset="0"/>
              </a:rPr>
              <a:t>Họa mi, vẹt và quạ</a:t>
            </a:r>
            <a:endParaRPr kumimoji="0" lang="en-US" alt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pic>
        <p:nvPicPr>
          <p:cNvPr id="3" name="Picture 2"/>
          <p:cNvPicPr>
            <a:picLocks noChangeAspect="1"/>
          </p:cNvPicPr>
          <p:nvPr/>
        </p:nvPicPr>
        <p:blipFill>
          <a:blip r:embed="rId3"/>
          <a:stretch>
            <a:fillRect/>
          </a:stretch>
        </p:blipFill>
        <p:spPr>
          <a:xfrm>
            <a:off x="555444" y="828005"/>
            <a:ext cx="5346605" cy="284032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6535192" y="828005"/>
            <a:ext cx="5171306" cy="284032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555444" y="3900080"/>
            <a:ext cx="5346605" cy="277973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6535191" y="3900080"/>
            <a:ext cx="5171306" cy="277973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744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974010" y="-13063"/>
            <a:ext cx="4566194" cy="738660"/>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Rounded" panose="020B0500000000000000" pitchFamily="34" charset="0"/>
                <a:ea typeface="Arial" panose="020B0604020202020204" pitchFamily="34" charset="0"/>
                <a:cs typeface="Arial-Rounded" panose="020B0500000000000000" pitchFamily="34" charset="0"/>
              </a:rPr>
              <a:t>Họa mi, vẹt và quạ</a:t>
            </a:r>
            <a:endParaRPr kumimoji="0" lang="en-US" alt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pic>
        <p:nvPicPr>
          <p:cNvPr id="3" name="Picture 2"/>
          <p:cNvPicPr>
            <a:picLocks noChangeAspect="1"/>
          </p:cNvPicPr>
          <p:nvPr/>
        </p:nvPicPr>
        <p:blipFill>
          <a:blip r:embed="rId3"/>
          <a:stretch>
            <a:fillRect/>
          </a:stretch>
        </p:blipFill>
        <p:spPr>
          <a:xfrm>
            <a:off x="555444" y="828005"/>
            <a:ext cx="10809854" cy="5742612"/>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55444" y="828005"/>
            <a:ext cx="10809854" cy="593727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555444" y="828004"/>
            <a:ext cx="10809854" cy="593727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555444" y="828002"/>
            <a:ext cx="10809854" cy="5937279"/>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42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430</Words>
  <Application>Microsoft Office PowerPoint</Application>
  <PresentationFormat>Widescreen</PresentationFormat>
  <Paragraphs>54</Paragraphs>
  <Slides>19</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Microsoft YaHei</vt:lpstr>
      <vt:lpstr>.VnAvant</vt:lpstr>
      <vt:lpstr>Arial</vt:lpstr>
      <vt:lpstr>Arial-Rounded</vt:lpstr>
      <vt:lpstr>Calibri</vt:lpstr>
      <vt:lpstr>Calibri Light</vt:lpstr>
      <vt:lpstr>Times New Roman</vt:lpstr>
      <vt:lpstr>UTM Avo</vt:lpstr>
      <vt:lpstr>4_Office Theme</vt:lpstr>
      <vt:lpstr>Office 主题</vt:lpstr>
      <vt:lpstr>2_Office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Dat</cp:lastModifiedBy>
  <cp:revision>8</cp:revision>
  <dcterms:created xsi:type="dcterms:W3CDTF">2021-07-29T04:44:45Z</dcterms:created>
  <dcterms:modified xsi:type="dcterms:W3CDTF">2022-10-18T06:00:54Z</dcterms:modified>
</cp:coreProperties>
</file>