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1"/>
  </p:notesMasterIdLst>
  <p:sldIdLst>
    <p:sldId id="284" r:id="rId4"/>
    <p:sldId id="283" r:id="rId5"/>
    <p:sldId id="287" r:id="rId6"/>
    <p:sldId id="285" r:id="rId7"/>
    <p:sldId id="286" r:id="rId8"/>
    <p:sldId id="291" r:id="rId9"/>
    <p:sldId id="28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FF2270-5E71-47A2-B0D0-7ECBB52B32E8}" type="datetimeFigureOut">
              <a:rPr lang="en-US" smtClean="0"/>
              <a:t>10/18/2022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63422-1529-4916-A07A-F3CCBC94D810}" type="slidenum">
              <a:rPr lang="en-US" smtClean="0"/>
              <a:t>‹#›</a:t>
            </a:fld>
            <a:endParaRPr lang="en-US"/>
          </a:p>
        </p:txBody>
      </p:sp>
    </p:spTree>
    <p:extLst>
      <p:ext uri="{BB962C8B-B14F-4D97-AF65-F5344CB8AC3E}">
        <p14:creationId xmlns:p14="http://schemas.microsoft.com/office/powerpoint/2010/main" val="64538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14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292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42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
        <p:nvSpPr>
          <p:cNvPr id="7" name="TextBox 6">
            <a:extLst>
              <a:ext uri="{FF2B5EF4-FFF2-40B4-BE49-F238E27FC236}">
                <a16:creationId xmlns:a16="http://schemas.microsoft.com/office/drawing/2014/main" id="{67318338-D9DC-4B16-8203-F838396B1B0E}"/>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77981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335533582"/>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495716742"/>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78978718"/>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993219475"/>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568828680"/>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894414515"/>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703279458"/>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06475081"/>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52228604"/>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898561519"/>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8553997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540617726"/>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170271509"/>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270439912"/>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20314553"/>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24005985"/>
      </p:ext>
    </p:extLst>
  </p:cSld>
  <p:clrMapOvr>
    <a:masterClrMapping/>
  </p:clrMapOvr>
  <p:transition spd="slow" advClick="0" advTm="1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75437392"/>
      </p:ext>
    </p:extLst>
  </p:cSld>
  <p:clrMapOvr>
    <a:masterClrMapping/>
  </p:clrMapOvr>
  <p:transition spd="slow" advClick="0" advTm="1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56261460"/>
      </p:ext>
    </p:extLst>
  </p:cSld>
  <p:clrMapOvr>
    <a:masterClrMapping/>
  </p:clrMapOvr>
  <p:transition spd="slow" advClick="0" advTm="1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7945196"/>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0811810"/>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5500151"/>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835388076"/>
      </p:ext>
    </p:extLst>
  </p:cSld>
  <p:clrMapOvr>
    <a:masterClrMapping/>
  </p:clrMapOvr>
  <p:transition spd="med">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796518014"/>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19114168"/>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83802317"/>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70343178"/>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Tree>
    <p:extLst>
      <p:ext uri="{BB962C8B-B14F-4D97-AF65-F5344CB8AC3E}">
        <p14:creationId xmlns:p14="http://schemas.microsoft.com/office/powerpoint/2010/main" val="2671226590"/>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07252"/>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48206425"/>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8706068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0553722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223965883"/>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1156976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2022/10/18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055138245"/>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
        <p:nvSpPr>
          <p:cNvPr id="4" name="TextBox 3">
            <a:extLst>
              <a:ext uri="{FF2B5EF4-FFF2-40B4-BE49-F238E27FC236}">
                <a16:creationId xmlns:a16="http://schemas.microsoft.com/office/drawing/2014/main" id="{0E300FD6-E441-4369-AB7F-F7E60EE865CA}"/>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431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17278281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21561644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8914938" y="1921466"/>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sp>
        <p:nvSpPr>
          <p:cNvPr id="18" name="文本框 17"/>
          <p:cNvSpPr txBox="1"/>
          <p:nvPr/>
        </p:nvSpPr>
        <p:spPr>
          <a:xfrm>
            <a:off x="1815874" y="1117866"/>
            <a:ext cx="77103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Luyện</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viết</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đoạn</a:t>
            </a:r>
            <a:endParaRPr kumimoji="0" lang="zh-CN" altLang="en-US" sz="8000" b="0" i="0" u="none" strike="noStrike" kern="1200" cap="none" spc="0" normalizeH="0" baseline="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
        <p:nvSpPr>
          <p:cNvPr id="34" name="文本框 33"/>
          <p:cNvSpPr txBox="1"/>
          <p:nvPr/>
        </p:nvSpPr>
        <p:spPr>
          <a:xfrm>
            <a:off x="3970903" y="3890010"/>
            <a:ext cx="37546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包图简圆体" panose="02010601030101010101" pitchFamily="2" charset="-122"/>
                <a:ea typeface="包图简圆体" panose="02010601030101010101" pitchFamily="2" charset="-122"/>
                <a:cs typeface="+mn-cs"/>
              </a:rPr>
              <a:t>Tiết</a:t>
            </a:r>
            <a:r>
              <a:rPr kumimoji="0" lang="en-US" altLang="zh-CN" sz="3200" b="1" i="0" u="none" strike="noStrike" kern="1200" cap="none" spc="0" normalizeH="0" baseline="0" noProof="0" dirty="0">
                <a:ln>
                  <a:noFill/>
                </a:ln>
                <a:solidFill>
                  <a:prstClr val="black"/>
                </a:solidFill>
                <a:effectLst/>
                <a:uLnTx/>
                <a:uFillTx/>
                <a:latin typeface="包图简圆体" panose="02010601030101010101" pitchFamily="2" charset="-122"/>
                <a:ea typeface="包图简圆体" panose="02010601030101010101" pitchFamily="2" charset="-122"/>
                <a:cs typeface="+mn-cs"/>
              </a:rPr>
              <a:t> 5</a:t>
            </a:r>
            <a:endParaRPr kumimoji="0" lang="zh-CN" altLang="en-US" sz="3200" b="1" i="0" u="none" strike="noStrike" kern="1200" cap="none" spc="0" normalizeH="0" baseline="0" noProof="0" dirty="0">
              <a:ln>
                <a:noFill/>
              </a:ln>
              <a:solidFill>
                <a:prstClr val="black"/>
              </a:solidFill>
              <a:effectLst/>
              <a:uLnTx/>
              <a:uFillTx/>
              <a:latin typeface="包图简圆体" panose="02010601030101010101" pitchFamily="2" charset="-122"/>
              <a:ea typeface="包图简圆体" panose="02010601030101010101" pitchFamily="2" charset="-122"/>
              <a:cs typeface="+mn-cs"/>
            </a:endParaRPr>
          </a:p>
        </p:txBody>
      </p:sp>
      <p:sp>
        <p:nvSpPr>
          <p:cNvPr id="3" name="TextBox 2">
            <a:extLst>
              <a:ext uri="{FF2B5EF4-FFF2-40B4-BE49-F238E27FC236}">
                <a16:creationId xmlns:a16="http://schemas.microsoft.com/office/drawing/2014/main" id="{82287B78-3B43-CB0E-44FB-E17BFAFB55B1}"/>
              </a:ext>
            </a:extLst>
          </p:cNvPr>
          <p:cNvSpPr txBox="1"/>
          <p:nvPr/>
        </p:nvSpPr>
        <p:spPr>
          <a:xfrm>
            <a:off x="3339114" y="3009001"/>
            <a:ext cx="6393976" cy="369332"/>
          </a:xfrm>
          <a:prstGeom prst="rect">
            <a:avLst/>
          </a:prstGeom>
          <a:noFill/>
        </p:spPr>
        <p:txBody>
          <a:bodyPr wrap="square">
            <a:spAutoFit/>
          </a:bodyPr>
          <a:lstStyle/>
          <a:p>
            <a:r>
              <a:rPr lang="en-US" sz="1800" b="1">
                <a:latin typeface="HP001 4 hàng" panose="020B0603050302020204" pitchFamily="34" charset="0"/>
              </a:rPr>
              <a:t>Viết đoạn văn tả đồ dùng học tập</a:t>
            </a:r>
            <a:endParaRPr lang="en-US"/>
          </a:p>
        </p:txBody>
      </p:sp>
    </p:spTree>
    <p:extLst>
      <p:ext uri="{BB962C8B-B14F-4D97-AF65-F5344CB8AC3E}">
        <p14:creationId xmlns:p14="http://schemas.microsoft.com/office/powerpoint/2010/main" val="922550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5500"/>
                            </p:stCondLst>
                            <p:childTnLst>
                              <p:par>
                                <p:cTn id="53" presetID="10" presetClass="entr" presetSubtype="0"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par>
                          <p:cTn id="56" fill="hold">
                            <p:stCondLst>
                              <p:cond delay="6000"/>
                            </p:stCondLst>
                            <p:childTnLst>
                              <p:par>
                                <p:cTn id="57" presetID="49" presetClass="entr" presetSubtype="0" decel="10000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 calcmode="lin" valueType="num">
                                      <p:cBhvr>
                                        <p:cTn id="61" dur="500" fill="hold"/>
                                        <p:tgtEl>
                                          <p:spTgt spid="18"/>
                                        </p:tgtEl>
                                        <p:attrNameLst>
                                          <p:attrName>style.rotation</p:attrName>
                                        </p:attrNameLst>
                                      </p:cBhvr>
                                      <p:tavLst>
                                        <p:tav tm="0">
                                          <p:val>
                                            <p:fltVal val="360"/>
                                          </p:val>
                                        </p:tav>
                                        <p:tav tm="100000">
                                          <p:val>
                                            <p:fltVal val="0"/>
                                          </p:val>
                                        </p:tav>
                                      </p:tavLst>
                                    </p:anim>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animBg="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文本框 10"/>
          <p:cNvSpPr txBox="1"/>
          <p:nvPr/>
        </p:nvSpPr>
        <p:spPr>
          <a:xfrm>
            <a:off x="3620147" y="765749"/>
            <a:ext cx="5540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w="254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Khởi</a:t>
            </a:r>
            <a:r>
              <a:rPr kumimoji="0" lang="en-US" altLang="zh-CN" sz="8800" b="0" i="0" u="none" strike="noStrike" kern="1200" cap="none" spc="0" normalizeH="0" noProof="0" dirty="0">
                <a:ln w="254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800" b="0" i="0" u="none" strike="noStrike" kern="1200" cap="none" spc="0" normalizeH="0" noProof="0" dirty="0" err="1">
                <a:ln w="254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động</a:t>
            </a:r>
            <a:endParaRPr kumimoji="0" lang="zh-CN" altLang="en-US" sz="8800" b="0" i="0" u="none" strike="noStrike" kern="1200" cap="none" spc="0" normalizeH="0" baseline="0" noProof="0" dirty="0">
              <a:ln w="254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endParaRPr>
          </a:p>
        </p:txBody>
      </p:sp>
    </p:spTree>
    <p:extLst>
      <p:ext uri="{BB962C8B-B14F-4D97-AF65-F5344CB8AC3E}">
        <p14:creationId xmlns:p14="http://schemas.microsoft.com/office/powerpoint/2010/main" val="12729627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2500"/>
                            </p:stCondLst>
                            <p:childTnLst>
                              <p:par>
                                <p:cTn id="38" presetID="49" presetClass="entr" presetSubtype="0" decel="10000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360"/>
                                          </p:val>
                                        </p:tav>
                                        <p:tav tm="100000">
                                          <p:val>
                                            <p:fltVal val="0"/>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00D0-8E62-4DF2-BAD1-F3F49A4590CC}"/>
              </a:ext>
            </a:extLst>
          </p:cNvPr>
          <p:cNvSpPr>
            <a:spLocks noGrp="1"/>
          </p:cNvSpPr>
          <p:nvPr>
            <p:ph type="title"/>
          </p:nvPr>
        </p:nvSpPr>
        <p:spPr/>
        <p:txBody>
          <a:bodyPr/>
          <a:lstStyle/>
          <a:p>
            <a:endParaRPr lang="en-US"/>
          </a:p>
        </p:txBody>
      </p:sp>
      <p:pic>
        <p:nvPicPr>
          <p:cNvPr id="4" name="Giáo Dục Lễ Giáo - Giữ Gìn Sách Vở Và Đồ Dùng Học Tập">
            <a:hlinkClick r:id="" action="ppaction://media"/>
            <a:extLst>
              <a:ext uri="{FF2B5EF4-FFF2-40B4-BE49-F238E27FC236}">
                <a16:creationId xmlns:a16="http://schemas.microsoft.com/office/drawing/2014/main" id="{A008B5B6-F4FF-4EE9-B2E0-78B97BBABF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3070" y="365125"/>
            <a:ext cx="10665859" cy="5999410"/>
          </a:xfrm>
        </p:spPr>
      </p:pic>
    </p:spTree>
    <p:extLst>
      <p:ext uri="{BB962C8B-B14F-4D97-AF65-F5344CB8AC3E}">
        <p14:creationId xmlns:p14="http://schemas.microsoft.com/office/powerpoint/2010/main" val="27979306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228AF1-5641-4525-9563-64684D3B4FAD}"/>
              </a:ext>
            </a:extLst>
          </p:cNvPr>
          <p:cNvSpPr txBox="1"/>
          <p:nvPr/>
        </p:nvSpPr>
        <p:spPr>
          <a:xfrm>
            <a:off x="1911856" y="802868"/>
            <a:ext cx="9238497" cy="650499"/>
          </a:xfrm>
          <a:prstGeom prst="rect">
            <a:avLst/>
          </a:prstGeom>
          <a:noFill/>
        </p:spPr>
        <p:txBody>
          <a:bodyPr wrap="square" rtlCol="0">
            <a:spAutoFit/>
          </a:bodyPr>
          <a:lstStyle/>
          <a:p>
            <a:pPr>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latin typeface="Arial-Rounded" panose="020B0500000000000000" pitchFamily="34" charset="0"/>
                <a:ea typeface="Arial-Rounded" panose="020B0500000000000000" pitchFamily="34" charset="0"/>
                <a:cs typeface="Arial-Rounded" panose="020B0500000000000000" pitchFamily="34" charset="0"/>
              </a:rPr>
              <a:t> 3-4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descr="20210409090849_wm_shs-tieng-viet-2-tap-1">
            <a:extLst>
              <a:ext uri="{FF2B5EF4-FFF2-40B4-BE49-F238E27FC236}">
                <a16:creationId xmlns:a16="http://schemas.microsoft.com/office/drawing/2014/main" id="{911ADFF1-928C-46C7-A3D0-463B7B37FC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1263508" y="802868"/>
            <a:ext cx="648347" cy="524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BE46CA7-F8B0-453E-8D4B-6DA58CCDEDB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rcRect l="19767" t="15444" r="11009" b="10682"/>
          <a:stretch/>
        </p:blipFill>
        <p:spPr>
          <a:xfrm>
            <a:off x="1644516" y="1554480"/>
            <a:ext cx="7750629" cy="4650377"/>
          </a:xfrm>
          <a:prstGeom prst="roundRect">
            <a:avLst>
              <a:gd name="adj" fmla="val 50000"/>
            </a:avLst>
          </a:prstGeom>
        </p:spPr>
      </p:pic>
    </p:spTree>
    <p:extLst>
      <p:ext uri="{BB962C8B-B14F-4D97-AF65-F5344CB8AC3E}">
        <p14:creationId xmlns:p14="http://schemas.microsoft.com/office/powerpoint/2010/main" val="669948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B6EA3E-BD48-43E9-ADBD-DA04EB29F953}"/>
              </a:ext>
            </a:extLst>
          </p:cNvPr>
          <p:cNvSpPr txBox="1"/>
          <p:nvPr/>
        </p:nvSpPr>
        <p:spPr>
          <a:xfrm>
            <a:off x="1353972" y="962339"/>
            <a:ext cx="8487053" cy="3970318"/>
          </a:xfrm>
          <a:prstGeom prst="rect">
            <a:avLst/>
          </a:prstGeom>
          <a:noFill/>
        </p:spPr>
        <p:txBody>
          <a:bodyPr wrap="square" rtlCol="0">
            <a:spAutoFit/>
          </a:bodyPr>
          <a:lstStyle/>
          <a:p>
            <a:pPr algn="just"/>
            <a:r>
              <a:rPr lang="en-US" sz="2800">
                <a:latin typeface="Arial-Rounded" panose="020B0500000000000000" pitchFamily="34" charset="0"/>
                <a:ea typeface="Arial-Rounded" panose="020B0500000000000000" pitchFamily="34" charset="0"/>
                <a:cs typeface="Arial-Rounded" panose="020B0500000000000000" pitchFamily="34" charset="0"/>
              </a:rPr>
              <a:t>     </a:t>
            </a:r>
            <a:r>
              <a:rPr lang="vi-VN" sz="2800">
                <a:latin typeface="Arial-Rounded" panose="020B0500000000000000" pitchFamily="34" charset="0"/>
                <a:ea typeface="Arial-Rounded" panose="020B0500000000000000" pitchFamily="34" charset="0"/>
                <a:cs typeface="Arial-Rounded" panose="020B0500000000000000" pitchFamily="34" charset="0"/>
              </a:rPr>
              <a:t>Đầu </a:t>
            </a:r>
            <a:r>
              <a:rPr lang="vi-VN" sz="2800" dirty="0">
                <a:latin typeface="Arial-Rounded" panose="020B0500000000000000" pitchFamily="34" charset="0"/>
                <a:ea typeface="Arial-Rounded" panose="020B0500000000000000" pitchFamily="34" charset="0"/>
                <a:cs typeface="Arial-Rounded" panose="020B0500000000000000" pitchFamily="34" charset="0"/>
              </a:rPr>
              <a:t>năm học, mẹ mua cho em đủ thứ đồ dùng học tập, trong đó có cây thước kẻ mà em đang dùng.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Cây thước được làm bằng nhựa cứng, màu vàng trong suốt, hình chữ nhật dài, to khoảng bằng ngón tay giữa của em, có bốn mặt dài và thẳng. Trên một mặt thước có chia thành 20 khoảng cách theo </a:t>
            </a:r>
            <a:r>
              <a:rPr lang="vi-VN" sz="2800">
                <a:latin typeface="Arial-Rounded" panose="020B0500000000000000" pitchFamily="34" charset="0"/>
                <a:ea typeface="Arial-Rounded" panose="020B0500000000000000" pitchFamily="34" charset="0"/>
                <a:cs typeface="Arial-Rounded" panose="020B0500000000000000" pitchFamily="34" charset="0"/>
              </a:rPr>
              <a:t>đơn vị</a:t>
            </a:r>
            <a:r>
              <a:rPr lang="en-US" sz="2800">
                <a:latin typeface="Arial-Rounded" panose="020B0500000000000000" pitchFamily="34" charset="0"/>
                <a:ea typeface="Arial-Rounded" panose="020B0500000000000000" pitchFamily="34" charset="0"/>
                <a:cs typeface="Arial-Rounded" panose="020B0500000000000000" pitchFamily="34" charset="0"/>
              </a:rPr>
              <a:t> xăng</a:t>
            </a:r>
            <a:r>
              <a:rPr lang="vi-VN" sz="2800">
                <a:latin typeface="Arial-Rounded" panose="020B0500000000000000" pitchFamily="34" charset="0"/>
                <a:ea typeface="Arial-Rounded" panose="020B0500000000000000" pitchFamily="34" charset="0"/>
                <a:cs typeface="Arial-Rounded" panose="020B0500000000000000" pitchFamily="34" charset="0"/>
              </a:rPr>
              <a:t>-ti-met</a:t>
            </a:r>
            <a:r>
              <a:rPr lang="vi-VN" sz="2800" dirty="0">
                <a:latin typeface="Arial-Rounded" panose="020B0500000000000000" pitchFamily="34" charset="0"/>
                <a:ea typeface="Arial-Rounded" panose="020B0500000000000000" pitchFamily="34" charset="0"/>
                <a:cs typeface="Arial-Rounded" panose="020B0500000000000000" pitchFamily="34" charset="0"/>
              </a:rPr>
              <a:t>, từ số 0 đến 20. Ba mặt còn lại của thước đều nhẵn bóng, giúp em kẻ những đường thẳng tắp.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Cây thước là người bạn thân của em trong học tập.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011972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8245F32-1D35-46D8-8F27-E7D802E15BFF}"/>
              </a:ext>
            </a:extLst>
          </p:cNvPr>
          <p:cNvSpPr/>
          <p:nvPr/>
        </p:nvSpPr>
        <p:spPr>
          <a:xfrm>
            <a:off x="1267096" y="1084218"/>
            <a:ext cx="9627326" cy="4741816"/>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bút mực trông đẹp làm sao! Cây bút xinh xinh dài bằng một gang tay em.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 </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bút</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 như ngón tay giữa của mẹ, càng về phía sau càng thon như búp măng non. Toàn thân bút khoác chiếc áo màu xanh nhẹ nhàng. Từ khi có chiếc bút, chữ viết của em dường như mỗi ngày một đẹp </a:t>
            </a:r>
            <a:r>
              <a:rPr kumimoji="0" lang="vi-VN"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hơn.</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Em sẽ</a:t>
            </a:r>
            <a:r>
              <a:rPr kumimoji="0" lang="en-US" sz="3200" b="0" i="0" u="none" strike="noStrike" kern="1200" cap="none" spc="0" normalizeH="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luôn giữ gìn cây bút cẩn thận để sử dụng bền và lâu.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73247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8914938" y="1921466"/>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sp>
        <p:nvSpPr>
          <p:cNvPr id="18" name="文本框 17"/>
          <p:cNvSpPr txBox="1"/>
          <p:nvPr/>
        </p:nvSpPr>
        <p:spPr>
          <a:xfrm>
            <a:off x="2670457" y="1865219"/>
            <a:ext cx="77103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Củng</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cố</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bài</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học</a:t>
            </a:r>
            <a:endParaRPr kumimoji="0" lang="zh-CN" altLang="en-US" sz="8000" b="0" i="0" u="none" strike="noStrike" kern="1200" cap="none" spc="0" normalizeH="0" baseline="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Tree>
    <p:extLst>
      <p:ext uri="{BB962C8B-B14F-4D97-AF65-F5344CB8AC3E}">
        <p14:creationId xmlns:p14="http://schemas.microsoft.com/office/powerpoint/2010/main" val="2514525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5500"/>
                            </p:stCondLst>
                            <p:childTnLst>
                              <p:par>
                                <p:cTn id="53" presetID="49" presetClass="entr" presetSubtype="0" decel="10000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 calcmode="lin" valueType="num">
                                      <p:cBhvr>
                                        <p:cTn id="57" dur="500" fill="hold"/>
                                        <p:tgtEl>
                                          <p:spTgt spid="18"/>
                                        </p:tgtEl>
                                        <p:attrNameLst>
                                          <p:attrName>style.rotation</p:attrName>
                                        </p:attrNameLst>
                                      </p:cBhvr>
                                      <p:tavLst>
                                        <p:tav tm="0">
                                          <p:val>
                                            <p:fltVal val="360"/>
                                          </p:val>
                                        </p:tav>
                                        <p:tav tm="100000">
                                          <p:val>
                                            <p:fltVal val="0"/>
                                          </p:val>
                                        </p:tav>
                                      </p:tavLst>
                                    </p:anim>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235</Words>
  <Application>Microsoft Office PowerPoint</Application>
  <PresentationFormat>Widescreen</PresentationFormat>
  <Paragraphs>11</Paragraphs>
  <Slides>7</Slides>
  <Notes>3</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vt:i4>
      </vt:variant>
    </vt:vector>
  </HeadingPairs>
  <TitlesOfParts>
    <vt:vector size="19" baseType="lpstr">
      <vt:lpstr>等线</vt:lpstr>
      <vt:lpstr>等线 Light</vt:lpstr>
      <vt:lpstr>Arial</vt:lpstr>
      <vt:lpstr>Arial-Rounded</vt:lpstr>
      <vt:lpstr>Calibri</vt:lpstr>
      <vt:lpstr>HP001 4 hàng</vt:lpstr>
      <vt:lpstr>Times New Roman</vt:lpstr>
      <vt:lpstr>包图简圆体</vt:lpstr>
      <vt:lpstr>字魂27号-布丁体</vt:lpstr>
      <vt:lpstr>Office 主题​​</vt:lpstr>
      <vt:lpstr>1_Office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Nguyen Dang  Dat</cp:lastModifiedBy>
  <cp:revision>9</cp:revision>
  <dcterms:created xsi:type="dcterms:W3CDTF">2021-07-29T08:20:37Z</dcterms:created>
  <dcterms:modified xsi:type="dcterms:W3CDTF">2022-10-18T06:05:32Z</dcterms:modified>
</cp:coreProperties>
</file>