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84" r:id="rId2"/>
    <p:sldId id="285" r:id="rId3"/>
    <p:sldId id="286" r:id="rId4"/>
    <p:sldId id="287" r:id="rId5"/>
    <p:sldId id="28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2242C1-AF5B-49EE-88A6-9D38927FAD6D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469C95-C476-4E06-99A7-3E3592192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772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0372A-0EAB-497F-8C4F-DBA74D4F81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21480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0372A-0EAB-497F-8C4F-DBA74D4F81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729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2022/10/18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318338-D9DC-4B16-8203-F838396B1B0E}"/>
              </a:ext>
            </a:extLst>
          </p:cNvPr>
          <p:cNvSpPr txBox="1"/>
          <p:nvPr userDrawn="1"/>
        </p:nvSpPr>
        <p:spPr>
          <a:xfrm>
            <a:off x="10287000" y="228600"/>
            <a:ext cx="1828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9843754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2022/10/18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617679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2022/10/18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2380468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2022/10/18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6180512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2022/10/18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6722537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2022/10/18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4164220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2022/10/18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2161971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2022/10/18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1534965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2022/10/18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8783169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2022/10/18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8199253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2022/10/18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0964975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94" t="23704" r="40139" b="10617"/>
          <a:stretch/>
        </p:blipFill>
        <p:spPr>
          <a:xfrm>
            <a:off x="9498682" y="3715796"/>
            <a:ext cx="2693318" cy="314220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E300FD6-E441-4369-AB7F-F7E60EE865CA}"/>
              </a:ext>
            </a:extLst>
          </p:cNvPr>
          <p:cNvSpPr txBox="1"/>
          <p:nvPr userDrawn="1"/>
        </p:nvSpPr>
        <p:spPr>
          <a:xfrm>
            <a:off x="10287000" y="228600"/>
            <a:ext cx="1828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6115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 3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AE9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82600" y="372532"/>
            <a:ext cx="11226800" cy="6146800"/>
          </a:xfrm>
          <a:prstGeom prst="rect">
            <a:avLst/>
          </a:prstGeom>
          <a:noFill/>
          <a:ln w="38100">
            <a:solidFill>
              <a:srgbClr val="E77E3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88" t="11370" r="19404" b="43291"/>
          <a:stretch/>
        </p:blipFill>
        <p:spPr>
          <a:xfrm>
            <a:off x="9193313" y="1970010"/>
            <a:ext cx="2516088" cy="187496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36" t="839" r="381" b="75359"/>
          <a:stretch/>
        </p:blipFill>
        <p:spPr>
          <a:xfrm>
            <a:off x="8686801" y="-19524"/>
            <a:ext cx="3505200" cy="160236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67" t="23471" r="-966" b="-696"/>
          <a:stretch/>
        </p:blipFill>
        <p:spPr>
          <a:xfrm>
            <a:off x="9652001" y="3402909"/>
            <a:ext cx="2540000" cy="3421222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1961482" y="1691996"/>
            <a:ext cx="77103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0" b="0" i="0" u="none" strike="noStrike" kern="1200" cap="none" spc="0" normalizeH="0" baseline="0" noProof="0" dirty="0" err="1">
                <a:ln w="38100">
                  <a:solidFill>
                    <a:prstClr val="black"/>
                  </a:solidFill>
                </a:ln>
                <a:solidFill>
                  <a:srgbClr val="FE622A"/>
                </a:solidFill>
                <a:effectLst/>
                <a:uLnTx/>
                <a:uFillTx/>
                <a:latin typeface="字魂27号-布丁体" panose="00000500000000000000" pitchFamily="2" charset="-122"/>
                <a:ea typeface="字魂27号-布丁体" panose="00000500000000000000" pitchFamily="2" charset="-122"/>
                <a:cs typeface="+mn-cs"/>
              </a:rPr>
              <a:t>Luyện</a:t>
            </a:r>
            <a:r>
              <a:rPr kumimoji="0" lang="en-US" altLang="zh-CN" sz="8000" b="0" i="0" u="none" strike="noStrike" kern="1200" cap="none" spc="0" normalizeH="0" noProof="0" dirty="0">
                <a:ln w="38100">
                  <a:solidFill>
                    <a:prstClr val="black"/>
                  </a:solidFill>
                </a:ln>
                <a:solidFill>
                  <a:srgbClr val="FE622A"/>
                </a:solidFill>
                <a:effectLst/>
                <a:uLnTx/>
                <a:uFillTx/>
                <a:latin typeface="字魂27号-布丁体" panose="00000500000000000000" pitchFamily="2" charset="-122"/>
                <a:ea typeface="字魂27号-布丁体" panose="00000500000000000000" pitchFamily="2" charset="-122"/>
                <a:cs typeface="+mn-cs"/>
              </a:rPr>
              <a:t> </a:t>
            </a:r>
            <a:r>
              <a:rPr kumimoji="0" lang="en-US" altLang="zh-CN" sz="8000" b="0" i="0" u="none" strike="noStrike" kern="1200" cap="none" spc="0" normalizeH="0" noProof="0" dirty="0" err="1">
                <a:ln w="38100">
                  <a:solidFill>
                    <a:prstClr val="black"/>
                  </a:solidFill>
                </a:ln>
                <a:solidFill>
                  <a:srgbClr val="FE622A"/>
                </a:solidFill>
                <a:effectLst/>
                <a:uLnTx/>
                <a:uFillTx/>
                <a:latin typeface="字魂27号-布丁体" panose="00000500000000000000" pitchFamily="2" charset="-122"/>
                <a:ea typeface="字魂27号-布丁体" panose="00000500000000000000" pitchFamily="2" charset="-122"/>
                <a:cs typeface="+mn-cs"/>
              </a:rPr>
              <a:t>từ</a:t>
            </a:r>
            <a:r>
              <a:rPr kumimoji="0" lang="en-US" altLang="zh-CN" sz="8000" b="0" i="0" u="none" strike="noStrike" kern="1200" cap="none" spc="0" normalizeH="0" noProof="0" dirty="0">
                <a:ln w="38100">
                  <a:solidFill>
                    <a:prstClr val="black"/>
                  </a:solidFill>
                </a:ln>
                <a:solidFill>
                  <a:srgbClr val="FE622A"/>
                </a:solidFill>
                <a:effectLst/>
                <a:uLnTx/>
                <a:uFillTx/>
                <a:latin typeface="字魂27号-布丁体" panose="00000500000000000000" pitchFamily="2" charset="-122"/>
                <a:ea typeface="字魂27号-布丁体" panose="00000500000000000000" pitchFamily="2" charset="-122"/>
                <a:cs typeface="+mn-cs"/>
              </a:rPr>
              <a:t> </a:t>
            </a:r>
            <a:r>
              <a:rPr kumimoji="0" lang="en-US" altLang="zh-CN" sz="8000" b="0" i="0" u="none" strike="noStrike" kern="1200" cap="none" spc="0" normalizeH="0" noProof="0" dirty="0" err="1">
                <a:ln w="38100">
                  <a:solidFill>
                    <a:prstClr val="black"/>
                  </a:solidFill>
                </a:ln>
                <a:solidFill>
                  <a:srgbClr val="FE622A"/>
                </a:solidFill>
                <a:effectLst/>
                <a:uLnTx/>
                <a:uFillTx/>
                <a:latin typeface="字魂27号-布丁体" panose="00000500000000000000" pitchFamily="2" charset="-122"/>
                <a:ea typeface="字魂27号-布丁体" panose="00000500000000000000" pitchFamily="2" charset="-122"/>
                <a:cs typeface="+mn-cs"/>
              </a:rPr>
              <a:t>và</a:t>
            </a:r>
            <a:r>
              <a:rPr kumimoji="0" lang="en-US" altLang="zh-CN" sz="8000" b="0" i="0" u="none" strike="noStrike" kern="1200" cap="none" spc="0" normalizeH="0" noProof="0" dirty="0">
                <a:ln w="38100">
                  <a:solidFill>
                    <a:prstClr val="black"/>
                  </a:solidFill>
                </a:ln>
                <a:solidFill>
                  <a:srgbClr val="FE622A"/>
                </a:solidFill>
                <a:effectLst/>
                <a:uLnTx/>
                <a:uFillTx/>
                <a:latin typeface="字魂27号-布丁体" panose="00000500000000000000" pitchFamily="2" charset="-122"/>
                <a:ea typeface="字魂27号-布丁体" panose="00000500000000000000" pitchFamily="2" charset="-122"/>
                <a:cs typeface="+mn-cs"/>
              </a:rPr>
              <a:t> </a:t>
            </a:r>
            <a:r>
              <a:rPr kumimoji="0" lang="en-US" altLang="zh-CN" sz="8000" b="0" i="0" u="none" strike="noStrike" kern="1200" cap="none" spc="0" normalizeH="0" noProof="0" dirty="0" err="1">
                <a:ln w="38100">
                  <a:solidFill>
                    <a:prstClr val="black"/>
                  </a:solidFill>
                </a:ln>
                <a:solidFill>
                  <a:srgbClr val="FE622A"/>
                </a:solidFill>
                <a:effectLst/>
                <a:uLnTx/>
                <a:uFillTx/>
                <a:latin typeface="字魂27号-布丁体" panose="00000500000000000000" pitchFamily="2" charset="-122"/>
                <a:ea typeface="字魂27号-布丁体" panose="00000500000000000000" pitchFamily="2" charset="-122"/>
                <a:cs typeface="+mn-cs"/>
              </a:rPr>
              <a:t>câu</a:t>
            </a:r>
            <a:endParaRPr kumimoji="0" lang="zh-CN" altLang="en-US" sz="8000" b="0" i="0" u="none" strike="noStrike" kern="1200" cap="none" spc="0" normalizeH="0" baseline="0" noProof="0" dirty="0">
              <a:ln w="38100">
                <a:solidFill>
                  <a:prstClr val="black"/>
                </a:solidFill>
              </a:ln>
              <a:solidFill>
                <a:srgbClr val="FE622A"/>
              </a:solidFill>
              <a:effectLst/>
              <a:uLnTx/>
              <a:uFillTx/>
              <a:latin typeface="字魂27号-布丁体" panose="00000500000000000000" pitchFamily="2" charset="-122"/>
              <a:ea typeface="字魂27号-布丁体" panose="00000500000000000000" pitchFamily="2" charset="-122"/>
              <a:cs typeface="+mn-cs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50" r="76094"/>
          <a:stretch/>
        </p:blipFill>
        <p:spPr>
          <a:xfrm>
            <a:off x="0" y="2180463"/>
            <a:ext cx="6536102" cy="467753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57" r="76431"/>
          <a:stretch/>
        </p:blipFill>
        <p:spPr>
          <a:xfrm>
            <a:off x="30917" y="2080238"/>
            <a:ext cx="4353354" cy="4690367"/>
          </a:xfrm>
          <a:prstGeom prst="rect">
            <a:avLst/>
          </a:prstGeom>
        </p:spPr>
      </p:pic>
      <p:sp>
        <p:nvSpPr>
          <p:cNvPr id="22" name="椭圆 21"/>
          <p:cNvSpPr/>
          <p:nvPr/>
        </p:nvSpPr>
        <p:spPr>
          <a:xfrm>
            <a:off x="-600092" y="-262401"/>
            <a:ext cx="1595168" cy="1595168"/>
          </a:xfrm>
          <a:prstGeom prst="ellipse">
            <a:avLst/>
          </a:prstGeom>
          <a:solidFill>
            <a:srgbClr val="65AE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94" t="23704" r="40139" b="10617"/>
          <a:stretch/>
        </p:blipFill>
        <p:spPr>
          <a:xfrm>
            <a:off x="8339928" y="4101002"/>
            <a:ext cx="2208059" cy="2576068"/>
          </a:xfrm>
          <a:prstGeom prst="rect">
            <a:avLst/>
          </a:prstGeom>
        </p:spPr>
      </p:pic>
      <p:sp>
        <p:nvSpPr>
          <p:cNvPr id="34" name="文本框 33"/>
          <p:cNvSpPr txBox="1"/>
          <p:nvPr/>
        </p:nvSpPr>
        <p:spPr>
          <a:xfrm>
            <a:off x="4218691" y="3222636"/>
            <a:ext cx="37546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包图简圆体" panose="02010601030101010101" pitchFamily="2" charset="-122"/>
                <a:ea typeface="包图简圆体" panose="02010601030101010101" pitchFamily="2" charset="-122"/>
                <a:cs typeface="+mn-cs"/>
              </a:rPr>
              <a:t>Tiết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包图简圆体" panose="02010601030101010101" pitchFamily="2" charset="-122"/>
                <a:ea typeface="包图简圆体" panose="02010601030101010101" pitchFamily="2" charset="-122"/>
                <a:cs typeface="+mn-cs"/>
              </a:rPr>
              <a:t> 4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包图简圆体" panose="02010601030101010101" pitchFamily="2" charset="-122"/>
              <a:ea typeface="包图简圆体" panose="02010601030101010101" pitchFamily="2" charset="-122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5BD5C35-72E9-83DE-6423-F57EFDF16F9C}"/>
              </a:ext>
            </a:extLst>
          </p:cNvPr>
          <p:cNvSpPr txBox="1"/>
          <p:nvPr/>
        </p:nvSpPr>
        <p:spPr>
          <a:xfrm>
            <a:off x="1682073" y="3662097"/>
            <a:ext cx="8551353" cy="1451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8000"/>
              </a:lnSpc>
            </a:pPr>
            <a:r>
              <a:rPr lang="en-US" sz="3200" b="1">
                <a:latin typeface="HP001 4 hàng" panose="020B0603050302020204" pitchFamily="34" charset="0"/>
              </a:rPr>
              <a:t>     Từ ngữ chỉ đặc điểm; Câu nêu đặc điểm.</a:t>
            </a:r>
          </a:p>
          <a:p>
            <a:pPr>
              <a:lnSpc>
                <a:spcPct val="138000"/>
              </a:lnSpc>
            </a:pPr>
            <a:r>
              <a:rPr lang="en-US" sz="3200" b="1">
                <a:latin typeface="HP001 4 hàng" panose="020B0603050302020204" pitchFamily="34" charset="0"/>
              </a:rPr>
              <a:t>    Dấu chấm, dấu chấm hỏi.</a:t>
            </a:r>
            <a:endParaRPr lang="en-US" sz="3200" b="1" dirty="0"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255011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8" grpId="0"/>
      <p:bldP spid="22" grpId="0" animBg="1"/>
      <p:bldP spid="3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9E1A281-B4AD-4F67-9467-B84B9AC3D8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22475" t="48262" r="36969" b="18491"/>
          <a:stretch/>
        </p:blipFill>
        <p:spPr>
          <a:xfrm>
            <a:off x="2628288" y="2322878"/>
            <a:ext cx="4802537" cy="22135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1088A74-4067-4624-8E29-34512E0A28DC}"/>
              </a:ext>
            </a:extLst>
          </p:cNvPr>
          <p:cNvSpPr txBox="1"/>
          <p:nvPr/>
        </p:nvSpPr>
        <p:spPr>
          <a:xfrm>
            <a:off x="1970843" y="630533"/>
            <a:ext cx="7838981" cy="1468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Chọn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điểm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dùng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hình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6" name="Rounded Rectangle 13">
            <a:extLst>
              <a:ext uri="{FF2B5EF4-FFF2-40B4-BE49-F238E27FC236}">
                <a16:creationId xmlns:a16="http://schemas.microsoft.com/office/drawing/2014/main" id="{B2B8CA11-938E-4580-ADE2-91075DDDE48F}"/>
              </a:ext>
            </a:extLst>
          </p:cNvPr>
          <p:cNvSpPr/>
          <p:nvPr/>
        </p:nvSpPr>
        <p:spPr>
          <a:xfrm>
            <a:off x="2025309" y="4628696"/>
            <a:ext cx="1500365" cy="371526"/>
          </a:xfrm>
          <a:prstGeom prst="roundRect">
            <a:avLst/>
          </a:prstGeom>
          <a:solidFill>
            <a:srgbClr val="B7D5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4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thẳng</a:t>
            </a:r>
            <a:r>
              <a:rPr lang="en-US" sz="24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tắp</a:t>
            </a:r>
            <a:endParaRPr lang="en-US" sz="24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Rounded Rectangle 14">
            <a:extLst>
              <a:ext uri="{FF2B5EF4-FFF2-40B4-BE49-F238E27FC236}">
                <a16:creationId xmlns:a16="http://schemas.microsoft.com/office/drawing/2014/main" id="{5D111323-CF30-4B8F-A608-3DCD94EA9480}"/>
              </a:ext>
            </a:extLst>
          </p:cNvPr>
          <p:cNvSpPr/>
          <p:nvPr/>
        </p:nvSpPr>
        <p:spPr>
          <a:xfrm>
            <a:off x="3733035" y="4634642"/>
            <a:ext cx="1293004" cy="371526"/>
          </a:xfrm>
          <a:prstGeom prst="roundRect">
            <a:avLst/>
          </a:prstGeom>
          <a:solidFill>
            <a:srgbClr val="B7D5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4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lang="en-US" sz="24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tinh</a:t>
            </a:r>
            <a:endParaRPr lang="en-US" sz="24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Rounded Rectangle 15">
            <a:extLst>
              <a:ext uri="{FF2B5EF4-FFF2-40B4-BE49-F238E27FC236}">
                <a16:creationId xmlns:a16="http://schemas.microsoft.com/office/drawing/2014/main" id="{5BA58116-692B-4C53-B5A0-DDC8C8A9B49A}"/>
              </a:ext>
            </a:extLst>
          </p:cNvPr>
          <p:cNvSpPr/>
          <p:nvPr/>
        </p:nvSpPr>
        <p:spPr>
          <a:xfrm>
            <a:off x="5129643" y="4637772"/>
            <a:ext cx="1500365" cy="340667"/>
          </a:xfrm>
          <a:prstGeom prst="roundRect">
            <a:avLst/>
          </a:prstGeom>
          <a:solidFill>
            <a:srgbClr val="B7D5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4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nhọn</a:t>
            </a:r>
            <a:r>
              <a:rPr lang="en-US" sz="24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hoắt</a:t>
            </a:r>
            <a:endParaRPr lang="en-US" sz="24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Rounded Rectangle 18">
            <a:extLst>
              <a:ext uri="{FF2B5EF4-FFF2-40B4-BE49-F238E27FC236}">
                <a16:creationId xmlns:a16="http://schemas.microsoft.com/office/drawing/2014/main" id="{89995404-DE56-4FB5-B7AA-81DAF668C537}"/>
              </a:ext>
            </a:extLst>
          </p:cNvPr>
          <p:cNvSpPr/>
          <p:nvPr/>
        </p:nvSpPr>
        <p:spPr>
          <a:xfrm>
            <a:off x="6722168" y="4637772"/>
            <a:ext cx="1417314" cy="340667"/>
          </a:xfrm>
          <a:prstGeom prst="roundRect">
            <a:avLst/>
          </a:prstGeom>
          <a:solidFill>
            <a:srgbClr val="B7D5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4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tím</a:t>
            </a:r>
            <a:r>
              <a:rPr lang="en-US" sz="24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ngắt</a:t>
            </a:r>
            <a:endParaRPr lang="en-US" sz="24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71385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33333E-6 L 0.11628 -0.34861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07" y="-17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2.22222E-6 L -0.08658 -0.18634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36" y="-9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07407E-6 L 0.07018 -0.32269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3" y="-16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07407E-6 L -0.04843 -0.14005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22" y="-7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1A62FFD2-8EBA-46FC-9A60-B754AD496E67}"/>
              </a:ext>
            </a:extLst>
          </p:cNvPr>
          <p:cNvSpPr txBox="1"/>
          <p:nvPr/>
        </p:nvSpPr>
        <p:spPr>
          <a:xfrm>
            <a:off x="1305017" y="989827"/>
            <a:ext cx="10298098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800" b="1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2.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kết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hợp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từ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ngữ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ở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cột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A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với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từ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ngữ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ở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cột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B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để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tạo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câu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nêu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đặc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điểm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.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B3BE836-1800-4725-9598-95D432570AF4}"/>
              </a:ext>
            </a:extLst>
          </p:cNvPr>
          <p:cNvGrpSpPr/>
          <p:nvPr/>
        </p:nvGrpSpPr>
        <p:grpSpPr>
          <a:xfrm>
            <a:off x="2103135" y="3385019"/>
            <a:ext cx="3081144" cy="432907"/>
            <a:chOff x="1167088" y="2384269"/>
            <a:chExt cx="2444808" cy="432907"/>
          </a:xfrm>
        </p:grpSpPr>
        <p:sp>
          <p:nvSpPr>
            <p:cNvPr id="29" name="Rounded Rectangle 59">
              <a:extLst>
                <a:ext uri="{FF2B5EF4-FFF2-40B4-BE49-F238E27FC236}">
                  <a16:creationId xmlns:a16="http://schemas.microsoft.com/office/drawing/2014/main" id="{EAE96C80-3CC6-4085-AD3B-058FC86BD731}"/>
                </a:ext>
              </a:extLst>
            </p:cNvPr>
            <p:cNvSpPr/>
            <p:nvPr/>
          </p:nvSpPr>
          <p:spPr>
            <a:xfrm>
              <a:off x="1167088" y="2384269"/>
              <a:ext cx="2340660" cy="432907"/>
            </a:xfrm>
            <a:prstGeom prst="roundRect">
              <a:avLst/>
            </a:prstGeom>
            <a:solidFill>
              <a:srgbClr val="FFAB40">
                <a:lumMod val="60000"/>
                <a:lumOff val="4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Cuốn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vở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4077956B-50E1-4C99-887F-00696AA61C0F}"/>
                </a:ext>
              </a:extLst>
            </p:cNvPr>
            <p:cNvSpPr/>
            <p:nvPr/>
          </p:nvSpPr>
          <p:spPr>
            <a:xfrm>
              <a:off x="3402346" y="2495947"/>
              <a:ext cx="209550" cy="209550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12A01C4-EFE3-440C-9B9D-09322DC1514A}"/>
              </a:ext>
            </a:extLst>
          </p:cNvPr>
          <p:cNvGrpSpPr/>
          <p:nvPr/>
        </p:nvGrpSpPr>
        <p:grpSpPr>
          <a:xfrm>
            <a:off x="2103135" y="3994380"/>
            <a:ext cx="3081144" cy="432907"/>
            <a:chOff x="1167088" y="2854014"/>
            <a:chExt cx="2444808" cy="432907"/>
          </a:xfrm>
        </p:grpSpPr>
        <p:sp>
          <p:nvSpPr>
            <p:cNvPr id="32" name="Rounded Rectangle 62">
              <a:extLst>
                <a:ext uri="{FF2B5EF4-FFF2-40B4-BE49-F238E27FC236}">
                  <a16:creationId xmlns:a16="http://schemas.microsoft.com/office/drawing/2014/main" id="{670C48F7-C4FE-4F1D-AC94-C1D3C34C3178}"/>
                </a:ext>
              </a:extLst>
            </p:cNvPr>
            <p:cNvSpPr/>
            <p:nvPr/>
          </p:nvSpPr>
          <p:spPr>
            <a:xfrm>
              <a:off x="1167088" y="2854014"/>
              <a:ext cx="2340660" cy="432907"/>
            </a:xfrm>
            <a:prstGeom prst="roundRect">
              <a:avLst/>
            </a:prstGeom>
            <a:solidFill>
              <a:srgbClr val="FFAB40">
                <a:lumMod val="60000"/>
                <a:lumOff val="4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Cục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tẩy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36BB5FAD-7A79-4D41-B22D-169A6C510882}"/>
                </a:ext>
              </a:extLst>
            </p:cNvPr>
            <p:cNvSpPr/>
            <p:nvPr/>
          </p:nvSpPr>
          <p:spPr>
            <a:xfrm>
              <a:off x="3402346" y="2965692"/>
              <a:ext cx="209550" cy="209550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2ADAE22-2154-4123-9013-B8436568F946}"/>
              </a:ext>
            </a:extLst>
          </p:cNvPr>
          <p:cNvGrpSpPr/>
          <p:nvPr/>
        </p:nvGrpSpPr>
        <p:grpSpPr>
          <a:xfrm>
            <a:off x="2103763" y="2775658"/>
            <a:ext cx="3081143" cy="432907"/>
            <a:chOff x="1167088" y="1914524"/>
            <a:chExt cx="2445435" cy="432907"/>
          </a:xfrm>
        </p:grpSpPr>
        <p:sp>
          <p:nvSpPr>
            <p:cNvPr id="35" name="Rounded Rectangle 65">
              <a:extLst>
                <a:ext uri="{FF2B5EF4-FFF2-40B4-BE49-F238E27FC236}">
                  <a16:creationId xmlns:a16="http://schemas.microsoft.com/office/drawing/2014/main" id="{3E5100EF-50A1-491C-989E-CD3601FB03E8}"/>
                </a:ext>
              </a:extLst>
            </p:cNvPr>
            <p:cNvSpPr/>
            <p:nvPr/>
          </p:nvSpPr>
          <p:spPr>
            <a:xfrm>
              <a:off x="1167088" y="1914524"/>
              <a:ext cx="2340659" cy="432907"/>
            </a:xfrm>
            <a:prstGeom prst="roundRect">
              <a:avLst/>
            </a:prstGeom>
            <a:solidFill>
              <a:srgbClr val="FFAB40">
                <a:lumMod val="60000"/>
                <a:lumOff val="4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Bàn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học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của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Bống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6D5261FD-9969-42C1-ABD3-1711D6B4CD27}"/>
                </a:ext>
              </a:extLst>
            </p:cNvPr>
            <p:cNvSpPr/>
            <p:nvPr/>
          </p:nvSpPr>
          <p:spPr>
            <a:xfrm>
              <a:off x="3402973" y="2027030"/>
              <a:ext cx="209550" cy="209550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BF25E5A3-523C-46A6-B36B-33B56AE0AFC1}"/>
              </a:ext>
            </a:extLst>
          </p:cNvPr>
          <p:cNvSpPr txBox="1"/>
          <p:nvPr/>
        </p:nvSpPr>
        <p:spPr>
          <a:xfrm>
            <a:off x="3648191" y="2002084"/>
            <a:ext cx="4141365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800" b="1" kern="0" dirty="0">
                <a:solidFill>
                  <a:srgbClr val="FC7D77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A                                         B</a:t>
            </a:r>
            <a:endParaRPr lang="vi-VN" sz="2800" kern="0" dirty="0">
              <a:solidFill>
                <a:srgbClr val="FC7D77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B454A67-1D12-44BD-A379-4E6B819F525A}"/>
              </a:ext>
            </a:extLst>
          </p:cNvPr>
          <p:cNvGrpSpPr/>
          <p:nvPr/>
        </p:nvGrpSpPr>
        <p:grpSpPr>
          <a:xfrm>
            <a:off x="5583356" y="2775658"/>
            <a:ext cx="4141365" cy="432907"/>
            <a:chOff x="659775" y="1914524"/>
            <a:chExt cx="3185379" cy="432907"/>
          </a:xfrm>
        </p:grpSpPr>
        <p:sp>
          <p:nvSpPr>
            <p:cNvPr id="39" name="Rounded Rectangle 69">
              <a:extLst>
                <a:ext uri="{FF2B5EF4-FFF2-40B4-BE49-F238E27FC236}">
                  <a16:creationId xmlns:a16="http://schemas.microsoft.com/office/drawing/2014/main" id="{A0BC3C3B-919A-48AD-8E61-95283ED5F7BD}"/>
                </a:ext>
              </a:extLst>
            </p:cNvPr>
            <p:cNvSpPr/>
            <p:nvPr/>
          </p:nvSpPr>
          <p:spPr>
            <a:xfrm>
              <a:off x="764010" y="1914524"/>
              <a:ext cx="3081144" cy="432907"/>
            </a:xfrm>
            <a:prstGeom prst="roundRect">
              <a:avLst/>
            </a:prstGeom>
            <a:solidFill>
              <a:srgbClr val="AFD066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thơm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phức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mùi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giấy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mới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.</a:t>
              </a: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F73E1583-05D3-49B7-8505-76D3F3E32D51}"/>
                </a:ext>
              </a:extLst>
            </p:cNvPr>
            <p:cNvSpPr/>
            <p:nvPr/>
          </p:nvSpPr>
          <p:spPr>
            <a:xfrm>
              <a:off x="659775" y="2027030"/>
              <a:ext cx="209550" cy="209550"/>
            </a:xfrm>
            <a:prstGeom prst="ellipse">
              <a:avLst/>
            </a:prstGeom>
            <a:solidFill>
              <a:srgbClr val="AFD066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5879E05A-C96A-417B-AAF0-55948D16EA1A}"/>
              </a:ext>
            </a:extLst>
          </p:cNvPr>
          <p:cNvGrpSpPr/>
          <p:nvPr/>
        </p:nvGrpSpPr>
        <p:grpSpPr>
          <a:xfrm>
            <a:off x="5583356" y="3385019"/>
            <a:ext cx="4141365" cy="432907"/>
            <a:chOff x="659775" y="1914524"/>
            <a:chExt cx="3185379" cy="432907"/>
          </a:xfrm>
        </p:grpSpPr>
        <p:sp>
          <p:nvSpPr>
            <p:cNvPr id="42" name="Rounded Rectangle 72">
              <a:extLst>
                <a:ext uri="{FF2B5EF4-FFF2-40B4-BE49-F238E27FC236}">
                  <a16:creationId xmlns:a16="http://schemas.microsoft.com/office/drawing/2014/main" id="{2AF786AD-FC6A-4A73-8ED8-1E8786F12CC9}"/>
                </a:ext>
              </a:extLst>
            </p:cNvPr>
            <p:cNvSpPr/>
            <p:nvPr/>
          </p:nvSpPr>
          <p:spPr>
            <a:xfrm>
              <a:off x="764010" y="1914524"/>
              <a:ext cx="3081144" cy="432907"/>
            </a:xfrm>
            <a:prstGeom prst="roundRect">
              <a:avLst/>
            </a:prstGeom>
            <a:solidFill>
              <a:srgbClr val="AFD066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ngăn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nắp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,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gọn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gàng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.</a:t>
              </a: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B639EA24-311D-4C9C-AAB2-57C00FF19CC8}"/>
                </a:ext>
              </a:extLst>
            </p:cNvPr>
            <p:cNvSpPr/>
            <p:nvPr/>
          </p:nvSpPr>
          <p:spPr>
            <a:xfrm>
              <a:off x="659775" y="2027030"/>
              <a:ext cx="209550" cy="209550"/>
            </a:xfrm>
            <a:prstGeom prst="ellipse">
              <a:avLst/>
            </a:prstGeom>
            <a:solidFill>
              <a:srgbClr val="AFD066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3A146E16-BFA1-4638-BC7F-A3D115EBFAF8}"/>
              </a:ext>
            </a:extLst>
          </p:cNvPr>
          <p:cNvGrpSpPr/>
          <p:nvPr/>
        </p:nvGrpSpPr>
        <p:grpSpPr>
          <a:xfrm>
            <a:off x="5583356" y="3994379"/>
            <a:ext cx="4141365" cy="432907"/>
            <a:chOff x="659775" y="1914524"/>
            <a:chExt cx="4141365" cy="432907"/>
          </a:xfrm>
        </p:grpSpPr>
        <p:sp>
          <p:nvSpPr>
            <p:cNvPr id="45" name="Rounded Rectangle 75">
              <a:extLst>
                <a:ext uri="{FF2B5EF4-FFF2-40B4-BE49-F238E27FC236}">
                  <a16:creationId xmlns:a16="http://schemas.microsoft.com/office/drawing/2014/main" id="{FC46B019-76BF-4558-8F1C-96F7861F2D8A}"/>
                </a:ext>
              </a:extLst>
            </p:cNvPr>
            <p:cNvSpPr/>
            <p:nvPr/>
          </p:nvSpPr>
          <p:spPr>
            <a:xfrm>
              <a:off x="764010" y="1914524"/>
              <a:ext cx="4037130" cy="432907"/>
            </a:xfrm>
            <a:prstGeom prst="roundRect">
              <a:avLst/>
            </a:prstGeom>
            <a:solidFill>
              <a:srgbClr val="AFD066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nhỏ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xíu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như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một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viên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kẹo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.</a:t>
              </a: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5153606F-6563-48DB-82CC-632F2988EC9B}"/>
                </a:ext>
              </a:extLst>
            </p:cNvPr>
            <p:cNvSpPr/>
            <p:nvPr/>
          </p:nvSpPr>
          <p:spPr>
            <a:xfrm>
              <a:off x="659775" y="2027030"/>
              <a:ext cx="209550" cy="209550"/>
            </a:xfrm>
            <a:prstGeom prst="ellipse">
              <a:avLst/>
            </a:prstGeom>
            <a:solidFill>
              <a:srgbClr val="AFD066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5D0057DA-3E81-4A3C-8B52-B5A80A87BA82}"/>
              </a:ext>
            </a:extLst>
          </p:cNvPr>
          <p:cNvCxnSpPr>
            <a:stCxn id="36" idx="2"/>
            <a:endCxn id="43" idx="2"/>
          </p:cNvCxnSpPr>
          <p:nvPr/>
        </p:nvCxnSpPr>
        <p:spPr>
          <a:xfrm>
            <a:off x="4920882" y="2992939"/>
            <a:ext cx="662474" cy="609361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186EF6A1-C5D4-4871-BF3F-FFCC0551A836}"/>
              </a:ext>
            </a:extLst>
          </p:cNvPr>
          <p:cNvCxnSpPr>
            <a:stCxn id="30" idx="2"/>
            <a:endCxn id="40" idx="2"/>
          </p:cNvCxnSpPr>
          <p:nvPr/>
        </p:nvCxnSpPr>
        <p:spPr>
          <a:xfrm flipV="1">
            <a:off x="4920187" y="2992939"/>
            <a:ext cx="663169" cy="608533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B98E6818-A300-4E09-8759-1C808B1E1234}"/>
              </a:ext>
            </a:extLst>
          </p:cNvPr>
          <p:cNvCxnSpPr>
            <a:stCxn id="33" idx="2"/>
            <a:endCxn id="46" idx="2"/>
          </p:cNvCxnSpPr>
          <p:nvPr/>
        </p:nvCxnSpPr>
        <p:spPr>
          <a:xfrm>
            <a:off x="4920187" y="4210833"/>
            <a:ext cx="663169" cy="827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194305689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EE02EB2-0F46-4CB8-BB61-0D97A9BAF46A}"/>
              </a:ext>
            </a:extLst>
          </p:cNvPr>
          <p:cNvSpPr txBox="1"/>
          <p:nvPr/>
        </p:nvSpPr>
        <p:spPr>
          <a:xfrm>
            <a:off x="2232286" y="800609"/>
            <a:ext cx="8348632" cy="73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Chọn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chấm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lang="en-US" sz="3200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chấm</a:t>
            </a:r>
            <a:r>
              <a:rPr lang="en-US" sz="3200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sz="3200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5" name="Picture 2" descr="20210409090849_wm_shs-tieng-viet-2-tap-1">
            <a:extLst>
              <a:ext uri="{FF2B5EF4-FFF2-40B4-BE49-F238E27FC236}">
                <a16:creationId xmlns:a16="http://schemas.microsoft.com/office/drawing/2014/main" id="{D83FAA92-F975-4B27-B408-3B932A2719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87" t="65907" r="85646" b="29243"/>
          <a:stretch/>
        </p:blipFill>
        <p:spPr bwMode="auto">
          <a:xfrm>
            <a:off x="1354554" y="774812"/>
            <a:ext cx="1006331" cy="739140"/>
          </a:xfrm>
          <a:prstGeom prst="roundRect">
            <a:avLst>
              <a:gd name="adj" fmla="val 5000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278AD9C-2984-43DB-A1AB-57897DE4C909}"/>
              </a:ext>
            </a:extLst>
          </p:cNvPr>
          <p:cNvSpPr txBox="1"/>
          <p:nvPr/>
        </p:nvSpPr>
        <p:spPr>
          <a:xfrm>
            <a:off x="1570973" y="2030606"/>
            <a:ext cx="3307799" cy="2589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dậy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Vở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kìa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thước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kẻ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nằm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dài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3FCD9B0-1058-4B04-9AD2-E34698079C77}"/>
              </a:ext>
            </a:extLst>
          </p:cNvPr>
          <p:cNvSpPr/>
          <p:nvPr/>
        </p:nvSpPr>
        <p:spPr>
          <a:xfrm>
            <a:off x="3988131" y="4181635"/>
            <a:ext cx="340842" cy="34084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4381EA-41C2-4713-847A-E2A40084991E}"/>
              </a:ext>
            </a:extLst>
          </p:cNvPr>
          <p:cNvSpPr txBox="1"/>
          <p:nvPr/>
        </p:nvSpPr>
        <p:spPr>
          <a:xfrm>
            <a:off x="4441561" y="3154931"/>
            <a:ext cx="393008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bút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Trốn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tít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nơi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đâu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dậy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đi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mau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1C37DCC-86CB-4705-921B-6E709F309733}"/>
              </a:ext>
            </a:extLst>
          </p:cNvPr>
          <p:cNvSpPr/>
          <p:nvPr/>
        </p:nvSpPr>
        <p:spPr>
          <a:xfrm>
            <a:off x="6700546" y="3961412"/>
            <a:ext cx="340842" cy="34084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E21DFD0-9B26-4EBA-8FE4-AAB5990F10D5}"/>
              </a:ext>
            </a:extLst>
          </p:cNvPr>
          <p:cNvSpPr/>
          <p:nvPr/>
        </p:nvSpPr>
        <p:spPr>
          <a:xfrm>
            <a:off x="7087277" y="5362953"/>
            <a:ext cx="340842" cy="34084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62E1427-CBA6-40ED-BB87-5ABB8D2E53D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4612" t="44532" r="58492" b="5728"/>
          <a:stretch/>
        </p:blipFill>
        <p:spPr>
          <a:xfrm>
            <a:off x="1990455" y="4765699"/>
            <a:ext cx="1955523" cy="1482163"/>
          </a:xfrm>
          <a:prstGeom prst="round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42A0741-BF10-4ED3-AB61-9FB75621248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62177" t="14323" r="2269" b="28124"/>
          <a:stretch/>
        </p:blipFill>
        <p:spPr>
          <a:xfrm>
            <a:off x="7612155" y="2314845"/>
            <a:ext cx="2345764" cy="2134831"/>
          </a:xfrm>
          <a:prstGeom prst="roundRect">
            <a:avLst>
              <a:gd name="adj" fmla="val 22256"/>
            </a:avLst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DAD8FD4-139B-478A-AAA5-AF3EF0A4D3C1}"/>
              </a:ext>
            </a:extLst>
          </p:cNvPr>
          <p:cNvSpPr txBox="1"/>
          <p:nvPr/>
        </p:nvSpPr>
        <p:spPr>
          <a:xfrm>
            <a:off x="3930572" y="3969598"/>
            <a:ext cx="263197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8B2CF92-B569-4727-99DA-F10B06CA8972}"/>
              </a:ext>
            </a:extLst>
          </p:cNvPr>
          <p:cNvSpPr txBox="1"/>
          <p:nvPr/>
        </p:nvSpPr>
        <p:spPr>
          <a:xfrm>
            <a:off x="6700546" y="3799177"/>
            <a:ext cx="263197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905B0FB-030B-40BA-8A68-9084395EC86F}"/>
              </a:ext>
            </a:extLst>
          </p:cNvPr>
          <p:cNvSpPr txBox="1"/>
          <p:nvPr/>
        </p:nvSpPr>
        <p:spPr>
          <a:xfrm>
            <a:off x="7087277" y="5087009"/>
            <a:ext cx="263197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76944552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 animBg="1"/>
      <p:bldP spid="8" grpId="0"/>
      <p:bldP spid="9" grpId="0" animBg="1"/>
      <p:bldP spid="10" grpId="0" animBg="1"/>
      <p:bldP spid="13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 3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AE9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82600" y="372532"/>
            <a:ext cx="11226800" cy="6146800"/>
          </a:xfrm>
          <a:prstGeom prst="rect">
            <a:avLst/>
          </a:prstGeom>
          <a:noFill/>
          <a:ln w="38100">
            <a:solidFill>
              <a:srgbClr val="E77E3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88" t="11370" r="19404" b="43291"/>
          <a:stretch/>
        </p:blipFill>
        <p:spPr>
          <a:xfrm>
            <a:off x="8914938" y="1921466"/>
            <a:ext cx="2516088" cy="187496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36" t="839" r="381" b="75359"/>
          <a:stretch/>
        </p:blipFill>
        <p:spPr>
          <a:xfrm>
            <a:off x="8686801" y="-19524"/>
            <a:ext cx="3505200" cy="160236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67" t="23471" r="-966" b="-696"/>
          <a:stretch/>
        </p:blipFill>
        <p:spPr>
          <a:xfrm>
            <a:off x="9652001" y="3402909"/>
            <a:ext cx="2540000" cy="3421222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2751483" y="1172721"/>
            <a:ext cx="624448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0" b="0" i="0" u="none" strike="noStrike" kern="1200" cap="none" spc="0" normalizeH="0" baseline="0" noProof="0" dirty="0" err="1">
                <a:ln w="38100">
                  <a:solidFill>
                    <a:prstClr val="black"/>
                  </a:solidFill>
                </a:ln>
                <a:solidFill>
                  <a:srgbClr val="FE622A"/>
                </a:solidFill>
                <a:effectLst/>
                <a:uLnTx/>
                <a:uFillTx/>
                <a:latin typeface="字魂27号-布丁体" panose="00000500000000000000" pitchFamily="2" charset="-122"/>
                <a:ea typeface="字魂27号-布丁体" panose="00000500000000000000" pitchFamily="2" charset="-122"/>
                <a:cs typeface="+mn-cs"/>
              </a:rPr>
              <a:t>Củng</a:t>
            </a:r>
            <a:r>
              <a:rPr kumimoji="0" lang="en-US" altLang="zh-CN" sz="8000" b="0" i="0" u="none" strike="noStrike" kern="1200" cap="none" spc="0" normalizeH="0" noProof="0" dirty="0">
                <a:ln w="38100">
                  <a:solidFill>
                    <a:prstClr val="black"/>
                  </a:solidFill>
                </a:ln>
                <a:solidFill>
                  <a:srgbClr val="FE622A"/>
                </a:solidFill>
                <a:effectLst/>
                <a:uLnTx/>
                <a:uFillTx/>
                <a:latin typeface="字魂27号-布丁体" panose="00000500000000000000" pitchFamily="2" charset="-122"/>
                <a:ea typeface="字魂27号-布丁体" panose="00000500000000000000" pitchFamily="2" charset="-122"/>
                <a:cs typeface="+mn-cs"/>
              </a:rPr>
              <a:t> </a:t>
            </a:r>
            <a:r>
              <a:rPr kumimoji="0" lang="en-US" altLang="zh-CN" sz="8000" b="0" i="0" u="none" strike="noStrike" kern="1200" cap="none" spc="0" normalizeH="0" noProof="0" dirty="0" err="1">
                <a:ln w="38100">
                  <a:solidFill>
                    <a:prstClr val="black"/>
                  </a:solidFill>
                </a:ln>
                <a:solidFill>
                  <a:srgbClr val="FE622A"/>
                </a:solidFill>
                <a:effectLst/>
                <a:uLnTx/>
                <a:uFillTx/>
                <a:latin typeface="字魂27号-布丁体" panose="00000500000000000000" pitchFamily="2" charset="-122"/>
                <a:ea typeface="字魂27号-布丁体" panose="00000500000000000000" pitchFamily="2" charset="-122"/>
                <a:cs typeface="+mn-cs"/>
              </a:rPr>
              <a:t>cố</a:t>
            </a:r>
            <a:r>
              <a:rPr kumimoji="0" lang="en-US" altLang="zh-CN" sz="8000" b="0" i="0" u="none" strike="noStrike" kern="1200" cap="none" spc="0" normalizeH="0" noProof="0">
                <a:ln w="38100">
                  <a:solidFill>
                    <a:prstClr val="black"/>
                  </a:solidFill>
                </a:ln>
                <a:solidFill>
                  <a:srgbClr val="FE622A"/>
                </a:solidFill>
                <a:effectLst/>
                <a:uLnTx/>
                <a:uFillTx/>
                <a:latin typeface="字魂27号-布丁体" panose="00000500000000000000" pitchFamily="2" charset="-122"/>
                <a:ea typeface="字魂27号-布丁体" panose="00000500000000000000" pitchFamily="2" charset="-122"/>
                <a:cs typeface="+mn-cs"/>
              </a:rPr>
              <a:t>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0" b="0" i="0" u="none" strike="noStrike" kern="1200" cap="none" spc="0" normalizeH="0" noProof="0">
                <a:ln w="38100">
                  <a:solidFill>
                    <a:prstClr val="black"/>
                  </a:solidFill>
                </a:ln>
                <a:solidFill>
                  <a:srgbClr val="FE622A"/>
                </a:solidFill>
                <a:effectLst/>
                <a:uLnTx/>
                <a:uFillTx/>
                <a:latin typeface="字魂27号-布丁体" panose="00000500000000000000" pitchFamily="2" charset="-122"/>
                <a:ea typeface="字魂27号-布丁体" panose="00000500000000000000" pitchFamily="2" charset="-122"/>
                <a:cs typeface="+mn-cs"/>
              </a:rPr>
              <a:t>dặn </a:t>
            </a:r>
            <a:r>
              <a:rPr kumimoji="0" lang="en-US" altLang="zh-CN" sz="8000" b="0" i="0" u="none" strike="noStrike" kern="1200" cap="none" spc="0" normalizeH="0" noProof="0" dirty="0" err="1">
                <a:ln w="38100">
                  <a:solidFill>
                    <a:prstClr val="black"/>
                  </a:solidFill>
                </a:ln>
                <a:solidFill>
                  <a:srgbClr val="FE622A"/>
                </a:solidFill>
                <a:effectLst/>
                <a:uLnTx/>
                <a:uFillTx/>
                <a:latin typeface="字魂27号-布丁体" panose="00000500000000000000" pitchFamily="2" charset="-122"/>
                <a:ea typeface="字魂27号-布丁体" panose="00000500000000000000" pitchFamily="2" charset="-122"/>
                <a:cs typeface="+mn-cs"/>
              </a:rPr>
              <a:t>dò</a:t>
            </a:r>
            <a:endParaRPr kumimoji="0" lang="zh-CN" altLang="en-US" sz="8000" b="0" i="0" u="none" strike="noStrike" kern="1200" cap="none" spc="0" normalizeH="0" baseline="0" noProof="0" dirty="0">
              <a:ln w="38100">
                <a:solidFill>
                  <a:prstClr val="black"/>
                </a:solidFill>
              </a:ln>
              <a:solidFill>
                <a:srgbClr val="FE622A"/>
              </a:solidFill>
              <a:effectLst/>
              <a:uLnTx/>
              <a:uFillTx/>
              <a:latin typeface="字魂27号-布丁体" panose="00000500000000000000" pitchFamily="2" charset="-122"/>
              <a:ea typeface="字魂27号-布丁体" panose="00000500000000000000" pitchFamily="2" charset="-122"/>
              <a:cs typeface="+mn-cs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50" r="76094"/>
          <a:stretch/>
        </p:blipFill>
        <p:spPr>
          <a:xfrm>
            <a:off x="0" y="2180463"/>
            <a:ext cx="6536102" cy="467753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57" r="76431"/>
          <a:stretch/>
        </p:blipFill>
        <p:spPr>
          <a:xfrm>
            <a:off x="30917" y="2080238"/>
            <a:ext cx="4353354" cy="4690367"/>
          </a:xfrm>
          <a:prstGeom prst="rect">
            <a:avLst/>
          </a:prstGeom>
        </p:spPr>
      </p:pic>
      <p:sp>
        <p:nvSpPr>
          <p:cNvPr id="22" name="椭圆 21"/>
          <p:cNvSpPr/>
          <p:nvPr/>
        </p:nvSpPr>
        <p:spPr>
          <a:xfrm>
            <a:off x="-600092" y="-262401"/>
            <a:ext cx="1595168" cy="1595168"/>
          </a:xfrm>
          <a:prstGeom prst="ellipse">
            <a:avLst/>
          </a:prstGeom>
          <a:solidFill>
            <a:srgbClr val="65AE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94" t="23704" r="40139" b="10617"/>
          <a:stretch/>
        </p:blipFill>
        <p:spPr>
          <a:xfrm>
            <a:off x="8339928" y="4101002"/>
            <a:ext cx="2208059" cy="2576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90161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8" grpId="0"/>
      <p:bldP spid="22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152</Words>
  <Application>Microsoft Office PowerPoint</Application>
  <PresentationFormat>Widescreen</PresentationFormat>
  <Paragraphs>33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5" baseType="lpstr">
      <vt:lpstr>等线</vt:lpstr>
      <vt:lpstr>等线 Light</vt:lpstr>
      <vt:lpstr>Arial</vt:lpstr>
      <vt:lpstr>Arial-Rounded</vt:lpstr>
      <vt:lpstr>Calibri</vt:lpstr>
      <vt:lpstr>HP001 4 hàng</vt:lpstr>
      <vt:lpstr>Times New Roman</vt:lpstr>
      <vt:lpstr>包图简圆体</vt:lpstr>
      <vt:lpstr>字魂27号-布丁体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Nguyen Dang  Dat</cp:lastModifiedBy>
  <cp:revision>13</cp:revision>
  <dcterms:created xsi:type="dcterms:W3CDTF">2021-07-29T08:05:06Z</dcterms:created>
  <dcterms:modified xsi:type="dcterms:W3CDTF">2022-10-18T06:04:12Z</dcterms:modified>
</cp:coreProperties>
</file>