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669" r:id="rId3"/>
    <p:sldMasterId id="2147483681" r:id="rId4"/>
  </p:sldMasterIdLst>
  <p:notesMasterIdLst>
    <p:notesMasterId r:id="rId14"/>
  </p:notesMasterIdLst>
  <p:sldIdLst>
    <p:sldId id="422" r:id="rId5"/>
    <p:sldId id="462" r:id="rId6"/>
    <p:sldId id="463" r:id="rId7"/>
    <p:sldId id="464" r:id="rId8"/>
    <p:sldId id="432" r:id="rId9"/>
    <p:sldId id="433" r:id="rId10"/>
    <p:sldId id="292" r:id="rId11"/>
    <p:sldId id="436" r:id="rId12"/>
    <p:sldId id="35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7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739C1-298E-4BC4-BA73-1EEEBBC49FF6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2DEDC8-F581-455B-85E1-5B2F4409E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73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7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27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3168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DEDC8-F581-455B-85E1-5B2F4409ED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340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1667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3573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DEDC8-F581-455B-85E1-5B2F4409ED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917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Hương Thảo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277" tIns="43142" rIns="86277" bIns="43142" rtlCol="0" anchor="ctr"/>
          <a:lstStyle/>
          <a:p>
            <a:pPr algn="ctr" defTabSz="862758" fontAlgn="base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9912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553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471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748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875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5007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2493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517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584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4461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36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761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8095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9099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3240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0571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1926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257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6495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4724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8628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430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>
            <a:extLst>
              <a:ext uri="{FF2B5EF4-FFF2-40B4-BE49-F238E27FC236}">
                <a16:creationId xmlns:a16="http://schemas.microsoft.com/office/drawing/2014/main" id="{78007B22-33A5-4E09-B943-5AFB5A8CE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>
            <a:extLst>
              <a:ext uri="{FF2B5EF4-FFF2-40B4-BE49-F238E27FC236}">
                <a16:creationId xmlns:a16="http://schemas.microsoft.com/office/drawing/2014/main" id="{E1F1D32A-0D6D-45C8-9A6E-055A426D12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>
            <a:extLst>
              <a:ext uri="{FF2B5EF4-FFF2-40B4-BE49-F238E27FC236}">
                <a16:creationId xmlns:a16="http://schemas.microsoft.com/office/drawing/2014/main" id="{029A8592-CE8C-4050-B1DF-491E7652F2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301474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61E65416-D1DB-4D68-AF54-BC73B7C65757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793762936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2069037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1D975FD2-A7F8-45CA-9E52-4B928F94C528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960914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666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512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624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400" y="365793"/>
            <a:ext cx="10515225" cy="1324638"/>
          </a:xfrm>
          <a:prstGeom prst="rect">
            <a:avLst/>
          </a:prstGeom>
        </p:spPr>
        <p:txBody>
          <a:bodyPr vert="horz" lIns="86277" tIns="43142" rIns="86277" bIns="4314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400" y="1825901"/>
            <a:ext cx="10515225" cy="4351729"/>
          </a:xfrm>
          <a:prstGeom prst="rect">
            <a:avLst/>
          </a:prstGeom>
        </p:spPr>
        <p:txBody>
          <a:bodyPr vert="horz" lIns="86277" tIns="43142" rIns="86277" bIns="43142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432" y="6356775"/>
            <a:ext cx="2742448" cy="364276"/>
          </a:xfrm>
          <a:prstGeom prst="rect">
            <a:avLst/>
          </a:prstGeom>
        </p:spPr>
        <p:txBody>
          <a:bodyPr vert="horz" lIns="86277" tIns="43142" rIns="86277" bIns="43142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2758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2758" fontAlgn="base">
                <a:spcBef>
                  <a:spcPct val="0"/>
                </a:spcBef>
                <a:spcAft>
                  <a:spcPct val="0"/>
                </a:spcAft>
              </a:pPr>
              <a:t>2022/10/19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23" y="6356775"/>
            <a:ext cx="4115176" cy="364276"/>
          </a:xfrm>
          <a:prstGeom prst="rect">
            <a:avLst/>
          </a:prstGeom>
        </p:spPr>
        <p:txBody>
          <a:bodyPr vert="horz" lIns="86277" tIns="43142" rIns="86277" bIns="43142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2758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209" y="6356775"/>
            <a:ext cx="2742448" cy="364276"/>
          </a:xfrm>
          <a:prstGeom prst="rect">
            <a:avLst/>
          </a:prstGeom>
        </p:spPr>
        <p:txBody>
          <a:bodyPr vert="horz" lIns="86277" tIns="43142" rIns="86277" bIns="43142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2758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275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097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862758" rtl="0" eaLnBrk="1" latinLnBrk="0" hangingPunct="1">
        <a:lnSpc>
          <a:spcPct val="90000"/>
        </a:lnSpc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686" indent="-215686" algn="l" defTabSz="862758" rtl="0" eaLnBrk="1" latinLnBrk="0" hangingPunct="1">
        <a:lnSpc>
          <a:spcPct val="90000"/>
        </a:lnSpc>
        <a:spcBef>
          <a:spcPts val="947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47072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078444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9830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213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72587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03966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35346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66726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1380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62758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94141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25521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56896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588275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19657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51035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3491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B6420-30C7-436E-B94E-C4769C49B56A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355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55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51167" y="3910243"/>
            <a:ext cx="12140532" cy="294777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978326" y="488049"/>
            <a:ext cx="8183880" cy="1819114"/>
            <a:chOff x="3609238" y="2781330"/>
            <a:chExt cx="5760641" cy="1195255"/>
          </a:xfrm>
        </p:grpSpPr>
        <p:sp>
          <p:nvSpPr>
            <p:cNvPr id="9" name="Wave 8"/>
            <p:cNvSpPr/>
            <p:nvPr/>
          </p:nvSpPr>
          <p:spPr>
            <a:xfrm>
              <a:off x="3609238" y="2781330"/>
              <a:ext cx="5760641" cy="1195255"/>
            </a:xfrm>
            <a:prstGeom prst="wave">
              <a:avLst/>
            </a:pr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20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文本框 6"/>
            <p:cNvSpPr txBox="1">
              <a:spLocks noChangeArrowheads="1"/>
            </p:cNvSpPr>
            <p:nvPr/>
          </p:nvSpPr>
          <p:spPr bwMode="auto">
            <a:xfrm>
              <a:off x="3790983" y="3045285"/>
              <a:ext cx="5397150" cy="667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marL="0" marR="0" lvl="0" indent="0" algn="ctr" defTabSz="48417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华康海报体W12(P)" panose="040B0C00000000000000" pitchFamily="82" charset="-122"/>
                  <a:cs typeface="+mn-cs"/>
                </a:rPr>
                <a:t>Chủ</a:t>
              </a:r>
              <a:r>
                <a:rPr kumimoji="0" lang="en-US" altLang="zh-CN" sz="6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华康海报体W12(P)" panose="040B0C00000000000000" pitchFamily="82" charset="-122"/>
                  <a:cs typeface="+mn-cs"/>
                </a:rPr>
                <a:t> </a:t>
              </a:r>
              <a:r>
                <a:rPr kumimoji="0" lang="en-US" altLang="zh-CN" sz="6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华康海报体W12(P)" panose="040B0C00000000000000" pitchFamily="82" charset="-122"/>
                  <a:cs typeface="+mn-cs"/>
                </a:rPr>
                <a:t>đề</a:t>
              </a:r>
              <a:r>
                <a:rPr kumimoji="0" lang="en-US" altLang="zh-CN" sz="6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华康海报体W12(P)" panose="040B0C00000000000000" pitchFamily="82" charset="-122"/>
                  <a:cs typeface="+mn-cs"/>
                </a:rPr>
                <a:t> 2: </a:t>
              </a:r>
              <a:r>
                <a:rPr kumimoji="0" lang="en-US" altLang="zh-CN" sz="6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华康海报体W12(P)" panose="040B0C00000000000000" pitchFamily="82" charset="-122"/>
                  <a:cs typeface="+mn-cs"/>
                </a:rPr>
                <a:t>Rèn</a:t>
              </a:r>
              <a:r>
                <a:rPr kumimoji="0" lang="en-US" altLang="zh-CN" sz="6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华康海报体W12(P)" panose="040B0C00000000000000" pitchFamily="82" charset="-122"/>
                  <a:cs typeface="+mn-cs"/>
                </a:rPr>
                <a:t> </a:t>
              </a:r>
              <a:r>
                <a:rPr kumimoji="0" lang="en-US" altLang="zh-CN" sz="6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华康海报体W12(P)" panose="040B0C00000000000000" pitchFamily="82" charset="-122"/>
                  <a:cs typeface="+mn-cs"/>
                </a:rPr>
                <a:t>nếp</a:t>
              </a:r>
              <a:r>
                <a:rPr kumimoji="0" lang="en-US" altLang="zh-CN" sz="6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华康海报体W12(P)" panose="040B0C00000000000000" pitchFamily="82" charset="-122"/>
                  <a:cs typeface="+mn-cs"/>
                </a:rPr>
                <a:t> </a:t>
              </a:r>
              <a:r>
                <a:rPr kumimoji="0" lang="en-US" altLang="zh-CN" sz="6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华康海报体W12(P)" panose="040B0C00000000000000" pitchFamily="82" charset="-122"/>
                  <a:cs typeface="+mn-cs"/>
                </a:rPr>
                <a:t>sống</a:t>
              </a:r>
              <a:endParaRPr kumimoji="0" lang="zh-CN" alt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华康海报体W12(P)" panose="040B0C00000000000000" pitchFamily="82" charset="-122"/>
                <a:cs typeface="+mn-cs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6464D78E-15B2-409B-B792-0CF81948CF26}"/>
              </a:ext>
            </a:extLst>
          </p:cNvPr>
          <p:cNvSpPr/>
          <p:nvPr/>
        </p:nvSpPr>
        <p:spPr>
          <a:xfrm>
            <a:off x="0" y="2449425"/>
            <a:ext cx="1214053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Bài</a:t>
            </a:r>
            <a:r>
              <a:rPr kumimoji="0" lang="en-US" sz="8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7: </a:t>
            </a:r>
            <a:r>
              <a:rPr kumimoji="0" lang="en-US" sz="88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Gọn</a:t>
            </a:r>
            <a:r>
              <a:rPr kumimoji="0" lang="en-US" sz="8800" b="1" i="0" u="none" strike="noStrike" kern="120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gàng</a:t>
            </a:r>
            <a:r>
              <a:rPr kumimoji="0" lang="en-US" sz="8800" b="1" i="0" u="none" strike="noStrike" kern="120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ngăn</a:t>
            </a:r>
            <a:r>
              <a:rPr kumimoji="0" lang="en-US" sz="8800" b="1" i="0" u="none" strike="noStrike" kern="120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nắp</a:t>
            </a:r>
            <a:endParaRPr kumimoji="0" lang="en-US" sz="88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rgbClr val="50B34C">
                    <a:lumMod val="60000"/>
                    <a:lumOff val="4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6C2704-554F-4953-A415-9502FC0D7B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729" y="-225642"/>
            <a:ext cx="2032247" cy="20322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3856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98DFD5A-F26A-4657-A87B-CFA2E142C91F}"/>
              </a:ext>
            </a:extLst>
          </p:cNvPr>
          <p:cNvSpPr/>
          <p:nvPr/>
        </p:nvSpPr>
        <p:spPr>
          <a:xfrm>
            <a:off x="182881" y="0"/>
            <a:ext cx="11780520" cy="14001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chemeClr val="bg1"/>
                </a:solidFill>
                <a:effectLst/>
                <a:latin typeface="MinionPro-Regular"/>
              </a:rPr>
              <a:t>Buổi sáng, khi thức dậy, em có gấp chăn, sắp xếp giường gọn lại không?</a:t>
            </a:r>
            <a:endParaRPr lang="en-US" sz="4800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6F526D-4542-4A9F-BA6F-6065751D9F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1" y="1400176"/>
            <a:ext cx="7147560" cy="545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11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98DFD5A-F26A-4657-A87B-CFA2E142C91F}"/>
              </a:ext>
            </a:extLst>
          </p:cNvPr>
          <p:cNvSpPr/>
          <p:nvPr/>
        </p:nvSpPr>
        <p:spPr>
          <a:xfrm>
            <a:off x="0" y="0"/>
            <a:ext cx="12192000" cy="1114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400" b="1" dirty="0">
                <a:solidFill>
                  <a:srgbClr val="FF0000"/>
                </a:solidFill>
                <a:latin typeface="MinionPro-Regular"/>
              </a:rPr>
              <a:t>Em có thể tự</a:t>
            </a:r>
            <a:r>
              <a:rPr lang="en-US" sz="4400" b="1" dirty="0">
                <a:solidFill>
                  <a:srgbClr val="FF0000"/>
                </a:solidFill>
                <a:latin typeface="MinionPro-Regular"/>
              </a:rPr>
              <a:t> </a:t>
            </a:r>
            <a:r>
              <a:rPr lang="vi-VN" sz="4400" b="1" dirty="0">
                <a:solidFill>
                  <a:srgbClr val="FF0000"/>
                </a:solidFill>
                <a:latin typeface="MinionPro-Regular"/>
              </a:rPr>
              <a:t>treo và gấp quần áo của mình chưa?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456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B605F74-C04D-44BD-A886-70E5A466EF17}"/>
              </a:ext>
            </a:extLst>
          </p:cNvPr>
          <p:cNvSpPr/>
          <p:nvPr/>
        </p:nvSpPr>
        <p:spPr>
          <a:xfrm>
            <a:off x="170498" y="0"/>
            <a:ext cx="11969114" cy="1114425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 err="1">
                <a:solidFill>
                  <a:srgbClr val="FF0000"/>
                </a:solidFill>
                <a:latin typeface="MinionPro-Regular"/>
              </a:rPr>
              <a:t>Xử</a:t>
            </a:r>
            <a:r>
              <a:rPr lang="en-US" sz="4000" b="1" dirty="0">
                <a:solidFill>
                  <a:srgbClr val="FF0000"/>
                </a:solidFill>
                <a:latin typeface="MinionPro-Regular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MinionPro-Regular"/>
              </a:rPr>
              <a:t>lý</a:t>
            </a:r>
            <a:r>
              <a:rPr lang="en-US" sz="4000" b="1" dirty="0">
                <a:solidFill>
                  <a:srgbClr val="FF0000"/>
                </a:solidFill>
                <a:latin typeface="MinionPro-Regular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MinionPro-Regular"/>
              </a:rPr>
              <a:t>tình</a:t>
            </a:r>
            <a:r>
              <a:rPr lang="en-US" sz="4000" b="1" dirty="0">
                <a:solidFill>
                  <a:srgbClr val="FF0000"/>
                </a:solidFill>
                <a:latin typeface="MinionPro-Regular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MinionPro-Regular"/>
              </a:rPr>
              <a:t>huống</a:t>
            </a:r>
            <a:r>
              <a:rPr lang="en-US" sz="4000" b="1" dirty="0">
                <a:solidFill>
                  <a:srgbClr val="FF0000"/>
                </a:solidFill>
                <a:latin typeface="MinionPro-Regular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MinionPro-Regular"/>
              </a:rPr>
              <a:t>sau</a:t>
            </a:r>
            <a:r>
              <a:rPr lang="en-US" sz="4000" b="1" dirty="0">
                <a:solidFill>
                  <a:srgbClr val="FF0000"/>
                </a:solidFill>
                <a:latin typeface="MinionPro-Regular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MinionPro-Regular"/>
              </a:rPr>
              <a:t>đây</a:t>
            </a:r>
            <a:r>
              <a:rPr lang="en-US" sz="4000" b="1" dirty="0">
                <a:solidFill>
                  <a:srgbClr val="FF0000"/>
                </a:solidFill>
                <a:latin typeface="MinionPro-Regular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MinionPro-Regular"/>
              </a:rPr>
              <a:t>nói</a:t>
            </a:r>
            <a:r>
              <a:rPr lang="en-US" sz="4000" b="1" dirty="0">
                <a:solidFill>
                  <a:srgbClr val="FF0000"/>
                </a:solidFill>
                <a:latin typeface="MinionPro-Regular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MinionPro-Regular"/>
              </a:rPr>
              <a:t>lời</a:t>
            </a:r>
            <a:r>
              <a:rPr lang="en-US" sz="4000" b="1" dirty="0">
                <a:solidFill>
                  <a:srgbClr val="FF0000"/>
                </a:solidFill>
                <a:latin typeface="MinionPro-Regular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MinionPro-Regular"/>
              </a:rPr>
              <a:t>khuyên</a:t>
            </a:r>
            <a:r>
              <a:rPr lang="en-US" sz="4000" b="1" dirty="0">
                <a:solidFill>
                  <a:srgbClr val="FF0000"/>
                </a:solidFill>
                <a:latin typeface="MinionPro-Regular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MinionPro-Regular"/>
              </a:rPr>
              <a:t>cho</a:t>
            </a:r>
            <a:r>
              <a:rPr lang="en-US" sz="4000" b="1" dirty="0">
                <a:solidFill>
                  <a:srgbClr val="FF0000"/>
                </a:solidFill>
                <a:latin typeface="MinionPro-Regular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MinionPro-Regular"/>
              </a:rPr>
              <a:t>bạn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06820A84-5C1E-4622-A819-2DA5C3A975BD}"/>
              </a:ext>
            </a:extLst>
          </p:cNvPr>
          <p:cNvSpPr/>
          <p:nvPr/>
        </p:nvSpPr>
        <p:spPr>
          <a:xfrm>
            <a:off x="111442" y="1241232"/>
            <a:ext cx="3972877" cy="4016568"/>
          </a:xfrm>
          <a:prstGeom prst="cloudCallout">
            <a:avLst>
              <a:gd name="adj1" fmla="val 83591"/>
              <a:gd name="adj2" fmla="val 9086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“Ôi! Tại sao lại phải gấp chăn cơ chứ! Tối đằng nào mình cũng phải </a:t>
            </a:r>
          </a:p>
          <a:p>
            <a:pPr algn="ctr"/>
            <a:r>
              <a:rPr lang="vi-VN" sz="2800" b="1" dirty="0">
                <a:solidFill>
                  <a:srgbClr val="FF0000"/>
                </a:solidFill>
              </a:rPr>
              <a:t>ngủ nữa!”.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89F2BC-C3F5-4E48-8501-4CC0F1733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7870" y="1757628"/>
            <a:ext cx="2164080" cy="4576497"/>
          </a:xfrm>
          <a:prstGeom prst="rect">
            <a:avLst/>
          </a:prstGeom>
        </p:spPr>
      </p:pic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BACF68BC-283E-4176-B4B7-47AA2878A817}"/>
              </a:ext>
            </a:extLst>
          </p:cNvPr>
          <p:cNvSpPr/>
          <p:nvPr/>
        </p:nvSpPr>
        <p:spPr>
          <a:xfrm>
            <a:off x="8305800" y="1501140"/>
            <a:ext cx="3972877" cy="2356735"/>
          </a:xfrm>
          <a:prstGeom prst="cloudCallout">
            <a:avLst>
              <a:gd name="adj1" fmla="val 7871"/>
              <a:gd name="adj2" fmla="val 78264"/>
            </a:avLst>
          </a:prstGeom>
          <a:solidFill>
            <a:srgbClr val="FFC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Sáng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dậy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bạn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nên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gấp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chăn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gối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để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nhà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cửa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luôn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gọn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gàng</a:t>
            </a:r>
            <a:r>
              <a:rPr lang="en-US" sz="2800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531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>
            <a:extLst>
              <a:ext uri="{FF2B5EF4-FFF2-40B4-BE49-F238E27FC236}">
                <a16:creationId xmlns:a16="http://schemas.microsoft.com/office/drawing/2014/main" id="{A6891109-3BEE-4379-BBA4-773EFE69BA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2CFB906B-C86E-4F7B-8561-CCFA1F145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737705"/>
            <a:ext cx="12191999" cy="3967171"/>
          </a:xfrm>
          <a:prstGeom prst="rect">
            <a:avLst/>
          </a:prstGeom>
        </p:spPr>
      </p:pic>
      <p:pic>
        <p:nvPicPr>
          <p:cNvPr id="23" name="Mây 3">
            <a:extLst>
              <a:ext uri="{FF2B5EF4-FFF2-40B4-BE49-F238E27FC236}">
                <a16:creationId xmlns:a16="http://schemas.microsoft.com/office/drawing/2014/main" id="{AE93FE02-DB59-4C79-9595-BDB21391818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27" name="Mặt trời">
            <a:extLst>
              <a:ext uri="{FF2B5EF4-FFF2-40B4-BE49-F238E27FC236}">
                <a16:creationId xmlns:a16="http://schemas.microsoft.com/office/drawing/2014/main" id="{6636E5CD-B3A7-4E53-948D-E3AEF61E335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8" name="Bảng">
            <a:extLst>
              <a:ext uri="{FF2B5EF4-FFF2-40B4-BE49-F238E27FC236}">
                <a16:creationId xmlns:a16="http://schemas.microsoft.com/office/drawing/2014/main" id="{B01E563B-2B5B-42EE-8427-356BDB4C79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959" y="1308292"/>
            <a:ext cx="8808709" cy="4570649"/>
          </a:xfrm>
          <a:prstGeom prst="rect">
            <a:avLst/>
          </a:prstGeom>
        </p:spPr>
      </p:pic>
      <p:pic>
        <p:nvPicPr>
          <p:cNvPr id="5" name="bkgr 1">
            <a:extLst>
              <a:ext uri="{FF2B5EF4-FFF2-40B4-BE49-F238E27FC236}">
                <a16:creationId xmlns:a16="http://schemas.microsoft.com/office/drawing/2014/main" id="{EE608529-74D9-400B-8DBC-8AA55BF44F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5154025"/>
            <a:ext cx="12192000" cy="1734175"/>
          </a:xfrm>
          <a:prstGeom prst="rect">
            <a:avLst/>
          </a:prstGeom>
        </p:spPr>
      </p:pic>
      <p:pic>
        <p:nvPicPr>
          <p:cNvPr id="11" name="bóng bay 1">
            <a:extLst>
              <a:ext uri="{FF2B5EF4-FFF2-40B4-BE49-F238E27FC236}">
                <a16:creationId xmlns:a16="http://schemas.microsoft.com/office/drawing/2014/main" id="{7A93F8E8-0282-4159-B1C7-00A9F2E978C7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3" name="bóng bay 2">
            <a:extLst>
              <a:ext uri="{FF2B5EF4-FFF2-40B4-BE49-F238E27FC236}">
                <a16:creationId xmlns:a16="http://schemas.microsoft.com/office/drawing/2014/main" id="{22C5EFB3-49C0-4658-A0CA-CD0E4F346789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5" name="bóng bay 3">
            <a:extLst>
              <a:ext uri="{FF2B5EF4-FFF2-40B4-BE49-F238E27FC236}">
                <a16:creationId xmlns:a16="http://schemas.microsoft.com/office/drawing/2014/main" id="{BBB5CE74-F31D-4B7D-BF2E-90F5B2E105D1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D89CA989-BC85-4D67-8058-6CFC5AEDBA43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21" name="Mây 1">
            <a:extLst>
              <a:ext uri="{FF2B5EF4-FFF2-40B4-BE49-F238E27FC236}">
                <a16:creationId xmlns:a16="http://schemas.microsoft.com/office/drawing/2014/main" id="{7D6F8ED2-3AEC-4783-9D72-751F57811146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52AF4C38-29F5-4402-B531-270D2EBA04A4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5" name="Mây 4">
            <a:extLst>
              <a:ext uri="{FF2B5EF4-FFF2-40B4-BE49-F238E27FC236}">
                <a16:creationId xmlns:a16="http://schemas.microsoft.com/office/drawing/2014/main" id="{440933B4-60B6-471D-9839-79BAFAC76CB0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16" name="Luyện đọc từ khó">
            <a:extLst>
              <a:ext uri="{FF2B5EF4-FFF2-40B4-BE49-F238E27FC236}">
                <a16:creationId xmlns:a16="http://schemas.microsoft.com/office/drawing/2014/main" id="{7CB46224-7161-4940-BE99-82083C11CA6E}"/>
              </a:ext>
            </a:extLst>
          </p:cNvPr>
          <p:cNvSpPr txBox="1"/>
          <p:nvPr/>
        </p:nvSpPr>
        <p:spPr>
          <a:xfrm>
            <a:off x="1881801" y="1501795"/>
            <a:ext cx="86833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377">
              <a:defRPr/>
            </a:pPr>
            <a:r>
              <a:rPr lang="vi-VN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Nếu nhà cửa luôn gọn gàng và không phải tìm đồ dùng cá nhân khi cần, chúng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 </a:t>
            </a:r>
            <a:r>
              <a:rPr lang="vi-VN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ta tiết kiệm được thời gian. Nếu không cất đồ dùng ngăn nắp sau khi sử dụng, chúng ta sẽ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 </a:t>
            </a:r>
            <a:r>
              <a:rPr lang="vi-VN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luôn nhầm lẫn, mất thời gian đi tìm đồ đạc, hay bị đi muộn.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cs typeface="iCiel Cuch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79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ED0FFCF-3E53-42FF-9222-DFED2C33A17A}"/>
              </a:ext>
            </a:extLst>
          </p:cNvPr>
          <p:cNvSpPr/>
          <p:nvPr/>
        </p:nvSpPr>
        <p:spPr>
          <a:xfrm>
            <a:off x="2346960" y="338435"/>
            <a:ext cx="829056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Mở</a:t>
            </a:r>
            <a:r>
              <a:rPr kumimoji="0" lang="en-US" sz="8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rộng</a:t>
            </a:r>
            <a:r>
              <a:rPr kumimoji="0" lang="en-US" sz="8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8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tổng</a:t>
            </a:r>
            <a:r>
              <a:rPr kumimoji="0" lang="en-US" sz="8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kết</a:t>
            </a:r>
            <a:endParaRPr kumimoji="0" lang="en-US" sz="88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50B34C">
                    <a:lumMod val="60000"/>
                    <a:lumOff val="4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537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05A9A53-333D-4412-9466-B77BFB1F10F4}"/>
              </a:ext>
            </a:extLst>
          </p:cNvPr>
          <p:cNvSpPr txBox="1"/>
          <p:nvPr/>
        </p:nvSpPr>
        <p:spPr>
          <a:xfrm>
            <a:off x="3219450" y="2171700"/>
            <a:ext cx="57531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Hoạt</a:t>
            </a: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động</a:t>
            </a: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nhà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489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>
            <a:extLst>
              <a:ext uri="{FF2B5EF4-FFF2-40B4-BE49-F238E27FC236}">
                <a16:creationId xmlns:a16="http://schemas.microsoft.com/office/drawing/2014/main" id="{A6891109-3BEE-4379-BBA4-773EFE69BA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2CFB906B-C86E-4F7B-8561-CCFA1F145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737705"/>
            <a:ext cx="12191999" cy="3967171"/>
          </a:xfrm>
          <a:prstGeom prst="rect">
            <a:avLst/>
          </a:prstGeom>
        </p:spPr>
      </p:pic>
      <p:pic>
        <p:nvPicPr>
          <p:cNvPr id="23" name="Mây 3">
            <a:extLst>
              <a:ext uri="{FF2B5EF4-FFF2-40B4-BE49-F238E27FC236}">
                <a16:creationId xmlns:a16="http://schemas.microsoft.com/office/drawing/2014/main" id="{AE93FE02-DB59-4C79-9595-BDB21391818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27" name="Mặt trời">
            <a:extLst>
              <a:ext uri="{FF2B5EF4-FFF2-40B4-BE49-F238E27FC236}">
                <a16:creationId xmlns:a16="http://schemas.microsoft.com/office/drawing/2014/main" id="{6636E5CD-B3A7-4E53-948D-E3AEF61E335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8" name="Bảng">
            <a:extLst>
              <a:ext uri="{FF2B5EF4-FFF2-40B4-BE49-F238E27FC236}">
                <a16:creationId xmlns:a16="http://schemas.microsoft.com/office/drawing/2014/main" id="{B01E563B-2B5B-42EE-8427-356BDB4C79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2" y="1308292"/>
            <a:ext cx="7924136" cy="4570649"/>
          </a:xfrm>
          <a:prstGeom prst="rect">
            <a:avLst/>
          </a:prstGeom>
        </p:spPr>
      </p:pic>
      <p:pic>
        <p:nvPicPr>
          <p:cNvPr id="5" name="bkgr 1">
            <a:extLst>
              <a:ext uri="{FF2B5EF4-FFF2-40B4-BE49-F238E27FC236}">
                <a16:creationId xmlns:a16="http://schemas.microsoft.com/office/drawing/2014/main" id="{EE608529-74D9-400B-8DBC-8AA55BF44F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1" name="bóng bay 1">
            <a:extLst>
              <a:ext uri="{FF2B5EF4-FFF2-40B4-BE49-F238E27FC236}">
                <a16:creationId xmlns:a16="http://schemas.microsoft.com/office/drawing/2014/main" id="{7A93F8E8-0282-4159-B1C7-00A9F2E978C7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3" name="bóng bay 2">
            <a:extLst>
              <a:ext uri="{FF2B5EF4-FFF2-40B4-BE49-F238E27FC236}">
                <a16:creationId xmlns:a16="http://schemas.microsoft.com/office/drawing/2014/main" id="{22C5EFB3-49C0-4658-A0CA-CD0E4F346789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5" name="bóng bay 3">
            <a:extLst>
              <a:ext uri="{FF2B5EF4-FFF2-40B4-BE49-F238E27FC236}">
                <a16:creationId xmlns:a16="http://schemas.microsoft.com/office/drawing/2014/main" id="{BBB5CE74-F31D-4B7D-BF2E-90F5B2E105D1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D89CA989-BC85-4D67-8058-6CFC5AEDBA43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21" name="Mây 1">
            <a:extLst>
              <a:ext uri="{FF2B5EF4-FFF2-40B4-BE49-F238E27FC236}">
                <a16:creationId xmlns:a16="http://schemas.microsoft.com/office/drawing/2014/main" id="{7D6F8ED2-3AEC-4783-9D72-751F57811146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52AF4C38-29F5-4402-B531-270D2EBA04A4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5" name="Mây 4">
            <a:extLst>
              <a:ext uri="{FF2B5EF4-FFF2-40B4-BE49-F238E27FC236}">
                <a16:creationId xmlns:a16="http://schemas.microsoft.com/office/drawing/2014/main" id="{440933B4-60B6-471D-9839-79BAFAC76CB0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16" name="Luyện đọc từ khó">
            <a:extLst>
              <a:ext uri="{FF2B5EF4-FFF2-40B4-BE49-F238E27FC236}">
                <a16:creationId xmlns:a16="http://schemas.microsoft.com/office/drawing/2014/main" id="{7CB46224-7161-4940-BE99-82083C11CA6E}"/>
              </a:ext>
            </a:extLst>
          </p:cNvPr>
          <p:cNvSpPr txBox="1"/>
          <p:nvPr/>
        </p:nvSpPr>
        <p:spPr>
          <a:xfrm>
            <a:off x="2301792" y="1535848"/>
            <a:ext cx="74958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377">
              <a:defRPr/>
            </a:pPr>
            <a:r>
              <a:rPr lang="en-US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S</a:t>
            </a:r>
            <a:r>
              <a:rPr lang="vi-VN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ắp xếp tủ quần áo của em và của gia đình cho gọn gàng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cs typeface="iCiel Cuch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747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Times New Roman" panose="02020603050405020304"/>
              </a:rPr>
              <a:t>CỦNG CỐ BÀI HỌC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sp>
        <p:nvSpPr>
          <p:cNvPr id="5" name="Rectangle: Rounded Corners 4"/>
          <p:cNvSpPr/>
          <p:nvPr/>
        </p:nvSpPr>
        <p:spPr>
          <a:xfrm>
            <a:off x="-29682" y="5927821"/>
            <a:ext cx="3668232" cy="93034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" grpId="0" bldLvl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DD56DDC-484D-4C67-9C78-4732D62DA4BC}:2558"/>
</p:tagLst>
</file>

<file path=ppt/theme/theme1.xml><?xml version="1.0" encoding="utf-8"?>
<a:theme xmlns:a="http://schemas.openxmlformats.org/drawingml/2006/main" name="9_www.33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223</Words>
  <Application>Microsoft Office PowerPoint</Application>
  <PresentationFormat>Widescreen</PresentationFormat>
  <Paragraphs>25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Averta Std CY Bold</vt:lpstr>
      <vt:lpstr>Calibri</vt:lpstr>
      <vt:lpstr>Calibri Light</vt:lpstr>
      <vt:lpstr>MinionPro-Regular</vt:lpstr>
      <vt:lpstr>Quicksand Medium</vt:lpstr>
      <vt:lpstr>9_www.33ppt.com</vt:lpstr>
      <vt:lpstr>Hoạt động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lenovo</cp:lastModifiedBy>
  <cp:revision>20</cp:revision>
  <dcterms:created xsi:type="dcterms:W3CDTF">2021-06-11T04:16:36Z</dcterms:created>
  <dcterms:modified xsi:type="dcterms:W3CDTF">2022-10-19T06:36:07Z</dcterms:modified>
</cp:coreProperties>
</file>