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68" r:id="rId3"/>
    <p:sldId id="269" r:id="rId4"/>
    <p:sldId id="270" r:id="rId5"/>
    <p:sldId id="271" r:id="rId6"/>
    <p:sldId id="272" r:id="rId7"/>
    <p:sldId id="273" r:id="rId8"/>
    <p:sldId id="258" r:id="rId9"/>
    <p:sldId id="257" r:id="rId10"/>
    <p:sldId id="275" r:id="rId11"/>
    <p:sldId id="259" r:id="rId12"/>
    <p:sldId id="260" r:id="rId13"/>
    <p:sldId id="261" r:id="rId14"/>
    <p:sldId id="262" r:id="rId15"/>
    <p:sldId id="274" r:id="rId16"/>
    <p:sldId id="264" r:id="rId17"/>
    <p:sldId id="263" r:id="rId18"/>
    <p:sldId id="265" r:id="rId19"/>
    <p:sldId id="266" r:id="rId20"/>
    <p:sldId id="267" r:id="rId21"/>
  </p:sldIdLst>
  <p:sldSz cx="12190413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03" autoAdjust="0"/>
    <p:restoredTop sz="94849" autoAdjust="0"/>
  </p:normalViewPr>
  <p:slideViewPr>
    <p:cSldViewPr>
      <p:cViewPr varScale="1">
        <p:scale>
          <a:sx n="61" d="100"/>
          <a:sy n="61" d="100"/>
        </p:scale>
        <p:origin x="1074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58D8A8-6648-40A6-BF65-82473509E0AA}" type="datetimeFigureOut">
              <a:rPr lang="vi-VN" smtClean="0"/>
              <a:t>21/02/2022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48E8AA-0E51-46AB-A22F-3CE38CCD2AD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335174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Cho </a:t>
            </a:r>
            <a:r>
              <a:rPr lang="en-US" dirty="0" err="1"/>
              <a:t>hs</a:t>
            </a:r>
            <a:r>
              <a:rPr lang="en-US" baseline="0" dirty="0"/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nêu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thêm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ví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dụ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về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có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3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chữ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bằng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nhau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48E8AA-0E51-46AB-A22F-3CE38CCD2ADA}" type="slidenum">
              <a:rPr lang="vi-VN" smtClean="0"/>
              <a:t>14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495648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Gv chốt :Để so sánh chiều cao của hai bạn,các con dựa vào việc so sánh số đo chiều cao của hai bạn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48E8AA-0E51-46AB-A22F-3CE38CCD2ADA}" type="slidenum">
              <a:rPr lang="vi-VN" smtClean="0"/>
              <a:t>17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828387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1" y="2130426"/>
            <a:ext cx="10361851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2" y="3886200"/>
            <a:ext cx="8533289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C9B0B-DD41-49F4-97DE-8D2A6A410E42}" type="datetimeFigureOut">
              <a:rPr lang="vi-VN" smtClean="0"/>
              <a:t>21/02/2022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3DFB7-B5A1-43B9-955F-C3B10CB69D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943069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C9B0B-DD41-49F4-97DE-8D2A6A410E42}" type="datetimeFigureOut">
              <a:rPr lang="vi-VN" smtClean="0"/>
              <a:t>21/02/2022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3DFB7-B5A1-43B9-955F-C3B10CB69D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035710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8049" y="274639"/>
            <a:ext cx="2742843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21" y="274639"/>
            <a:ext cx="8025355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C9B0B-DD41-49F4-97DE-8D2A6A410E42}" type="datetimeFigureOut">
              <a:rPr lang="vi-VN" smtClean="0"/>
              <a:t>21/02/2022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3DFB7-B5A1-43B9-955F-C3B10CB69D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642910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C9B0B-DD41-49F4-97DE-8D2A6A410E42}" type="datetimeFigureOut">
              <a:rPr lang="vi-VN" smtClean="0"/>
              <a:t>21/02/2022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3DFB7-B5A1-43B9-955F-C3B10CB69D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59281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2959" y="4406901"/>
            <a:ext cx="10361851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2959" y="2906713"/>
            <a:ext cx="10361851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C9B0B-DD41-49F4-97DE-8D2A6A410E42}" type="datetimeFigureOut">
              <a:rPr lang="vi-VN" smtClean="0"/>
              <a:t>21/02/2022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3DFB7-B5A1-43B9-955F-C3B10CB69D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17107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521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6793" y="1600201"/>
            <a:ext cx="5384099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C9B0B-DD41-49F4-97DE-8D2A6A410E42}" type="datetimeFigureOut">
              <a:rPr lang="vi-VN" smtClean="0"/>
              <a:t>21/02/2022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3DFB7-B5A1-43B9-955F-C3B10CB69D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880915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535113"/>
            <a:ext cx="538621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21" y="2174875"/>
            <a:ext cx="538621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2561" y="1535113"/>
            <a:ext cx="538833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2561" y="2174875"/>
            <a:ext cx="538833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C9B0B-DD41-49F4-97DE-8D2A6A410E42}" type="datetimeFigureOut">
              <a:rPr lang="vi-VN" smtClean="0"/>
              <a:t>21/02/2022</a:t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3DFB7-B5A1-43B9-955F-C3B10CB69D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68788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C9B0B-DD41-49F4-97DE-8D2A6A410E42}" type="datetimeFigureOut">
              <a:rPr lang="vi-VN" smtClean="0"/>
              <a:t>21/02/2022</a:t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3DFB7-B5A1-43B9-955F-C3B10CB69D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602990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C9B0B-DD41-49F4-97DE-8D2A6A410E42}" type="datetimeFigureOut">
              <a:rPr lang="vi-VN" smtClean="0"/>
              <a:t>21/02/2022</a:t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3DFB7-B5A1-43B9-955F-C3B10CB69D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067376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21" y="273050"/>
            <a:ext cx="4010562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113" y="273051"/>
            <a:ext cx="681477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21" y="1435101"/>
            <a:ext cx="4010562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C9B0B-DD41-49F4-97DE-8D2A6A410E42}" type="datetimeFigureOut">
              <a:rPr lang="vi-VN" smtClean="0"/>
              <a:t>21/02/2022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3DFB7-B5A1-43B9-955F-C3B10CB69D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318707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406" y="4800600"/>
            <a:ext cx="7314248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406" y="612775"/>
            <a:ext cx="7314248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406" y="5367338"/>
            <a:ext cx="7314248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BC9B0B-DD41-49F4-97DE-8D2A6A410E42}" type="datetimeFigureOut">
              <a:rPr lang="vi-VN" smtClean="0"/>
              <a:t>21/02/2022</a:t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3DFB7-B5A1-43B9-955F-C3B10CB69D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8983872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274638"/>
            <a:ext cx="109713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201"/>
            <a:ext cx="10971372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521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BC9B0B-DD41-49F4-97DE-8D2A6A410E42}" type="datetimeFigureOut">
              <a:rPr lang="vi-VN" smtClean="0"/>
              <a:t>21/02/2022</a:t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8" y="6356351"/>
            <a:ext cx="386029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6463" y="6356351"/>
            <a:ext cx="284443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3DFB7-B5A1-43B9-955F-C3B10CB69D1E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553697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gif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0" Type="http://schemas.openxmlformats.org/officeDocument/2006/relationships/image" Target="../media/image7.gif"/><Relationship Id="rId4" Type="http://schemas.openxmlformats.org/officeDocument/2006/relationships/audio" Target="../media/audio1.wav"/><Relationship Id="rId9" Type="http://schemas.openxmlformats.org/officeDocument/2006/relationships/image" Target="../media/image6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audio" Target="../media/audio3.wav"/><Relationship Id="rId7" Type="http://schemas.openxmlformats.org/officeDocument/2006/relationships/slide" Target="slide3.xml"/><Relationship Id="rId12" Type="http://schemas.openxmlformats.org/officeDocument/2006/relationships/image" Target="../media/image1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gif"/><Relationship Id="rId11" Type="http://schemas.openxmlformats.org/officeDocument/2006/relationships/image" Target="../media/image12.jpeg"/><Relationship Id="rId5" Type="http://schemas.openxmlformats.org/officeDocument/2006/relationships/image" Target="../media/image2.png"/><Relationship Id="rId10" Type="http://schemas.openxmlformats.org/officeDocument/2006/relationships/image" Target="../media/image11.jpeg"/><Relationship Id="rId4" Type="http://schemas.openxmlformats.org/officeDocument/2006/relationships/audio" Target="../media/audio1.wav"/><Relationship Id="rId9" Type="http://schemas.openxmlformats.org/officeDocument/2006/relationships/slide" Target="slide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gif"/><Relationship Id="rId13" Type="http://schemas.openxmlformats.org/officeDocument/2006/relationships/image" Target="../media/image13.gif"/><Relationship Id="rId3" Type="http://schemas.openxmlformats.org/officeDocument/2006/relationships/audio" Target="../media/audio3.wav"/><Relationship Id="rId7" Type="http://schemas.openxmlformats.org/officeDocument/2006/relationships/image" Target="../media/image14.png"/><Relationship Id="rId12" Type="http://schemas.openxmlformats.org/officeDocument/2006/relationships/image" Target="../media/image1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jpeg"/><Relationship Id="rId5" Type="http://schemas.openxmlformats.org/officeDocument/2006/relationships/image" Target="../media/image2.png"/><Relationship Id="rId10" Type="http://schemas.openxmlformats.org/officeDocument/2006/relationships/slide" Target="slide5.xml"/><Relationship Id="rId4" Type="http://schemas.openxmlformats.org/officeDocument/2006/relationships/audio" Target="../media/audio1.wav"/><Relationship Id="rId9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13" Type="http://schemas.openxmlformats.org/officeDocument/2006/relationships/image" Target="../media/image13.gif"/><Relationship Id="rId3" Type="http://schemas.openxmlformats.org/officeDocument/2006/relationships/audio" Target="../media/audio3.wav"/><Relationship Id="rId7" Type="http://schemas.openxmlformats.org/officeDocument/2006/relationships/image" Target="../media/image4.gif"/><Relationship Id="rId12" Type="http://schemas.openxmlformats.org/officeDocument/2006/relationships/image" Target="../media/image18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gif"/><Relationship Id="rId11" Type="http://schemas.openxmlformats.org/officeDocument/2006/relationships/image" Target="../media/image17.jpeg"/><Relationship Id="rId5" Type="http://schemas.openxmlformats.org/officeDocument/2006/relationships/image" Target="../media/image2.png"/><Relationship Id="rId10" Type="http://schemas.openxmlformats.org/officeDocument/2006/relationships/slide" Target="slide6.xml"/><Relationship Id="rId4" Type="http://schemas.openxmlformats.org/officeDocument/2006/relationships/audio" Target="../media/audio1.wav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13" Type="http://schemas.openxmlformats.org/officeDocument/2006/relationships/image" Target="../media/image11.jpeg"/><Relationship Id="rId3" Type="http://schemas.openxmlformats.org/officeDocument/2006/relationships/audio" Target="../media/audio3.wav"/><Relationship Id="rId7" Type="http://schemas.openxmlformats.org/officeDocument/2006/relationships/image" Target="../media/image4.gif"/><Relationship Id="rId12" Type="http://schemas.openxmlformats.org/officeDocument/2006/relationships/slide" Target="slide7.xml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gif"/><Relationship Id="rId11" Type="http://schemas.openxmlformats.org/officeDocument/2006/relationships/image" Target="../media/image10.png"/><Relationship Id="rId5" Type="http://schemas.openxmlformats.org/officeDocument/2006/relationships/image" Target="../media/image2.png"/><Relationship Id="rId15" Type="http://schemas.openxmlformats.org/officeDocument/2006/relationships/image" Target="../media/image13.gif"/><Relationship Id="rId10" Type="http://schemas.openxmlformats.org/officeDocument/2006/relationships/slide" Target="slide6.xml"/><Relationship Id="rId4" Type="http://schemas.openxmlformats.org/officeDocument/2006/relationships/audio" Target="../media/audio1.wav"/><Relationship Id="rId9" Type="http://schemas.openxmlformats.org/officeDocument/2006/relationships/image" Target="../media/image7.gif"/><Relationship Id="rId1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13" Type="http://schemas.openxmlformats.org/officeDocument/2006/relationships/image" Target="../media/image10.png"/><Relationship Id="rId3" Type="http://schemas.openxmlformats.org/officeDocument/2006/relationships/audio" Target="../media/audio3.wav"/><Relationship Id="rId7" Type="http://schemas.openxmlformats.org/officeDocument/2006/relationships/image" Target="../media/image4.gif"/><Relationship Id="rId12" Type="http://schemas.openxmlformats.org/officeDocument/2006/relationships/slide" Target="slide7.xml"/><Relationship Id="rId2" Type="http://schemas.openxmlformats.org/officeDocument/2006/relationships/audio" Target="../media/audio2.wav"/><Relationship Id="rId16" Type="http://schemas.openxmlformats.org/officeDocument/2006/relationships/image" Target="../media/image13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gif"/><Relationship Id="rId11" Type="http://schemas.openxmlformats.org/officeDocument/2006/relationships/image" Target="../media/image8.png"/><Relationship Id="rId5" Type="http://schemas.openxmlformats.org/officeDocument/2006/relationships/image" Target="../media/image2.png"/><Relationship Id="rId15" Type="http://schemas.openxmlformats.org/officeDocument/2006/relationships/image" Target="../media/image12.jpeg"/><Relationship Id="rId10" Type="http://schemas.openxmlformats.org/officeDocument/2006/relationships/image" Target="../media/image7.gif"/><Relationship Id="rId4" Type="http://schemas.openxmlformats.org/officeDocument/2006/relationships/audio" Target="../media/audio1.wav"/><Relationship Id="rId9" Type="http://schemas.openxmlformats.org/officeDocument/2006/relationships/image" Target="../media/image6.gif"/><Relationship Id="rId1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88;p1"/>
          <p:cNvSpPr txBox="1"/>
          <p:nvPr/>
        </p:nvSpPr>
        <p:spPr>
          <a:xfrm>
            <a:off x="2028585" y="666249"/>
            <a:ext cx="8064896" cy="33932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CHÀO MỪNG CÁC </a:t>
            </a:r>
            <a:r>
              <a:rPr lang="en-US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72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Arial"/>
              </a:rPr>
              <a:t> ĐẾN VỚI TIẾT HỌC</a:t>
            </a:r>
            <a:endParaRPr sz="72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5" name="Huy Duẩn"/>
          <p:cNvSpPr txBox="1"/>
          <p:nvPr/>
        </p:nvSpPr>
        <p:spPr>
          <a:xfrm>
            <a:off x="7103318" y="4338657"/>
            <a:ext cx="4718355" cy="7463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/>
            <a:r>
              <a:rPr lang="en-US" sz="4400" b="1" dirty="0">
                <a:solidFill>
                  <a:srgbClr val="0000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GV:</a:t>
            </a:r>
            <a:endParaRPr sz="4400" b="1" dirty="0">
              <a:solidFill>
                <a:srgbClr val="0000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64791772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567643" y="2636912"/>
            <a:ext cx="3113353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800" b="1" dirty="0" err="1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Tiết</a:t>
            </a:r>
            <a:r>
              <a:rPr lang="en-US" sz="8800" b="1" dirty="0">
                <a:ln w="9525">
                  <a:solidFill>
                    <a:schemeClr val="bg1"/>
                  </a:solidFill>
                  <a:prstDash val="solid"/>
                </a:ln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75163171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6000" r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4566" y="116632"/>
            <a:ext cx="51485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So </a:t>
            </a:r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sánh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194 </a:t>
            </a:r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215</a:t>
            </a:r>
            <a:endParaRPr lang="vi-VN" sz="40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9941813"/>
              </p:ext>
            </p:extLst>
          </p:nvPr>
        </p:nvGraphicFramePr>
        <p:xfrm>
          <a:off x="226554" y="1486526"/>
          <a:ext cx="5076564" cy="28785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691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91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91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91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24936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+mj-lt"/>
                          <a:cs typeface="Times New Roman" pitchFamily="18" charset="0"/>
                        </a:rPr>
                        <a:t>Số</a:t>
                      </a:r>
                      <a:endParaRPr lang="vi-VN" sz="28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+mj-lt"/>
                          <a:cs typeface="Times New Roman" pitchFamily="18" charset="0"/>
                        </a:rPr>
                        <a:t>Trăm</a:t>
                      </a:r>
                      <a:endParaRPr lang="vi-VN" sz="28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+mj-lt"/>
                          <a:cs typeface="Times New Roman" pitchFamily="18" charset="0"/>
                        </a:rPr>
                        <a:t>Chục</a:t>
                      </a:r>
                      <a:endParaRPr lang="vi-VN" sz="28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+mj-lt"/>
                          <a:cs typeface="Times New Roman" pitchFamily="18" charset="0"/>
                        </a:rPr>
                        <a:t>Đơn</a:t>
                      </a:r>
                      <a:r>
                        <a:rPr lang="en-US" sz="2800" b="1" baseline="0" dirty="0"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+mj-lt"/>
                          <a:cs typeface="Times New Roman" pitchFamily="18" charset="0"/>
                        </a:rPr>
                        <a:t>vị</a:t>
                      </a:r>
                      <a:endParaRPr lang="vi-VN" sz="28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4608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+mj-lt"/>
                          <a:cs typeface="Times New Roman" pitchFamily="18" charset="0"/>
                        </a:rPr>
                        <a:t>194</a:t>
                      </a:r>
                      <a:endParaRPr lang="vi-VN" sz="32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b="1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4608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+mj-lt"/>
                          <a:cs typeface="Times New Roman" pitchFamily="18" charset="0"/>
                        </a:rPr>
                        <a:t>215</a:t>
                      </a:r>
                      <a:endParaRPr lang="vi-VN" sz="32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b="1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702718" y="2780928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1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070870" y="2780928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9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295006" y="2780928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4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702718" y="3646765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2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998862" y="3646765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1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95006" y="3646765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5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951190" y="1236129"/>
            <a:ext cx="619268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+mj-lt"/>
                <a:cs typeface="Times New Roman" pitchFamily="18" charset="0"/>
              </a:rPr>
              <a:t>Trước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hết</a:t>
            </a:r>
            <a:r>
              <a:rPr lang="en-US" sz="3200" dirty="0">
                <a:latin typeface="+mj-lt"/>
                <a:cs typeface="Times New Roman" pitchFamily="18" charset="0"/>
              </a:rPr>
              <a:t>, ta so </a:t>
            </a:r>
            <a:r>
              <a:rPr lang="en-US" sz="3200" dirty="0" err="1">
                <a:latin typeface="+mj-lt"/>
                <a:cs typeface="Times New Roman" pitchFamily="18" charset="0"/>
              </a:rPr>
              <a:t>sánh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các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số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trăm</a:t>
            </a:r>
            <a:r>
              <a:rPr lang="en-US" sz="3200" dirty="0">
                <a:latin typeface="+mj-lt"/>
                <a:cs typeface="Times New Roman" pitchFamily="18" charset="0"/>
              </a:rPr>
              <a:t>. </a:t>
            </a:r>
            <a:r>
              <a:rPr lang="en-US" sz="3200" dirty="0" err="1">
                <a:latin typeface="+mj-lt"/>
                <a:cs typeface="Times New Roman" pitchFamily="18" charset="0"/>
              </a:rPr>
              <a:t>Số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nào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có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số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trăm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lớn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hơn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thì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lớn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hơn</a:t>
            </a:r>
            <a:r>
              <a:rPr lang="en-US" sz="3200" dirty="0">
                <a:latin typeface="+mj-lt"/>
                <a:cs typeface="Times New Roman" pitchFamily="18" charset="0"/>
              </a:rPr>
              <a:t>:</a:t>
            </a:r>
            <a:endParaRPr lang="vi-VN" sz="3200" dirty="0">
              <a:latin typeface="+mj-lt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391163" y="2805789"/>
            <a:ext cx="2988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  <a:cs typeface="Times New Roman" pitchFamily="18" charset="0"/>
              </a:rPr>
              <a:t>100 &lt; 200</a:t>
            </a:r>
            <a:endParaRPr lang="vi-VN" sz="3200" dirty="0">
              <a:latin typeface="+mj-lt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1486694" y="1484784"/>
            <a:ext cx="1296144" cy="287857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7391349" y="3499267"/>
            <a:ext cx="3096345" cy="793829"/>
          </a:xfrm>
          <a:prstGeom prst="round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300" endPos="55000" dir="5400000" sy="-100000" algn="bl" rotWithShape="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Vậy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194 &lt; 215</a:t>
            </a:r>
            <a:endParaRPr lang="vi-VN" sz="32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grpSp>
        <p:nvGrpSpPr>
          <p:cNvPr id="14" name="Group 13"/>
          <p:cNvGrpSpPr/>
          <p:nvPr/>
        </p:nvGrpSpPr>
        <p:grpSpPr>
          <a:xfrm>
            <a:off x="4376494" y="4756501"/>
            <a:ext cx="3894015" cy="830997"/>
            <a:chOff x="4295006" y="1517883"/>
            <a:chExt cx="3894015" cy="830997"/>
          </a:xfrm>
        </p:grpSpPr>
        <p:sp>
          <p:nvSpPr>
            <p:cNvPr id="17" name="Rectangle 16"/>
            <p:cNvSpPr/>
            <p:nvPr/>
          </p:nvSpPr>
          <p:spPr>
            <a:xfrm>
              <a:off x="4295006" y="1517883"/>
              <a:ext cx="389401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dirty="0">
                  <a:latin typeface="+mj-lt"/>
                  <a:cs typeface="Times New Roman" pitchFamily="18" charset="0"/>
                </a:rPr>
                <a:t>327             297 </a:t>
              </a:r>
              <a:endParaRPr lang="vi-VN" sz="4000" dirty="0">
                <a:latin typeface="+mj-lt"/>
                <a:cs typeface="Times New Roman" pitchFamily="18" charset="0"/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5658418" y="1517883"/>
              <a:ext cx="792088" cy="830997"/>
            </a:xfrm>
            <a:prstGeom prst="ellipse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?</a:t>
              </a:r>
              <a:endParaRPr lang="vi-VN" sz="3200" b="1" dirty="0">
                <a:solidFill>
                  <a:srgbClr val="FF0000"/>
                </a:solidFill>
                <a:latin typeface="+mj-lt"/>
                <a:cs typeface="Times New Roman" pitchFamily="18" charset="0"/>
              </a:endParaRP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4335841" y="5838363"/>
            <a:ext cx="3894015" cy="830997"/>
            <a:chOff x="4264485" y="3246075"/>
            <a:chExt cx="3894015" cy="830997"/>
          </a:xfrm>
        </p:grpSpPr>
        <p:sp>
          <p:nvSpPr>
            <p:cNvPr id="20" name="Rectangle 19"/>
            <p:cNvSpPr/>
            <p:nvPr/>
          </p:nvSpPr>
          <p:spPr>
            <a:xfrm>
              <a:off x="4264485" y="3246075"/>
              <a:ext cx="389401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dirty="0">
                  <a:latin typeface="+mj-lt"/>
                  <a:cs typeface="Times New Roman" pitchFamily="18" charset="0"/>
                </a:rPr>
                <a:t>645             307 </a:t>
              </a:r>
              <a:endParaRPr lang="vi-VN" sz="4000" dirty="0">
                <a:latin typeface="+mj-lt"/>
                <a:cs typeface="Times New Roman" pitchFamily="18" charset="0"/>
              </a:endParaRPr>
            </a:p>
          </p:txBody>
        </p:sp>
        <p:sp>
          <p:nvSpPr>
            <p:cNvPr id="21" name="Oval 20"/>
            <p:cNvSpPr/>
            <p:nvPr/>
          </p:nvSpPr>
          <p:spPr>
            <a:xfrm>
              <a:off x="5668550" y="3246075"/>
              <a:ext cx="792088" cy="830997"/>
            </a:xfrm>
            <a:prstGeom prst="ellipse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?</a:t>
              </a:r>
              <a:endParaRPr lang="vi-VN" sz="3200" b="1" dirty="0">
                <a:solidFill>
                  <a:srgbClr val="FF0000"/>
                </a:solidFill>
                <a:latin typeface="+mj-lt"/>
                <a:cs typeface="Times New Roman" pitchFamily="18" charset="0"/>
              </a:endParaRPr>
            </a:p>
          </p:txBody>
        </p:sp>
      </p:grpSp>
      <p:sp>
        <p:nvSpPr>
          <p:cNvPr id="22" name="Oval 21"/>
          <p:cNvSpPr/>
          <p:nvPr/>
        </p:nvSpPr>
        <p:spPr>
          <a:xfrm>
            <a:off x="5739906" y="4756500"/>
            <a:ext cx="792088" cy="830997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&gt;</a:t>
            </a:r>
            <a:endParaRPr lang="vi-VN" sz="32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5739906" y="5838363"/>
            <a:ext cx="792088" cy="830997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&gt;</a:t>
            </a:r>
            <a:endParaRPr lang="vi-VN" sz="32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0" name="Round Single Corner Rectangle 9"/>
          <p:cNvSpPr/>
          <p:nvPr/>
        </p:nvSpPr>
        <p:spPr>
          <a:xfrm>
            <a:off x="1023473" y="4756500"/>
            <a:ext cx="2808312" cy="707887"/>
          </a:xfrm>
          <a:prstGeom prst="round1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+mj-lt"/>
                <a:cs typeface="Times New Roman" panose="02020603050405020304" pitchFamily="18" charset="0"/>
              </a:rPr>
              <a:t>So </a:t>
            </a:r>
            <a:r>
              <a:rPr lang="en-US" sz="4000" dirty="0" err="1">
                <a:latin typeface="+mj-lt"/>
                <a:cs typeface="Times New Roman" panose="02020603050405020304" pitchFamily="18" charset="0"/>
              </a:rPr>
              <a:t>sánh</a:t>
            </a:r>
            <a:r>
              <a:rPr lang="en-US" sz="4000" dirty="0">
                <a:latin typeface="+mj-lt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881939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3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8" grpId="0"/>
      <p:bldP spid="9" grpId="0"/>
      <p:bldP spid="11" grpId="0"/>
      <p:bldP spid="12" grpId="0"/>
      <p:bldP spid="15" grpId="0" animBg="1"/>
      <p:bldP spid="16" grpId="0" animBg="1"/>
      <p:bldP spid="22" grpId="0" animBg="1"/>
      <p:bldP spid="23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6000" r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62558" y="44624"/>
            <a:ext cx="51485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So </a:t>
            </a:r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sánh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352 </a:t>
            </a:r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365</a:t>
            </a:r>
            <a:endParaRPr lang="vi-VN" sz="40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7608307"/>
              </p:ext>
            </p:extLst>
          </p:nvPr>
        </p:nvGraphicFramePr>
        <p:xfrm>
          <a:off x="154546" y="1414518"/>
          <a:ext cx="5076564" cy="28785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691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691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91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91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24936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+mj-lt"/>
                          <a:cs typeface="Times New Roman" pitchFamily="18" charset="0"/>
                        </a:rPr>
                        <a:t>Số</a:t>
                      </a:r>
                      <a:endParaRPr lang="vi-VN" sz="28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+mj-lt"/>
                          <a:cs typeface="Times New Roman" pitchFamily="18" charset="0"/>
                        </a:rPr>
                        <a:t>Trăm</a:t>
                      </a:r>
                      <a:endParaRPr lang="vi-VN" sz="28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+mj-lt"/>
                          <a:cs typeface="Times New Roman" pitchFamily="18" charset="0"/>
                        </a:rPr>
                        <a:t>Chục</a:t>
                      </a:r>
                      <a:endParaRPr lang="vi-VN" sz="28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+mj-lt"/>
                          <a:cs typeface="Times New Roman" pitchFamily="18" charset="0"/>
                        </a:rPr>
                        <a:t>Đơn</a:t>
                      </a:r>
                      <a:r>
                        <a:rPr lang="en-US" sz="2800" b="1" baseline="0" dirty="0"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+mj-lt"/>
                          <a:cs typeface="Times New Roman" pitchFamily="18" charset="0"/>
                        </a:rPr>
                        <a:t>vị</a:t>
                      </a:r>
                      <a:endParaRPr lang="vi-VN" sz="28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4608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+mj-lt"/>
                          <a:cs typeface="Times New Roman" pitchFamily="18" charset="0"/>
                        </a:rPr>
                        <a:t>352</a:t>
                      </a:r>
                      <a:endParaRPr lang="vi-VN" sz="32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b="1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4608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+mj-lt"/>
                          <a:cs typeface="Times New Roman" pitchFamily="18" charset="0"/>
                        </a:rPr>
                        <a:t>365</a:t>
                      </a:r>
                      <a:endParaRPr lang="vi-VN" sz="32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b="1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630710" y="2708920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3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98862" y="2708920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5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22998" y="2708920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2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30710" y="3574757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3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998862" y="3573016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6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22998" y="3573015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5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699162" y="692696"/>
            <a:ext cx="63727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n-US" sz="2800" dirty="0" err="1">
                <a:latin typeface="+mj-lt"/>
                <a:cs typeface="Times New Roman" pitchFamily="18" charset="0"/>
              </a:rPr>
              <a:t>Trước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hết</a:t>
            </a:r>
            <a:r>
              <a:rPr lang="en-US" sz="2800" dirty="0">
                <a:latin typeface="+mj-lt"/>
                <a:cs typeface="Times New Roman" pitchFamily="18" charset="0"/>
              </a:rPr>
              <a:t>, ta so </a:t>
            </a:r>
            <a:r>
              <a:rPr lang="en-US" sz="2800" dirty="0" err="1">
                <a:latin typeface="+mj-lt"/>
                <a:cs typeface="Times New Roman" pitchFamily="18" charset="0"/>
              </a:rPr>
              <a:t>sánh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các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số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trăm</a:t>
            </a:r>
            <a:r>
              <a:rPr lang="en-US" sz="2800" dirty="0">
                <a:latin typeface="+mj-lt"/>
                <a:cs typeface="Times New Roman" pitchFamily="18" charset="0"/>
              </a:rPr>
              <a:t>. </a:t>
            </a:r>
            <a:r>
              <a:rPr lang="en-US" sz="2800" dirty="0" err="1">
                <a:latin typeface="+mj-lt"/>
                <a:cs typeface="Times New Roman" pitchFamily="18" charset="0"/>
              </a:rPr>
              <a:t>Số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nào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có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số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trăm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lớn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hơn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thì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số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đó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lớn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hơn</a:t>
            </a:r>
            <a:r>
              <a:rPr lang="en-US" sz="2800" dirty="0">
                <a:latin typeface="+mj-lt"/>
                <a:cs typeface="Times New Roman" pitchFamily="18" charset="0"/>
              </a:rPr>
              <a:t>.</a:t>
            </a:r>
            <a:endParaRPr lang="vi-VN" sz="2800" dirty="0">
              <a:latin typeface="+mj-lt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414686" y="1412776"/>
            <a:ext cx="1296144" cy="287857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663159" y="2141854"/>
            <a:ext cx="637270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n-US" sz="2800" dirty="0" err="1">
                <a:latin typeface="+mj-lt"/>
                <a:cs typeface="Times New Roman" pitchFamily="18" charset="0"/>
              </a:rPr>
              <a:t>Nếu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số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trăm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bằng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nhau</a:t>
            </a:r>
            <a:r>
              <a:rPr lang="en-US" sz="2800" dirty="0">
                <a:latin typeface="+mj-lt"/>
                <a:cs typeface="Times New Roman" pitchFamily="18" charset="0"/>
              </a:rPr>
              <a:t>, ta so </a:t>
            </a:r>
            <a:r>
              <a:rPr lang="en-US" sz="2800" dirty="0" err="1">
                <a:latin typeface="+mj-lt"/>
                <a:cs typeface="Times New Roman" pitchFamily="18" charset="0"/>
              </a:rPr>
              <a:t>sánh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số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chục</a:t>
            </a:r>
            <a:r>
              <a:rPr lang="en-US" sz="2800" dirty="0">
                <a:latin typeface="+mj-lt"/>
                <a:cs typeface="Times New Roman" pitchFamily="18" charset="0"/>
              </a:rPr>
              <a:t>. </a:t>
            </a:r>
            <a:r>
              <a:rPr lang="en-US" sz="2800" dirty="0" err="1">
                <a:latin typeface="+mj-lt"/>
                <a:cs typeface="Times New Roman" pitchFamily="18" charset="0"/>
              </a:rPr>
              <a:t>Số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nào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có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số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chục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lớn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hơn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thì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số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đó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lớn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hơn</a:t>
            </a:r>
            <a:r>
              <a:rPr lang="en-US" sz="2800" dirty="0">
                <a:latin typeface="+mj-lt"/>
                <a:cs typeface="Times New Roman" pitchFamily="18" charset="0"/>
              </a:rPr>
              <a:t>:</a:t>
            </a:r>
            <a:endParaRPr lang="vi-VN" sz="2800" dirty="0">
              <a:latin typeface="+mj-lt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2710830" y="1412776"/>
            <a:ext cx="1296144" cy="287857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7193328" y="3327377"/>
            <a:ext cx="2988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  <a:cs typeface="Times New Roman" pitchFamily="18" charset="0"/>
              </a:rPr>
              <a:t>50 &lt;  60</a:t>
            </a:r>
            <a:endParaRPr lang="vi-VN" sz="3200" dirty="0">
              <a:latin typeface="+mj-lt"/>
              <a:cs typeface="Times New Roman" pitchFamily="18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7049860" y="3960930"/>
            <a:ext cx="3281196" cy="793829"/>
          </a:xfrm>
          <a:prstGeom prst="round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300" endPos="55000" dir="5400000" sy="-100000" algn="bl" rotWithShape="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Vậy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352 &lt; 365</a:t>
            </a:r>
            <a:endParaRPr lang="vi-VN" sz="32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2936334" y="4754760"/>
            <a:ext cx="3894015" cy="830997"/>
            <a:chOff x="4295006" y="1517883"/>
            <a:chExt cx="3894015" cy="830997"/>
          </a:xfrm>
        </p:grpSpPr>
        <p:sp>
          <p:nvSpPr>
            <p:cNvPr id="25" name="Rectangle 24"/>
            <p:cNvSpPr/>
            <p:nvPr/>
          </p:nvSpPr>
          <p:spPr>
            <a:xfrm>
              <a:off x="4295006" y="1517883"/>
              <a:ext cx="389401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dirty="0">
                  <a:latin typeface="+mj-lt"/>
                  <a:cs typeface="Times New Roman" pitchFamily="18" charset="0"/>
                </a:rPr>
                <a:t>327             398 </a:t>
              </a:r>
              <a:endParaRPr lang="vi-VN" sz="4000" dirty="0">
                <a:latin typeface="+mj-lt"/>
                <a:cs typeface="Times New Roman" pitchFamily="18" charset="0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5658418" y="1517883"/>
              <a:ext cx="792088" cy="830997"/>
            </a:xfrm>
            <a:prstGeom prst="ellipse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?</a:t>
              </a:r>
              <a:endParaRPr lang="vi-VN" sz="3200" b="1" dirty="0">
                <a:solidFill>
                  <a:srgbClr val="FF0000"/>
                </a:solidFill>
                <a:latin typeface="+mj-lt"/>
                <a:cs typeface="Times New Roman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895681" y="5836622"/>
            <a:ext cx="3894015" cy="830997"/>
            <a:chOff x="4264485" y="3246075"/>
            <a:chExt cx="3894015" cy="830997"/>
          </a:xfrm>
        </p:grpSpPr>
        <p:sp>
          <p:nvSpPr>
            <p:cNvPr id="32" name="Rectangle 31"/>
            <p:cNvSpPr/>
            <p:nvPr/>
          </p:nvSpPr>
          <p:spPr>
            <a:xfrm>
              <a:off x="4264485" y="3246075"/>
              <a:ext cx="389401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dirty="0">
                  <a:latin typeface="+mj-lt"/>
                  <a:cs typeface="Times New Roman" pitchFamily="18" charset="0"/>
                </a:rPr>
                <a:t>742             726 </a:t>
              </a:r>
              <a:endParaRPr lang="vi-VN" sz="4000" dirty="0">
                <a:latin typeface="+mj-lt"/>
                <a:cs typeface="Times New Roman" pitchFamily="18" charset="0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5668550" y="3246075"/>
              <a:ext cx="792088" cy="830997"/>
            </a:xfrm>
            <a:prstGeom prst="ellipse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?</a:t>
              </a:r>
              <a:endParaRPr lang="vi-VN" sz="3200" b="1" dirty="0">
                <a:solidFill>
                  <a:srgbClr val="FF0000"/>
                </a:solidFill>
                <a:latin typeface="+mj-lt"/>
                <a:cs typeface="Times New Roman" pitchFamily="18" charset="0"/>
              </a:endParaRPr>
            </a:p>
          </p:txBody>
        </p:sp>
      </p:grpSp>
      <p:sp>
        <p:nvSpPr>
          <p:cNvPr id="34" name="Oval 33"/>
          <p:cNvSpPr/>
          <p:nvPr/>
        </p:nvSpPr>
        <p:spPr>
          <a:xfrm>
            <a:off x="4299746" y="4754759"/>
            <a:ext cx="792088" cy="830997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&lt;</a:t>
            </a:r>
            <a:endParaRPr lang="vi-VN" sz="32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4299746" y="5836622"/>
            <a:ext cx="792088" cy="830997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&gt;</a:t>
            </a:r>
            <a:endParaRPr lang="vi-VN" sz="32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36" name="Round Single Corner Rectangle 35"/>
          <p:cNvSpPr/>
          <p:nvPr/>
        </p:nvSpPr>
        <p:spPr>
          <a:xfrm>
            <a:off x="659799" y="4754759"/>
            <a:ext cx="1855130" cy="1410545"/>
          </a:xfrm>
          <a:prstGeom prst="round1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+mj-lt"/>
                <a:cs typeface="Times New Roman" panose="02020603050405020304" pitchFamily="18" charset="0"/>
              </a:rPr>
              <a:t>So </a:t>
            </a:r>
            <a:r>
              <a:rPr lang="en-US" sz="4000" dirty="0" err="1">
                <a:latin typeface="+mj-lt"/>
                <a:cs typeface="Times New Roman" panose="02020603050405020304" pitchFamily="18" charset="0"/>
              </a:rPr>
              <a:t>sánh</a:t>
            </a:r>
            <a:r>
              <a:rPr lang="en-US" sz="4000" dirty="0">
                <a:latin typeface="+mj-lt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3060547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4" grpId="0" animBg="1"/>
      <p:bldP spid="24" grpId="1" animBg="1"/>
      <p:bldP spid="26" grpId="0"/>
      <p:bldP spid="27" grpId="0" animBg="1"/>
      <p:bldP spid="28" grpId="0"/>
      <p:bldP spid="29" grpId="0" animBg="1"/>
      <p:bldP spid="34" grpId="0" animBg="1"/>
      <p:bldP spid="35" grpId="0" animBg="1"/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6000" r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62558" y="44624"/>
            <a:ext cx="51485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So </a:t>
            </a:r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sánh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899 </a:t>
            </a:r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897</a:t>
            </a:r>
            <a:endParaRPr lang="vi-VN" sz="40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669391"/>
              </p:ext>
            </p:extLst>
          </p:nvPr>
        </p:nvGraphicFramePr>
        <p:xfrm>
          <a:off x="154546" y="1414518"/>
          <a:ext cx="5076564" cy="28785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601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81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91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91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24936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+mj-lt"/>
                          <a:cs typeface="Times New Roman" pitchFamily="18" charset="0"/>
                        </a:rPr>
                        <a:t>Số</a:t>
                      </a:r>
                      <a:endParaRPr lang="vi-VN" sz="28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+mj-lt"/>
                          <a:cs typeface="Times New Roman" pitchFamily="18" charset="0"/>
                        </a:rPr>
                        <a:t>Trăm</a:t>
                      </a:r>
                      <a:endParaRPr lang="vi-VN" sz="28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+mj-lt"/>
                          <a:cs typeface="Times New Roman" pitchFamily="18" charset="0"/>
                        </a:rPr>
                        <a:t>Chục</a:t>
                      </a:r>
                      <a:endParaRPr lang="vi-VN" sz="28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+mj-lt"/>
                          <a:cs typeface="Times New Roman" pitchFamily="18" charset="0"/>
                        </a:rPr>
                        <a:t>Đơn</a:t>
                      </a:r>
                      <a:r>
                        <a:rPr lang="en-US" sz="2800" b="1" baseline="0" dirty="0"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+mj-lt"/>
                          <a:cs typeface="Times New Roman" pitchFamily="18" charset="0"/>
                        </a:rPr>
                        <a:t>vị</a:t>
                      </a:r>
                      <a:endParaRPr lang="vi-VN" sz="28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4608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+mj-lt"/>
                          <a:cs typeface="Times New Roman" pitchFamily="18" charset="0"/>
                        </a:rPr>
                        <a:t>899</a:t>
                      </a:r>
                      <a:endParaRPr lang="vi-VN" sz="32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b="1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4608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+mj-lt"/>
                          <a:cs typeface="Times New Roman" pitchFamily="18" charset="0"/>
                        </a:rPr>
                        <a:t>897</a:t>
                      </a:r>
                      <a:endParaRPr lang="vi-VN" sz="32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b="1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1630710" y="2708920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8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998862" y="2708920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9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22998" y="2708920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9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630710" y="3574757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8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998862" y="3573016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9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222998" y="3573015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7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931799" y="474574"/>
            <a:ext cx="619268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600" dirty="0" err="1">
                <a:latin typeface="+mj-lt"/>
                <a:cs typeface="Times New Roman" pitchFamily="18" charset="0"/>
              </a:rPr>
              <a:t>Trước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hết</a:t>
            </a:r>
            <a:r>
              <a:rPr lang="en-US" sz="2600" dirty="0">
                <a:latin typeface="+mj-lt"/>
                <a:cs typeface="Times New Roman" pitchFamily="18" charset="0"/>
              </a:rPr>
              <a:t>, ta so </a:t>
            </a:r>
            <a:r>
              <a:rPr lang="en-US" sz="2600" dirty="0" err="1">
                <a:latin typeface="+mj-lt"/>
                <a:cs typeface="Times New Roman" pitchFamily="18" charset="0"/>
              </a:rPr>
              <a:t>sánh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các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số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trăm</a:t>
            </a:r>
            <a:r>
              <a:rPr lang="en-US" sz="2600" dirty="0">
                <a:latin typeface="+mj-lt"/>
                <a:cs typeface="Times New Roman" pitchFamily="18" charset="0"/>
              </a:rPr>
              <a:t>. </a:t>
            </a:r>
            <a:r>
              <a:rPr lang="en-US" sz="2600" dirty="0" err="1">
                <a:latin typeface="+mj-lt"/>
                <a:cs typeface="Times New Roman" pitchFamily="18" charset="0"/>
              </a:rPr>
              <a:t>Số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nào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có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số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trăm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lớn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hơn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thì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số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đó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lớn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hơn</a:t>
            </a:r>
            <a:r>
              <a:rPr lang="en-US" sz="2600" dirty="0">
                <a:latin typeface="+mj-lt"/>
                <a:cs typeface="Times New Roman" pitchFamily="18" charset="0"/>
              </a:rPr>
              <a:t>.</a:t>
            </a:r>
            <a:endParaRPr lang="vi-VN" sz="2600" dirty="0">
              <a:latin typeface="+mj-lt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866556" y="1772816"/>
            <a:ext cx="619268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600" dirty="0" err="1">
                <a:latin typeface="+mj-lt"/>
                <a:cs typeface="Times New Roman" pitchFamily="18" charset="0"/>
              </a:rPr>
              <a:t>Nếu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số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trăm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bằng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nhau</a:t>
            </a:r>
            <a:r>
              <a:rPr lang="en-US" sz="2600" dirty="0">
                <a:latin typeface="+mj-lt"/>
                <a:cs typeface="Times New Roman" pitchFamily="18" charset="0"/>
              </a:rPr>
              <a:t>, ta so </a:t>
            </a:r>
            <a:r>
              <a:rPr lang="en-US" sz="2600" dirty="0" err="1">
                <a:latin typeface="+mj-lt"/>
                <a:cs typeface="Times New Roman" pitchFamily="18" charset="0"/>
              </a:rPr>
              <a:t>sánh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số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chục</a:t>
            </a:r>
            <a:r>
              <a:rPr lang="en-US" sz="2600" dirty="0">
                <a:latin typeface="+mj-lt"/>
                <a:cs typeface="Times New Roman" pitchFamily="18" charset="0"/>
              </a:rPr>
              <a:t>. </a:t>
            </a:r>
            <a:r>
              <a:rPr lang="en-US" sz="2600" dirty="0" err="1">
                <a:latin typeface="+mj-lt"/>
                <a:cs typeface="Times New Roman" pitchFamily="18" charset="0"/>
              </a:rPr>
              <a:t>Số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nào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có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số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chục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lớn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hơn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thì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số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đó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lớn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hơn</a:t>
            </a:r>
            <a:r>
              <a:rPr lang="en-US" sz="2600" dirty="0">
                <a:latin typeface="+mj-lt"/>
                <a:cs typeface="Times New Roman" pitchFamily="18" charset="0"/>
              </a:rPr>
              <a:t>.</a:t>
            </a:r>
            <a:endParaRPr lang="vi-VN" sz="2600" dirty="0">
              <a:latin typeface="+mj-lt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970970" y="1412776"/>
            <a:ext cx="1296144" cy="2878579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882959" y="3196133"/>
            <a:ext cx="619268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600" dirty="0" err="1">
                <a:latin typeface="+mj-lt"/>
                <a:cs typeface="Times New Roman" pitchFamily="18" charset="0"/>
              </a:rPr>
              <a:t>Nếu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sô</a:t>
            </a:r>
            <a:r>
              <a:rPr lang="en-US" sz="2600" dirty="0">
                <a:latin typeface="+mj-lt"/>
                <a:cs typeface="Times New Roman" pitchFamily="18" charset="0"/>
              </a:rPr>
              <a:t>́ </a:t>
            </a:r>
            <a:r>
              <a:rPr lang="en-US" sz="2600" dirty="0" err="1">
                <a:latin typeface="+mj-lt"/>
                <a:cs typeface="Times New Roman" pitchFamily="18" charset="0"/>
              </a:rPr>
              <a:t>trăm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bằng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nhau</a:t>
            </a:r>
            <a:r>
              <a:rPr lang="en-US" sz="2600" dirty="0">
                <a:latin typeface="+mj-lt"/>
                <a:cs typeface="Times New Roman" pitchFamily="18" charset="0"/>
              </a:rPr>
              <a:t>, </a:t>
            </a:r>
            <a:r>
              <a:rPr lang="en-US" sz="2600" dirty="0" err="1">
                <a:latin typeface="+mj-lt"/>
                <a:cs typeface="Times New Roman" pitchFamily="18" charset="0"/>
              </a:rPr>
              <a:t>số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chục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bằng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nhau</a:t>
            </a:r>
            <a:r>
              <a:rPr lang="en-US" sz="2600" dirty="0">
                <a:latin typeface="+mj-lt"/>
                <a:cs typeface="Times New Roman" pitchFamily="18" charset="0"/>
              </a:rPr>
              <a:t>, ta so </a:t>
            </a:r>
            <a:r>
              <a:rPr lang="en-US" sz="2600" dirty="0" err="1">
                <a:latin typeface="+mj-lt"/>
                <a:cs typeface="Times New Roman" pitchFamily="18" charset="0"/>
              </a:rPr>
              <a:t>sánh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số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đơn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vị</a:t>
            </a:r>
            <a:r>
              <a:rPr lang="en-US" sz="2600" dirty="0">
                <a:latin typeface="+mj-lt"/>
                <a:cs typeface="Times New Roman" pitchFamily="18" charset="0"/>
              </a:rPr>
              <a:t>. </a:t>
            </a:r>
            <a:r>
              <a:rPr lang="en-US" sz="2600" dirty="0" err="1">
                <a:latin typeface="+mj-lt"/>
                <a:cs typeface="Times New Roman" pitchFamily="18" charset="0"/>
              </a:rPr>
              <a:t>Số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nào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có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đơn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vị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lớn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hơn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thì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số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đó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lớn</a:t>
            </a:r>
            <a:r>
              <a:rPr lang="en-US" sz="2600" dirty="0">
                <a:latin typeface="+mj-lt"/>
                <a:cs typeface="Times New Roman" pitchFamily="18" charset="0"/>
              </a:rPr>
              <a:t> </a:t>
            </a:r>
            <a:r>
              <a:rPr lang="en-US" sz="2600" dirty="0" err="1">
                <a:latin typeface="+mj-lt"/>
                <a:cs typeface="Times New Roman" pitchFamily="18" charset="0"/>
              </a:rPr>
              <a:t>hơn</a:t>
            </a:r>
            <a:r>
              <a:rPr lang="en-US" sz="2600" dirty="0">
                <a:latin typeface="+mj-lt"/>
                <a:cs typeface="Times New Roman" pitchFamily="18" charset="0"/>
              </a:rPr>
              <a:t>:</a:t>
            </a:r>
            <a:endParaRPr lang="vi-VN" sz="2600" dirty="0">
              <a:latin typeface="+mj-lt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193328" y="4500409"/>
            <a:ext cx="29883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+mj-lt"/>
                <a:cs typeface="Times New Roman" pitchFamily="18" charset="0"/>
              </a:rPr>
              <a:t>9 &gt; 7</a:t>
            </a:r>
            <a:endParaRPr lang="vi-VN" sz="3200" dirty="0">
              <a:latin typeface="+mj-lt"/>
              <a:cs typeface="Times New Roman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7076315" y="5188841"/>
            <a:ext cx="3222358" cy="793829"/>
          </a:xfrm>
          <a:prstGeom prst="round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300" endPos="55000" dir="5400000" sy="-100000" algn="bl" rotWithShape="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Vậy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899 &gt; 897</a:t>
            </a:r>
            <a:endParaRPr lang="vi-VN" sz="32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2463451" y="4754760"/>
            <a:ext cx="3894015" cy="830997"/>
            <a:chOff x="4295006" y="1517883"/>
            <a:chExt cx="3894015" cy="830997"/>
          </a:xfrm>
        </p:grpSpPr>
        <p:sp>
          <p:nvSpPr>
            <p:cNvPr id="29" name="Rectangle 28"/>
            <p:cNvSpPr/>
            <p:nvPr/>
          </p:nvSpPr>
          <p:spPr>
            <a:xfrm>
              <a:off x="4295006" y="1517883"/>
              <a:ext cx="389401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dirty="0">
                  <a:latin typeface="+mj-lt"/>
                  <a:cs typeface="Times New Roman" pitchFamily="18" charset="0"/>
                </a:rPr>
                <a:t>753             756 </a:t>
              </a:r>
              <a:endParaRPr lang="vi-VN" sz="4000" dirty="0">
                <a:latin typeface="+mj-lt"/>
                <a:cs typeface="Times New Roman" pitchFamily="18" charset="0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5658418" y="1517883"/>
              <a:ext cx="792088" cy="830997"/>
            </a:xfrm>
            <a:prstGeom prst="ellipse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?</a:t>
              </a:r>
              <a:endParaRPr lang="vi-VN" sz="3200" b="1" dirty="0">
                <a:solidFill>
                  <a:srgbClr val="FF0000"/>
                </a:solidFill>
                <a:latin typeface="+mj-lt"/>
                <a:cs typeface="Times New Roman" pitchFamily="18" charset="0"/>
              </a:endParaRPr>
            </a:p>
          </p:txBody>
        </p:sp>
      </p:grpSp>
      <p:grpSp>
        <p:nvGrpSpPr>
          <p:cNvPr id="31" name="Group 30"/>
          <p:cNvGrpSpPr/>
          <p:nvPr/>
        </p:nvGrpSpPr>
        <p:grpSpPr>
          <a:xfrm>
            <a:off x="2422798" y="5836622"/>
            <a:ext cx="3751348" cy="830997"/>
            <a:chOff x="4264485" y="3246075"/>
            <a:chExt cx="3751348" cy="830997"/>
          </a:xfrm>
        </p:grpSpPr>
        <p:sp>
          <p:nvSpPr>
            <p:cNvPr id="32" name="Rectangle 31"/>
            <p:cNvSpPr/>
            <p:nvPr/>
          </p:nvSpPr>
          <p:spPr>
            <a:xfrm>
              <a:off x="4264485" y="3246075"/>
              <a:ext cx="3751348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dirty="0">
                  <a:latin typeface="+mj-lt"/>
                  <a:cs typeface="Times New Roman" pitchFamily="18" charset="0"/>
                </a:rPr>
                <a:t>649             647</a:t>
              </a:r>
              <a:endParaRPr lang="vi-VN" sz="4000" dirty="0">
                <a:latin typeface="+mj-lt"/>
                <a:cs typeface="Times New Roman" pitchFamily="18" charset="0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5668550" y="3246075"/>
              <a:ext cx="792088" cy="830997"/>
            </a:xfrm>
            <a:prstGeom prst="ellipse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?</a:t>
              </a:r>
              <a:endParaRPr lang="vi-VN" sz="3200" b="1" dirty="0">
                <a:solidFill>
                  <a:srgbClr val="FF0000"/>
                </a:solidFill>
                <a:latin typeface="+mj-lt"/>
                <a:cs typeface="Times New Roman" pitchFamily="18" charset="0"/>
              </a:endParaRPr>
            </a:p>
          </p:txBody>
        </p:sp>
      </p:grpSp>
      <p:sp>
        <p:nvSpPr>
          <p:cNvPr id="34" name="Oval 33"/>
          <p:cNvSpPr/>
          <p:nvPr/>
        </p:nvSpPr>
        <p:spPr>
          <a:xfrm>
            <a:off x="3826863" y="4754759"/>
            <a:ext cx="792088" cy="830997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&lt;</a:t>
            </a:r>
            <a:endParaRPr lang="vi-VN" sz="32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3826863" y="5836622"/>
            <a:ext cx="792088" cy="830997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&gt;</a:t>
            </a:r>
            <a:endParaRPr lang="vi-VN" sz="32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36" name="Round Single Corner Rectangle 35"/>
          <p:cNvSpPr/>
          <p:nvPr/>
        </p:nvSpPr>
        <p:spPr>
          <a:xfrm>
            <a:off x="186916" y="4754759"/>
            <a:ext cx="1855130" cy="1410545"/>
          </a:xfrm>
          <a:prstGeom prst="round1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+mj-lt"/>
                <a:cs typeface="Times New Roman" panose="02020603050405020304" pitchFamily="18" charset="0"/>
              </a:rPr>
              <a:t>So </a:t>
            </a:r>
            <a:r>
              <a:rPr lang="en-US" sz="4000" dirty="0" err="1">
                <a:latin typeface="+mj-lt"/>
                <a:cs typeface="Times New Roman" panose="02020603050405020304" pitchFamily="18" charset="0"/>
              </a:rPr>
              <a:t>sánh</a:t>
            </a:r>
            <a:r>
              <a:rPr lang="en-US" sz="4000" dirty="0">
                <a:latin typeface="+mj-lt"/>
                <a:cs typeface="Times New Roman" panose="020206030504050203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122142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5" grpId="0" animBg="1"/>
      <p:bldP spid="28" grpId="0"/>
      <p:bldP spid="26" grpId="0"/>
      <p:bldP spid="27" grpId="0" animBg="1"/>
      <p:bldP spid="34" grpId="0" animBg="1"/>
      <p:bldP spid="35" grpId="0" animBg="1"/>
      <p:bldP spid="3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6000" r="-6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62558" y="620688"/>
            <a:ext cx="51485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So </a:t>
            </a:r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sánh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673 </a:t>
            </a:r>
            <a:r>
              <a:rPr lang="en-US" sz="40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và</a:t>
            </a:r>
            <a:r>
              <a:rPr lang="en-US" sz="40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673</a:t>
            </a:r>
            <a:endParaRPr lang="vi-VN" sz="40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2021703"/>
              </p:ext>
            </p:extLst>
          </p:nvPr>
        </p:nvGraphicFramePr>
        <p:xfrm>
          <a:off x="154546" y="1990582"/>
          <a:ext cx="5076564" cy="287857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26014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781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6914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26914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249362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+mj-lt"/>
                          <a:cs typeface="Times New Roman" pitchFamily="18" charset="0"/>
                        </a:rPr>
                        <a:t>Số</a:t>
                      </a:r>
                      <a:endParaRPr lang="vi-VN" sz="28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+mj-lt"/>
                          <a:cs typeface="Times New Roman" pitchFamily="18" charset="0"/>
                        </a:rPr>
                        <a:t>Trăm</a:t>
                      </a:r>
                      <a:endParaRPr lang="vi-VN" sz="28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+mj-lt"/>
                          <a:cs typeface="Times New Roman" pitchFamily="18" charset="0"/>
                        </a:rPr>
                        <a:t>Chục</a:t>
                      </a:r>
                      <a:endParaRPr lang="vi-VN" sz="28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err="1">
                          <a:latin typeface="+mj-lt"/>
                          <a:cs typeface="Times New Roman" pitchFamily="18" charset="0"/>
                        </a:rPr>
                        <a:t>Đơn</a:t>
                      </a:r>
                      <a:r>
                        <a:rPr lang="en-US" sz="2800" b="1" baseline="0" dirty="0"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lang="en-US" sz="2800" b="1" baseline="0" dirty="0" err="1">
                          <a:latin typeface="+mj-lt"/>
                          <a:cs typeface="Times New Roman" pitchFamily="18" charset="0"/>
                        </a:rPr>
                        <a:t>vị</a:t>
                      </a:r>
                      <a:endParaRPr lang="vi-VN" sz="28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14608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+mj-lt"/>
                          <a:cs typeface="Times New Roman" pitchFamily="18" charset="0"/>
                        </a:rPr>
                        <a:t>899</a:t>
                      </a:r>
                      <a:endParaRPr lang="vi-VN" sz="32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b="1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14608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latin typeface="+mj-lt"/>
                          <a:cs typeface="Times New Roman" pitchFamily="18" charset="0"/>
                        </a:rPr>
                        <a:t>897</a:t>
                      </a:r>
                      <a:endParaRPr lang="vi-VN" sz="32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b="1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vi-VN" sz="32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7" name="TextBox 16"/>
          <p:cNvSpPr txBox="1"/>
          <p:nvPr/>
        </p:nvSpPr>
        <p:spPr>
          <a:xfrm>
            <a:off x="1630710" y="3284984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6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98862" y="3284984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7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222998" y="3284984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3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30710" y="4150821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6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998862" y="4149080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7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222998" y="4149079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3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877314" y="983478"/>
            <a:ext cx="61926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err="1">
                <a:latin typeface="+mj-lt"/>
                <a:cs typeface="Times New Roman" pitchFamily="18" charset="0"/>
              </a:rPr>
              <a:t>Trước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hết</a:t>
            </a:r>
            <a:r>
              <a:rPr lang="en-US" sz="2800" dirty="0">
                <a:latin typeface="+mj-lt"/>
                <a:cs typeface="Times New Roman" pitchFamily="18" charset="0"/>
              </a:rPr>
              <a:t>, ta so </a:t>
            </a:r>
            <a:r>
              <a:rPr lang="en-US" sz="2800" dirty="0" err="1">
                <a:latin typeface="+mj-lt"/>
                <a:cs typeface="Times New Roman" pitchFamily="18" charset="0"/>
              </a:rPr>
              <a:t>sánh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các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số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trăm</a:t>
            </a:r>
            <a:r>
              <a:rPr lang="en-US" sz="2800" dirty="0">
                <a:latin typeface="+mj-lt"/>
                <a:cs typeface="Times New Roman" pitchFamily="18" charset="0"/>
              </a:rPr>
              <a:t>. </a:t>
            </a:r>
            <a:r>
              <a:rPr lang="en-US" sz="2800" dirty="0" err="1">
                <a:latin typeface="+mj-lt"/>
                <a:cs typeface="Times New Roman" pitchFamily="18" charset="0"/>
              </a:rPr>
              <a:t>Số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nào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có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số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trăm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lớn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hơn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thì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số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đó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lớn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hơn</a:t>
            </a:r>
            <a:r>
              <a:rPr lang="en-US" sz="2800" dirty="0">
                <a:latin typeface="+mj-lt"/>
                <a:cs typeface="Times New Roman" pitchFamily="18" charset="0"/>
              </a:rPr>
              <a:t>.</a:t>
            </a:r>
            <a:endParaRPr lang="vi-VN" sz="2800" dirty="0">
              <a:latin typeface="+mj-lt"/>
              <a:cs typeface="Times New Roman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877314" y="2387490"/>
            <a:ext cx="619268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err="1">
                <a:latin typeface="+mj-lt"/>
                <a:cs typeface="Times New Roman" pitchFamily="18" charset="0"/>
              </a:rPr>
              <a:t>Nếu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số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trăm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bằng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nhau</a:t>
            </a:r>
            <a:r>
              <a:rPr lang="en-US" sz="2800" dirty="0">
                <a:latin typeface="+mj-lt"/>
                <a:cs typeface="Times New Roman" pitchFamily="18" charset="0"/>
              </a:rPr>
              <a:t>, ta so </a:t>
            </a:r>
            <a:r>
              <a:rPr lang="en-US" sz="2800" dirty="0" err="1">
                <a:latin typeface="+mj-lt"/>
                <a:cs typeface="Times New Roman" pitchFamily="18" charset="0"/>
              </a:rPr>
              <a:t>sánh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số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chục</a:t>
            </a:r>
            <a:r>
              <a:rPr lang="en-US" sz="2800" dirty="0">
                <a:latin typeface="+mj-lt"/>
                <a:cs typeface="Times New Roman" pitchFamily="18" charset="0"/>
              </a:rPr>
              <a:t>. </a:t>
            </a:r>
            <a:r>
              <a:rPr lang="en-US" sz="2800" dirty="0" err="1">
                <a:latin typeface="+mj-lt"/>
                <a:cs typeface="Times New Roman" pitchFamily="18" charset="0"/>
              </a:rPr>
              <a:t>Số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nào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có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số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chục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lớn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hơn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thì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số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đó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lớn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hơn</a:t>
            </a:r>
            <a:r>
              <a:rPr lang="en-US" sz="2800" dirty="0">
                <a:latin typeface="+mj-lt"/>
                <a:cs typeface="Times New Roman" pitchFamily="18" charset="0"/>
              </a:rPr>
              <a:t>.</a:t>
            </a:r>
            <a:endParaRPr lang="vi-VN" sz="2800" dirty="0">
              <a:latin typeface="+mj-lt"/>
              <a:cs typeface="Times New Roman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5877314" y="3791502"/>
            <a:ext cx="619268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err="1">
                <a:latin typeface="+mj-lt"/>
                <a:cs typeface="Times New Roman" pitchFamily="18" charset="0"/>
              </a:rPr>
              <a:t>Nếu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sô</a:t>
            </a:r>
            <a:r>
              <a:rPr lang="en-US" sz="2800" dirty="0">
                <a:latin typeface="+mj-lt"/>
                <a:cs typeface="Times New Roman" pitchFamily="18" charset="0"/>
              </a:rPr>
              <a:t>́ </a:t>
            </a:r>
            <a:r>
              <a:rPr lang="en-US" sz="2800" dirty="0" err="1">
                <a:latin typeface="+mj-lt"/>
                <a:cs typeface="Times New Roman" pitchFamily="18" charset="0"/>
              </a:rPr>
              <a:t>trăm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bằng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nhau</a:t>
            </a:r>
            <a:r>
              <a:rPr lang="en-US" sz="2800" dirty="0">
                <a:latin typeface="+mj-lt"/>
                <a:cs typeface="Times New Roman" pitchFamily="18" charset="0"/>
              </a:rPr>
              <a:t>, </a:t>
            </a:r>
            <a:r>
              <a:rPr lang="en-US" sz="2800" dirty="0" err="1">
                <a:latin typeface="+mj-lt"/>
                <a:cs typeface="Times New Roman" pitchFamily="18" charset="0"/>
              </a:rPr>
              <a:t>số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chục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bằng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nhau</a:t>
            </a:r>
            <a:r>
              <a:rPr lang="en-US" sz="2800" dirty="0">
                <a:latin typeface="+mj-lt"/>
                <a:cs typeface="Times New Roman" pitchFamily="18" charset="0"/>
              </a:rPr>
              <a:t>, ta so </a:t>
            </a:r>
            <a:r>
              <a:rPr lang="en-US" sz="2800" dirty="0" err="1">
                <a:latin typeface="+mj-lt"/>
                <a:cs typeface="Times New Roman" pitchFamily="18" charset="0"/>
              </a:rPr>
              <a:t>sánh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số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đơn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vị</a:t>
            </a:r>
            <a:r>
              <a:rPr lang="en-US" sz="2800" dirty="0">
                <a:latin typeface="+mj-lt"/>
                <a:cs typeface="Times New Roman" pitchFamily="18" charset="0"/>
              </a:rPr>
              <a:t>. </a:t>
            </a:r>
            <a:r>
              <a:rPr lang="en-US" sz="2800" dirty="0" err="1">
                <a:latin typeface="+mj-lt"/>
                <a:cs typeface="Times New Roman" pitchFamily="18" charset="0"/>
              </a:rPr>
              <a:t>Số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nào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có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đơn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vị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lớn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hơn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thì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số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đó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lớn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hơn</a:t>
            </a:r>
            <a:r>
              <a:rPr lang="en-US" sz="2800" dirty="0">
                <a:latin typeface="+mj-lt"/>
                <a:cs typeface="Times New Roman" pitchFamily="18" charset="0"/>
              </a:rPr>
              <a:t>.</a:t>
            </a:r>
            <a:endParaRPr lang="vi-VN" sz="2800" dirty="0">
              <a:latin typeface="+mj-lt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877314" y="5626401"/>
            <a:ext cx="619268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err="1">
                <a:latin typeface="+mj-lt"/>
                <a:cs typeface="Times New Roman" pitchFamily="18" charset="0"/>
              </a:rPr>
              <a:t>Nếu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số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trăm</a:t>
            </a:r>
            <a:r>
              <a:rPr lang="en-US" sz="2800" dirty="0">
                <a:latin typeface="+mj-lt"/>
                <a:cs typeface="Times New Roman" pitchFamily="18" charset="0"/>
              </a:rPr>
              <a:t>, </a:t>
            </a:r>
            <a:r>
              <a:rPr lang="en-US" sz="2800" dirty="0" err="1">
                <a:latin typeface="+mj-lt"/>
                <a:cs typeface="Times New Roman" pitchFamily="18" charset="0"/>
              </a:rPr>
              <a:t>số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chục</a:t>
            </a:r>
            <a:r>
              <a:rPr lang="en-US" sz="2800" dirty="0">
                <a:latin typeface="+mj-lt"/>
                <a:cs typeface="Times New Roman" pitchFamily="18" charset="0"/>
              </a:rPr>
              <a:t>, </a:t>
            </a:r>
            <a:r>
              <a:rPr lang="en-US" sz="2800" dirty="0" err="1">
                <a:latin typeface="+mj-lt"/>
                <a:cs typeface="Times New Roman" pitchFamily="18" charset="0"/>
              </a:rPr>
              <a:t>số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đơn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vị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đều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bằng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nhau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thì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chúng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bằng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nhau</a:t>
            </a:r>
            <a:r>
              <a:rPr lang="en-US" sz="2800" dirty="0">
                <a:latin typeface="+mj-lt"/>
                <a:cs typeface="Times New Roman" pitchFamily="18" charset="0"/>
              </a:rPr>
              <a:t>.</a:t>
            </a:r>
            <a:endParaRPr lang="vi-VN" sz="2800" dirty="0">
              <a:latin typeface="+mj-lt"/>
              <a:cs typeface="Times New Roman" pitchFamily="18" charset="0"/>
            </a:endParaRPr>
          </a:p>
        </p:txBody>
      </p:sp>
      <p:sp>
        <p:nvSpPr>
          <p:cNvPr id="30" name="Rounded Rectangle 29"/>
          <p:cNvSpPr/>
          <p:nvPr/>
        </p:nvSpPr>
        <p:spPr>
          <a:xfrm>
            <a:off x="1306674" y="5369733"/>
            <a:ext cx="3384376" cy="793829"/>
          </a:xfrm>
          <a:prstGeom prst="roundRect">
            <a:avLst/>
          </a:prstGeom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300" endPos="55000" dir="5400000" sy="-100000" algn="bl" rotWithShape="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chemeClr val="tx1"/>
                </a:solidFill>
                <a:latin typeface="+mj-lt"/>
                <a:cs typeface="Times New Roman" pitchFamily="18" charset="0"/>
              </a:rPr>
              <a:t>Vậy</a:t>
            </a:r>
            <a:r>
              <a:rPr lang="en-US" sz="3200" dirty="0">
                <a:solidFill>
                  <a:schemeClr val="tx1"/>
                </a:solidFill>
                <a:latin typeface="+mj-lt"/>
                <a:cs typeface="Times New Roman" pitchFamily="18" charset="0"/>
              </a:rPr>
              <a:t> 673 = 673</a:t>
            </a:r>
            <a:endParaRPr lang="vi-VN" sz="3200" dirty="0">
              <a:solidFill>
                <a:schemeClr val="tx1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398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  <p:bldP spid="22" grpId="0"/>
      <p:bldP spid="29" grpId="0"/>
      <p:bldP spid="3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4000" r="-5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94606" y="674788"/>
            <a:ext cx="11089232" cy="830997"/>
          </a:xfrm>
          <a:prstGeom prst="rect">
            <a:avLst/>
          </a:prstGeom>
          <a:noFill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800" b="1" spc="5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SO </a:t>
            </a:r>
            <a:r>
              <a:rPr lang="vi-VN" sz="4800" b="1" spc="5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SÁNH</a:t>
            </a:r>
            <a:r>
              <a:rPr lang="en-US" sz="4800" b="1" spc="5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4800" b="1" spc="50" dirty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CÁC SỐ CÓ BA CHỮ SỐ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522698" y="1871826"/>
            <a:ext cx="94204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err="1">
                <a:latin typeface="+mj-lt"/>
                <a:cs typeface="Times New Roman" pitchFamily="18" charset="0"/>
              </a:rPr>
              <a:t>Trước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hết</a:t>
            </a:r>
            <a:r>
              <a:rPr lang="en-US" sz="2800" dirty="0">
                <a:latin typeface="+mj-lt"/>
                <a:cs typeface="Times New Roman" pitchFamily="18" charset="0"/>
              </a:rPr>
              <a:t>, ta so </a:t>
            </a:r>
            <a:r>
              <a:rPr lang="en-US" sz="2800" dirty="0" err="1">
                <a:latin typeface="+mj-lt"/>
                <a:cs typeface="Times New Roman" pitchFamily="18" charset="0"/>
              </a:rPr>
              <a:t>sánh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các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số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trăm</a:t>
            </a:r>
            <a:r>
              <a:rPr lang="en-US" sz="2800" dirty="0">
                <a:latin typeface="+mj-lt"/>
                <a:cs typeface="Times New Roman" pitchFamily="18" charset="0"/>
              </a:rPr>
              <a:t>. </a:t>
            </a:r>
            <a:r>
              <a:rPr lang="en-US" sz="2800" dirty="0" err="1">
                <a:latin typeface="+mj-lt"/>
                <a:cs typeface="Times New Roman" pitchFamily="18" charset="0"/>
              </a:rPr>
              <a:t>Số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nào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có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số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trăm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lớn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hơn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thì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số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đó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lớn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hơn</a:t>
            </a:r>
            <a:r>
              <a:rPr lang="en-US" sz="2800" dirty="0">
                <a:latin typeface="+mj-lt"/>
                <a:cs typeface="Times New Roman" pitchFamily="18" charset="0"/>
              </a:rPr>
              <a:t>.</a:t>
            </a:r>
            <a:endParaRPr lang="vi-VN" sz="2800" dirty="0">
              <a:latin typeface="+mj-lt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22698" y="3134967"/>
            <a:ext cx="94204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err="1">
                <a:latin typeface="+mj-lt"/>
                <a:cs typeface="Times New Roman" pitchFamily="18" charset="0"/>
              </a:rPr>
              <a:t>Nếu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số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trăm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bằng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nhau</a:t>
            </a:r>
            <a:r>
              <a:rPr lang="en-US" sz="2800" dirty="0">
                <a:latin typeface="+mj-lt"/>
                <a:cs typeface="Times New Roman" pitchFamily="18" charset="0"/>
              </a:rPr>
              <a:t>, ta so </a:t>
            </a:r>
            <a:r>
              <a:rPr lang="en-US" sz="2800" dirty="0" err="1">
                <a:latin typeface="+mj-lt"/>
                <a:cs typeface="Times New Roman" pitchFamily="18" charset="0"/>
              </a:rPr>
              <a:t>sánh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số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chục</a:t>
            </a:r>
            <a:r>
              <a:rPr lang="en-US" sz="2800" dirty="0">
                <a:latin typeface="+mj-lt"/>
                <a:cs typeface="Times New Roman" pitchFamily="18" charset="0"/>
              </a:rPr>
              <a:t>. </a:t>
            </a:r>
            <a:r>
              <a:rPr lang="en-US" sz="2800" dirty="0" err="1">
                <a:latin typeface="+mj-lt"/>
                <a:cs typeface="Times New Roman" pitchFamily="18" charset="0"/>
              </a:rPr>
              <a:t>Số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nào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có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số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chục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lớn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hơn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thì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số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đó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lớn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hơn</a:t>
            </a:r>
            <a:r>
              <a:rPr lang="en-US" sz="2800" dirty="0">
                <a:latin typeface="+mj-lt"/>
                <a:cs typeface="Times New Roman" pitchFamily="18" charset="0"/>
              </a:rPr>
              <a:t>.</a:t>
            </a:r>
            <a:endParaRPr lang="vi-VN" sz="2800" dirty="0">
              <a:latin typeface="+mj-lt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22698" y="4398108"/>
            <a:ext cx="94204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err="1">
                <a:latin typeface="+mj-lt"/>
                <a:cs typeface="Times New Roman" pitchFamily="18" charset="0"/>
              </a:rPr>
              <a:t>Nếu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sô</a:t>
            </a:r>
            <a:r>
              <a:rPr lang="en-US" sz="2800" dirty="0">
                <a:latin typeface="+mj-lt"/>
                <a:cs typeface="Times New Roman" pitchFamily="18" charset="0"/>
              </a:rPr>
              <a:t>́ </a:t>
            </a:r>
            <a:r>
              <a:rPr lang="en-US" sz="2800" dirty="0" err="1">
                <a:latin typeface="+mj-lt"/>
                <a:cs typeface="Times New Roman" pitchFamily="18" charset="0"/>
              </a:rPr>
              <a:t>trăm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bằng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nhau</a:t>
            </a:r>
            <a:r>
              <a:rPr lang="en-US" sz="2800" dirty="0">
                <a:latin typeface="+mj-lt"/>
                <a:cs typeface="Times New Roman" pitchFamily="18" charset="0"/>
              </a:rPr>
              <a:t>, </a:t>
            </a:r>
            <a:r>
              <a:rPr lang="en-US" sz="2800" dirty="0" err="1">
                <a:latin typeface="+mj-lt"/>
                <a:cs typeface="Times New Roman" pitchFamily="18" charset="0"/>
              </a:rPr>
              <a:t>số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chục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bằng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nhau</a:t>
            </a:r>
            <a:r>
              <a:rPr lang="en-US" sz="2800" dirty="0">
                <a:latin typeface="+mj-lt"/>
                <a:cs typeface="Times New Roman" pitchFamily="18" charset="0"/>
              </a:rPr>
              <a:t>, ta so </a:t>
            </a:r>
            <a:r>
              <a:rPr lang="en-US" sz="2800" dirty="0" err="1">
                <a:latin typeface="+mj-lt"/>
                <a:cs typeface="Times New Roman" pitchFamily="18" charset="0"/>
              </a:rPr>
              <a:t>sánh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số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đơn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vị</a:t>
            </a:r>
            <a:r>
              <a:rPr lang="en-US" sz="2800" dirty="0">
                <a:latin typeface="+mj-lt"/>
                <a:cs typeface="Times New Roman" pitchFamily="18" charset="0"/>
              </a:rPr>
              <a:t>. </a:t>
            </a:r>
            <a:r>
              <a:rPr lang="en-US" sz="2800" dirty="0" err="1">
                <a:latin typeface="+mj-lt"/>
                <a:cs typeface="Times New Roman" pitchFamily="18" charset="0"/>
              </a:rPr>
              <a:t>Số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nào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có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đơn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vị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lớn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hơn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thì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số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đó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lớn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hơn</a:t>
            </a:r>
            <a:r>
              <a:rPr lang="en-US" sz="2800" dirty="0">
                <a:latin typeface="+mj-lt"/>
                <a:cs typeface="Times New Roman" pitchFamily="18" charset="0"/>
              </a:rPr>
              <a:t>.</a:t>
            </a:r>
            <a:endParaRPr lang="vi-VN" sz="2800" dirty="0">
              <a:latin typeface="+mj-lt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2698" y="5661248"/>
            <a:ext cx="942042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2800" dirty="0" err="1">
                <a:latin typeface="+mj-lt"/>
                <a:cs typeface="Times New Roman" pitchFamily="18" charset="0"/>
              </a:rPr>
              <a:t>Nếu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số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trăm</a:t>
            </a:r>
            <a:r>
              <a:rPr lang="en-US" sz="2800" dirty="0">
                <a:latin typeface="+mj-lt"/>
                <a:cs typeface="Times New Roman" pitchFamily="18" charset="0"/>
              </a:rPr>
              <a:t>, </a:t>
            </a:r>
            <a:r>
              <a:rPr lang="en-US" sz="2800" dirty="0" err="1">
                <a:latin typeface="+mj-lt"/>
                <a:cs typeface="Times New Roman" pitchFamily="18" charset="0"/>
              </a:rPr>
              <a:t>số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chục</a:t>
            </a:r>
            <a:r>
              <a:rPr lang="en-US" sz="2800" dirty="0">
                <a:latin typeface="+mj-lt"/>
                <a:cs typeface="Times New Roman" pitchFamily="18" charset="0"/>
              </a:rPr>
              <a:t>, </a:t>
            </a:r>
            <a:r>
              <a:rPr lang="en-US" sz="2800" dirty="0" err="1">
                <a:latin typeface="+mj-lt"/>
                <a:cs typeface="Times New Roman" pitchFamily="18" charset="0"/>
              </a:rPr>
              <a:t>số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đơn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vị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đều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bằng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nhau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thì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chúng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bằng</a:t>
            </a:r>
            <a:r>
              <a:rPr lang="en-US" sz="2800" dirty="0">
                <a:latin typeface="+mj-lt"/>
                <a:cs typeface="Times New Roman" pitchFamily="18" charset="0"/>
              </a:rPr>
              <a:t> </a:t>
            </a:r>
            <a:r>
              <a:rPr lang="en-US" sz="2800" dirty="0" err="1">
                <a:latin typeface="+mj-lt"/>
                <a:cs typeface="Times New Roman" pitchFamily="18" charset="0"/>
              </a:rPr>
              <a:t>nhau</a:t>
            </a:r>
            <a:r>
              <a:rPr lang="en-US" sz="2800" dirty="0">
                <a:latin typeface="+mj-lt"/>
                <a:cs typeface="Times New Roman" pitchFamily="18" charset="0"/>
              </a:rPr>
              <a:t>.</a:t>
            </a:r>
            <a:endParaRPr lang="vi-VN" sz="2800" dirty="0"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2736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930209" y="2564904"/>
            <a:ext cx="6752168" cy="156966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9600" b="1" cap="all" spc="0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+mj-lt"/>
                <a:cs typeface="Times New Roman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026151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6000" r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69780" y="508836"/>
            <a:ext cx="115006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Hùng</a:t>
            </a:r>
            <a:r>
              <a:rPr lang="en-US" sz="36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cao</a:t>
            </a:r>
            <a:r>
              <a:rPr lang="en-US" sz="36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125 cm, </a:t>
            </a:r>
            <a:r>
              <a:rPr lang="en-US" sz="36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Mạnh</a:t>
            </a:r>
            <a:r>
              <a:rPr lang="en-US" sz="36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cao</a:t>
            </a:r>
            <a:r>
              <a:rPr lang="en-US" sz="36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121 cm. </a:t>
            </a:r>
            <a:r>
              <a:rPr lang="en-US" sz="36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Hỏi</a:t>
            </a:r>
            <a:r>
              <a:rPr lang="en-US" sz="36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nào</a:t>
            </a:r>
            <a:r>
              <a:rPr lang="en-US" sz="36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cao</a:t>
            </a:r>
            <a:r>
              <a:rPr lang="en-US" sz="36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+mj-lt"/>
                <a:cs typeface="Times New Roman" pitchFamily="18" charset="0"/>
              </a:rPr>
              <a:t>hơn</a:t>
            </a:r>
            <a:r>
              <a:rPr lang="en-US" sz="3600" b="1" dirty="0">
                <a:solidFill>
                  <a:srgbClr val="0000FF"/>
                </a:solidFill>
                <a:latin typeface="+mj-lt"/>
                <a:cs typeface="Times New Roman" pitchFamily="18" charset="0"/>
              </a:rPr>
              <a:t>?</a:t>
            </a:r>
            <a:endParaRPr lang="vi-VN" sz="3600" b="1" dirty="0">
              <a:solidFill>
                <a:srgbClr val="0000FF"/>
              </a:solidFill>
              <a:latin typeface="+mj-lt"/>
              <a:cs typeface="Times New Roman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69780" y="3151608"/>
            <a:ext cx="1575930" cy="3509764"/>
            <a:chOff x="469780" y="3151608"/>
            <a:chExt cx="1575930" cy="3509764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3135" y="3151608"/>
              <a:ext cx="1552575" cy="2933700"/>
            </a:xfrm>
            <a:prstGeom prst="rect">
              <a:avLst/>
            </a:prstGeom>
          </p:spPr>
        </p:pic>
        <p:sp>
          <p:nvSpPr>
            <p:cNvPr id="5" name="Rounded Rectangle 4"/>
            <p:cNvSpPr/>
            <p:nvPr/>
          </p:nvSpPr>
          <p:spPr>
            <a:xfrm>
              <a:off x="469780" y="6085308"/>
              <a:ext cx="1512168" cy="576064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latin typeface="+mj-lt"/>
                  <a:cs typeface="Times New Roman" pitchFamily="18" charset="0"/>
                </a:rPr>
                <a:t>Hùng</a:t>
              </a:r>
              <a:endParaRPr lang="vi-VN" sz="2800" dirty="0">
                <a:latin typeface="+mj-lt"/>
                <a:cs typeface="Times New Roman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1794720" y="3356992"/>
            <a:ext cx="3200372" cy="3271917"/>
            <a:chOff x="1794720" y="3356992"/>
            <a:chExt cx="3200372" cy="3271917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794720" y="3356992"/>
              <a:ext cx="3200372" cy="2800325"/>
            </a:xfrm>
            <a:prstGeom prst="rect">
              <a:avLst/>
            </a:prstGeom>
          </p:spPr>
        </p:pic>
        <p:sp>
          <p:nvSpPr>
            <p:cNvPr id="7" name="Rounded Rectangle 6"/>
            <p:cNvSpPr/>
            <p:nvPr/>
          </p:nvSpPr>
          <p:spPr>
            <a:xfrm>
              <a:off x="2638822" y="6052845"/>
              <a:ext cx="1512168" cy="576064"/>
            </a:xfrm>
            <a:prstGeom prst="round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2800" dirty="0" err="1">
                  <a:latin typeface="+mj-lt"/>
                  <a:cs typeface="Times New Roman" pitchFamily="18" charset="0"/>
                </a:rPr>
                <a:t>Mạnh</a:t>
              </a:r>
              <a:endParaRPr lang="vi-VN" sz="2800" dirty="0">
                <a:latin typeface="+mj-lt"/>
                <a:cs typeface="Times New Roman" pitchFamily="18" charset="0"/>
              </a:endParaRPr>
            </a:p>
          </p:txBody>
        </p:sp>
      </p:grp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2109757"/>
              </p:ext>
            </p:extLst>
          </p:nvPr>
        </p:nvGraphicFramePr>
        <p:xfrm>
          <a:off x="4655044" y="2179500"/>
          <a:ext cx="7350756" cy="194421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83768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3768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376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83768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8072">
                <a:tc>
                  <a:txBody>
                    <a:bodyPr/>
                    <a:lstStyle/>
                    <a:p>
                      <a:pPr algn="ctr"/>
                      <a:endParaRPr lang="vi-VN" sz="36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T w="12700" cmpd="sng">
                      <a:noFill/>
                    </a:lnT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latin typeface="+mj-lt"/>
                          <a:cs typeface="Times New Roman" pitchFamily="18" charset="0"/>
                        </a:rPr>
                        <a:t>Trăm</a:t>
                      </a:r>
                      <a:endParaRPr lang="vi-VN" sz="36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latin typeface="+mj-lt"/>
                          <a:cs typeface="Times New Roman" pitchFamily="18" charset="0"/>
                        </a:rPr>
                        <a:t>Chục</a:t>
                      </a:r>
                      <a:endParaRPr lang="vi-VN" sz="36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 err="1">
                          <a:latin typeface="+mj-lt"/>
                          <a:cs typeface="Times New Roman" pitchFamily="18" charset="0"/>
                        </a:rPr>
                        <a:t>Đơn</a:t>
                      </a:r>
                      <a:r>
                        <a:rPr lang="en-US" sz="3600" b="1" baseline="0" dirty="0">
                          <a:latin typeface="+mj-lt"/>
                          <a:cs typeface="Times New Roman" pitchFamily="18" charset="0"/>
                        </a:rPr>
                        <a:t> </a:t>
                      </a:r>
                      <a:r>
                        <a:rPr lang="en-US" sz="3600" b="1" baseline="0" dirty="0" err="1">
                          <a:latin typeface="+mj-lt"/>
                          <a:cs typeface="Times New Roman" pitchFamily="18" charset="0"/>
                        </a:rPr>
                        <a:t>vị</a:t>
                      </a:r>
                      <a:endParaRPr lang="vi-VN" sz="36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+mj-lt"/>
                          <a:cs typeface="Times New Roman" pitchFamily="18" charset="0"/>
                        </a:rPr>
                        <a:t>125</a:t>
                      </a:r>
                      <a:endParaRPr lang="vi-VN" sz="36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vi-VN" sz="36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vi-VN" sz="3600" b="1">
                        <a:latin typeface="+mj-lt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vi-VN" sz="3600" b="1">
                        <a:latin typeface="+mj-lt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8072">
                <a:tc>
                  <a:txBody>
                    <a:bodyPr/>
                    <a:lstStyle/>
                    <a:p>
                      <a:pPr algn="ctr"/>
                      <a:r>
                        <a:rPr lang="en-US" sz="3600" b="1" dirty="0">
                          <a:latin typeface="+mj-lt"/>
                          <a:cs typeface="Times New Roman" pitchFamily="18" charset="0"/>
                        </a:rPr>
                        <a:t>121</a:t>
                      </a:r>
                      <a:endParaRPr lang="vi-VN" sz="36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vi-VN" sz="36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vi-VN" sz="36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vi-VN" sz="3600" b="1" dirty="0">
                        <a:latin typeface="+mj-lt"/>
                        <a:cs typeface="Times New Roman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6959302" y="2827572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1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903518" y="2827572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2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703718" y="2827571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5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959302" y="3477385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1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903518" y="3477385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2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703718" y="3477384"/>
            <a:ext cx="7920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1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544504" y="4930828"/>
            <a:ext cx="5976664" cy="112011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+mj-lt"/>
                <a:cs typeface="Times New Roman" pitchFamily="18" charset="0"/>
              </a:rPr>
              <a:t>Vậy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bạn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Hùng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cao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hơn</a:t>
            </a:r>
            <a:r>
              <a:rPr lang="en-US" sz="3200" dirty="0">
                <a:latin typeface="+mj-lt"/>
                <a:cs typeface="Times New Roman" pitchFamily="18" charset="0"/>
              </a:rPr>
              <a:t> </a:t>
            </a:r>
            <a:r>
              <a:rPr lang="en-US" sz="3200" dirty="0" err="1">
                <a:latin typeface="+mj-lt"/>
                <a:cs typeface="Times New Roman" pitchFamily="18" charset="0"/>
              </a:rPr>
              <a:t>bạn</a:t>
            </a:r>
            <a:r>
              <a:rPr lang="en-US" sz="3200" dirty="0">
                <a:latin typeface="+mj-lt"/>
                <a:cs typeface="Times New Roman" pitchFamily="18" charset="0"/>
              </a:rPr>
              <a:t> Minh</a:t>
            </a:r>
            <a:endParaRPr lang="vi-VN" sz="3200" dirty="0">
              <a:latin typeface="+mj-lt"/>
              <a:cs typeface="Times New Roman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0193931" y="2204865"/>
            <a:ext cx="1799821" cy="191885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74326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000"/>
                            </p:stCondLst>
                            <p:childTnLst>
                              <p:par>
                                <p:cTn id="5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  <p:bldP spid="11" grpId="0"/>
      <p:bldP spid="12" grpId="0"/>
      <p:bldP spid="13" grpId="0"/>
      <p:bldP spid="14" grpId="0"/>
      <p:bldP spid="15" grpId="0"/>
      <p:bldP spid="1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6000" r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39" b="15696"/>
          <a:stretch/>
        </p:blipFill>
        <p:spPr>
          <a:xfrm>
            <a:off x="6045352" y="1628800"/>
            <a:ext cx="6268282" cy="434172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39" b="15696"/>
          <a:stretch/>
        </p:blipFill>
        <p:spPr>
          <a:xfrm>
            <a:off x="-99026" y="1582172"/>
            <a:ext cx="6268282" cy="434172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 rot="20716926">
            <a:off x="-142652" y="362988"/>
            <a:ext cx="384271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+mj-lt"/>
                <a:cs typeface="Times New Roman" pitchFamily="18" charset="0"/>
              </a:rPr>
              <a:t>CỦNG CỐ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1106009" y="2742019"/>
            <a:ext cx="4269117" cy="830997"/>
            <a:chOff x="4386772" y="1517883"/>
            <a:chExt cx="4269117" cy="830997"/>
          </a:xfrm>
        </p:grpSpPr>
        <p:sp>
          <p:nvSpPr>
            <p:cNvPr id="4" name="Rectangle 3"/>
            <p:cNvSpPr/>
            <p:nvPr/>
          </p:nvSpPr>
          <p:spPr>
            <a:xfrm>
              <a:off x="4386772" y="1517883"/>
              <a:ext cx="4269117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>
                  <a:latin typeface="+mj-lt"/>
                  <a:cs typeface="Times New Roman" pitchFamily="18" charset="0"/>
                </a:rPr>
                <a:t>634            728 </a:t>
              </a:r>
              <a:endParaRPr lang="vi-VN" sz="4400" dirty="0">
                <a:latin typeface="+mj-lt"/>
                <a:cs typeface="Times New Roman" pitchFamily="18" charset="0"/>
              </a:endParaRPr>
            </a:p>
          </p:txBody>
        </p:sp>
        <p:sp>
          <p:nvSpPr>
            <p:cNvPr id="5" name="Oval 4"/>
            <p:cNvSpPr/>
            <p:nvPr/>
          </p:nvSpPr>
          <p:spPr>
            <a:xfrm>
              <a:off x="5951190" y="1517883"/>
              <a:ext cx="792088" cy="830997"/>
            </a:xfrm>
            <a:prstGeom prst="ellipse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?</a:t>
              </a:r>
              <a:endParaRPr lang="vi-VN" sz="3600" b="1" dirty="0">
                <a:solidFill>
                  <a:srgbClr val="FF0000"/>
                </a:solidFill>
                <a:latin typeface="+mj-lt"/>
                <a:cs typeface="Times New Roman" pitchFamily="18" charset="0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32165" y="3933056"/>
            <a:ext cx="3954929" cy="830997"/>
            <a:chOff x="4495068" y="3246075"/>
            <a:chExt cx="3954929" cy="830997"/>
          </a:xfrm>
        </p:grpSpPr>
        <p:sp>
          <p:nvSpPr>
            <p:cNvPr id="6" name="Rectangle 5"/>
            <p:cNvSpPr/>
            <p:nvPr/>
          </p:nvSpPr>
          <p:spPr>
            <a:xfrm>
              <a:off x="4495068" y="3246075"/>
              <a:ext cx="3954929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>
                  <a:latin typeface="+mj-lt"/>
                  <a:cs typeface="Times New Roman" pitchFamily="18" charset="0"/>
                </a:rPr>
                <a:t>542           561 </a:t>
              </a:r>
              <a:endParaRPr lang="vi-VN" sz="4400" dirty="0">
                <a:latin typeface="+mj-lt"/>
                <a:cs typeface="Times New Roman" pitchFamily="18" charset="0"/>
              </a:endParaRPr>
            </a:p>
          </p:txBody>
        </p:sp>
        <p:sp>
          <p:nvSpPr>
            <p:cNvPr id="7" name="Oval 6"/>
            <p:cNvSpPr/>
            <p:nvPr/>
          </p:nvSpPr>
          <p:spPr>
            <a:xfrm>
              <a:off x="5920669" y="3246075"/>
              <a:ext cx="792088" cy="830997"/>
            </a:xfrm>
            <a:prstGeom prst="ellipse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?</a:t>
              </a:r>
              <a:endParaRPr lang="vi-VN" sz="3600" b="1" dirty="0">
                <a:solidFill>
                  <a:srgbClr val="FF0000"/>
                </a:solidFill>
                <a:latin typeface="+mj-lt"/>
                <a:cs typeface="Times New Roman" pitchFamily="18" charset="0"/>
              </a:endParaRP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7337931" y="2742019"/>
            <a:ext cx="3797835" cy="830997"/>
            <a:chOff x="4517708" y="4725144"/>
            <a:chExt cx="3797835" cy="830997"/>
          </a:xfrm>
        </p:grpSpPr>
        <p:sp>
          <p:nvSpPr>
            <p:cNvPr id="8" name="Rectangle 7"/>
            <p:cNvSpPr/>
            <p:nvPr/>
          </p:nvSpPr>
          <p:spPr>
            <a:xfrm>
              <a:off x="4517708" y="4725144"/>
              <a:ext cx="3797835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>
                  <a:latin typeface="+mj-lt"/>
                  <a:cs typeface="Times New Roman" pitchFamily="18" charset="0"/>
                </a:rPr>
                <a:t>483           </a:t>
              </a:r>
              <a:r>
                <a:rPr lang="en-US" sz="4400" dirty="0">
                  <a:latin typeface="+mj-lt"/>
                  <a:cs typeface="Times New Roman" pitchFamily="18" charset="0"/>
                </a:rPr>
                <a:t>481</a:t>
              </a:r>
              <a:endParaRPr lang="vi-VN" sz="4400" dirty="0">
                <a:latin typeface="+mj-lt"/>
                <a:cs typeface="Times New Roman" pitchFamily="18" charset="0"/>
              </a:endParaRPr>
            </a:p>
          </p:txBody>
        </p:sp>
        <p:sp>
          <p:nvSpPr>
            <p:cNvPr id="9" name="Oval 8"/>
            <p:cNvSpPr/>
            <p:nvPr/>
          </p:nvSpPr>
          <p:spPr>
            <a:xfrm>
              <a:off x="5972100" y="4725144"/>
              <a:ext cx="792088" cy="830997"/>
            </a:xfrm>
            <a:prstGeom prst="ellipse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?</a:t>
              </a:r>
              <a:endParaRPr lang="vi-VN" sz="3600" b="1" dirty="0">
                <a:solidFill>
                  <a:srgbClr val="FF0000"/>
                </a:solidFill>
                <a:latin typeface="+mj-lt"/>
                <a:cs typeface="Times New Roman" pitchFamily="18" charset="0"/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7167759" y="3933056"/>
            <a:ext cx="4112023" cy="830997"/>
            <a:chOff x="4397132" y="6027003"/>
            <a:chExt cx="4112023" cy="830997"/>
          </a:xfrm>
        </p:grpSpPr>
        <p:sp>
          <p:nvSpPr>
            <p:cNvPr id="10" name="Rectangle 9"/>
            <p:cNvSpPr/>
            <p:nvPr/>
          </p:nvSpPr>
          <p:spPr>
            <a:xfrm>
              <a:off x="4397132" y="6027003"/>
              <a:ext cx="4112023" cy="76944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400">
                  <a:latin typeface="+mj-lt"/>
                  <a:cs typeface="Times New Roman" pitchFamily="18" charset="0"/>
                </a:rPr>
                <a:t>824            </a:t>
              </a:r>
              <a:r>
                <a:rPr lang="en-US" sz="4400" dirty="0">
                  <a:latin typeface="+mj-lt"/>
                  <a:cs typeface="Times New Roman" pitchFamily="18" charset="0"/>
                </a:rPr>
                <a:t>824 </a:t>
              </a:r>
              <a:endParaRPr lang="vi-VN" sz="4400" dirty="0">
                <a:latin typeface="+mj-lt"/>
                <a:cs typeface="Times New Roman" pitchFamily="18" charset="0"/>
              </a:endParaRPr>
            </a:p>
          </p:txBody>
        </p:sp>
        <p:sp>
          <p:nvSpPr>
            <p:cNvPr id="11" name="Oval 10"/>
            <p:cNvSpPr/>
            <p:nvPr/>
          </p:nvSpPr>
          <p:spPr>
            <a:xfrm>
              <a:off x="6032416" y="6027003"/>
              <a:ext cx="792088" cy="830997"/>
            </a:xfrm>
            <a:prstGeom prst="ellipse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solidFill>
                    <a:srgbClr val="FF0000"/>
                  </a:solidFill>
                  <a:latin typeface="+mj-lt"/>
                  <a:cs typeface="Times New Roman" pitchFamily="18" charset="0"/>
                </a:rPr>
                <a:t>?</a:t>
              </a:r>
              <a:endParaRPr lang="vi-VN" sz="3600" b="1" dirty="0">
                <a:solidFill>
                  <a:srgbClr val="FF0000"/>
                </a:solidFill>
                <a:latin typeface="+mj-lt"/>
                <a:cs typeface="Times New Roman" pitchFamily="18" charset="0"/>
              </a:endParaRPr>
            </a:p>
          </p:txBody>
        </p:sp>
      </p:grpSp>
      <p:sp>
        <p:nvSpPr>
          <p:cNvPr id="19" name="Oval 18"/>
          <p:cNvSpPr/>
          <p:nvPr/>
        </p:nvSpPr>
        <p:spPr>
          <a:xfrm>
            <a:off x="2598419" y="2742019"/>
            <a:ext cx="864096" cy="830997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&lt;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2557766" y="3933056"/>
            <a:ext cx="792088" cy="830997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&lt;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8792323" y="2742019"/>
            <a:ext cx="831275" cy="830997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&gt;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8763856" y="3933056"/>
            <a:ext cx="831275" cy="830997"/>
          </a:xfrm>
          <a:prstGeom prst="ellips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=</a:t>
            </a:r>
            <a:endParaRPr lang="vi-VN" sz="3600" b="1" dirty="0">
              <a:solidFill>
                <a:srgbClr val="FF000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07689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 animBg="1"/>
      <p:bldP spid="20" grpId="0" animBg="1"/>
      <p:bldP spid="21" grpId="0" animBg="1"/>
      <p:bldP spid="2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319300" y="1146810"/>
            <a:ext cx="3536546" cy="110799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66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DẶN DÒ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782838" y="3212976"/>
            <a:ext cx="8955148" cy="3024336"/>
          </a:xfrm>
        </p:spPr>
        <p:txBody>
          <a:bodyPr/>
          <a:lstStyle/>
          <a:p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51750847"/>
      </p:ext>
    </p:extLst>
  </p:cSld>
  <p:clrMapOvr>
    <a:masterClrMapping/>
  </p:clrMapOvr>
  <p:transition spd="slow">
    <p:randomBar dir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693" y="3800225"/>
            <a:ext cx="2891190" cy="21100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794" y="3936847"/>
            <a:ext cx="2891189" cy="20475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683" y="4855256"/>
            <a:ext cx="1814157" cy="18389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47590" y="4960617"/>
            <a:ext cx="1857133" cy="17335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582" y="4484210"/>
            <a:ext cx="1580059" cy="206121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38223" y="5737655"/>
            <a:ext cx="12190412" cy="374984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04199" y="2321004"/>
            <a:ext cx="983613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BAND NHẠC GẤU CON</a:t>
            </a:r>
          </a:p>
        </p:txBody>
      </p:sp>
      <p:pic>
        <p:nvPicPr>
          <p:cNvPr id="3" name="BAND NHẠC GẤU CO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55389" y="3206053"/>
            <a:ext cx="56980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148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7037E-6 L -1.875E-6 0.00024 C 0.00013 -0.01203 -1.875E-6 -0.01481 0.00052 -0.02361 C 0.00065 -0.02662 0.00091 -0.02916 0.00104 -0.03194 C 0.00117 -0.03333 0.00104 -0.03588 0.00143 -0.03611 L 0.00248 -0.0375 C 0.00287 -0.03703 0.00352 -0.03796 0.00365 -0.03611 C 0.00391 -0.03217 0.00352 -0.02777 0.00339 -0.02361 C 0.00339 -0.02222 0.00313 -0.02106 0.00313 -0.01944 C 0.003 -0.01736 0.00287 -0.01481 0.00287 -0.0125 C 0.00274 -0.01111 0.00261 -0.00995 0.00248 -0.00833 C 0.00235 -0.00671 0.00235 -0.00463 0.00222 -0.00277 C 0.00209 -3.7037E-6 0.00182 0.00255 0.00169 0.00556 C 0.00169 0.00579 0.00117 0.01459 0.00104 0.01528 C 0.00078 0.01621 0.00052 0.01621 0.00026 0.01667 C 0.00052 0.00093 -1.875E-6 0.00278 -1.875E-6 -3.7037E-6 Z " pathEditMode="relative" rAng="0" ptsTypes="AAAAAAAAAAAAAAAA">
                                      <p:cBhvr>
                                        <p:cTn id="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104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5574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r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38822" y="2056374"/>
            <a:ext cx="8856984" cy="1476164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>
                <a:gd name="adj" fmla="val 11080883"/>
              </a:avLst>
            </a:prstTxWarp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THANK YOU</a:t>
            </a:r>
          </a:p>
          <a:p>
            <a:pPr algn="ctr"/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hẹn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gặp</a:t>
            </a:r>
            <a:r>
              <a:rPr lang="en-US" sz="72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2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7200" b="1" spc="50" dirty="0">
              <a:ln w="11430"/>
              <a:solidFill>
                <a:srgbClr val="FF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Ảnh Động Powerpoint Đẹp ❤️ Tải 777+ Hình Động PPT Cut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070" y="3604546"/>
            <a:ext cx="4369640" cy="3424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5970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0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582" y="4484210"/>
            <a:ext cx="1580059" cy="2061216"/>
          </a:xfrm>
          <a:prstGeom prst="rect">
            <a:avLst/>
          </a:prstGeom>
        </p:spPr>
      </p:pic>
      <p:pic>
        <p:nvPicPr>
          <p:cNvPr id="1026" name="1" descr="Táº­p tin:Star icon stylized.svg â Wikipedia tiáº¿ng Viá»t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432" y="1413790"/>
            <a:ext cx="2089964" cy="198817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2" descr="Táº­p tin:Star icon stylized.svg â Wikipedia tiáº¿ng Viá»t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824" y="1413790"/>
            <a:ext cx="2089964" cy="198817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3" descr="Táº­p tin:Star icon stylized.svg â Wikipedia tiáº¿ng Viá»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215" y="1413790"/>
            <a:ext cx="2089964" cy="198817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4" descr="Táº­p tin:Star icon stylized.svg â Wikipedia tiáº¿ng Viá»t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607" y="1413790"/>
            <a:ext cx="2089964" cy="198817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5" descr="Táº­p tin:Star icon stylized.svg â Wikipedia tiáº¿ng Viá»t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7999" y="1413790"/>
            <a:ext cx="2089964" cy="198817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2062935" y="485951"/>
            <a:ext cx="8135670" cy="214113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tương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ứng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5400" dirty="0">
                <a:latin typeface="Times New Roman" pitchFamily="18" charset="0"/>
                <a:cs typeface="Times New Roman" pitchFamily="18" charset="0"/>
              </a:rPr>
              <a:t>: 223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416417" y="3645024"/>
            <a:ext cx="4683193" cy="133422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Hai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trăm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hai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mươi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ba</a:t>
            </a:r>
            <a:endParaRPr lang="en-US" sz="3600" dirty="0"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22345" y="5445224"/>
            <a:ext cx="4683193" cy="133422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Ba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trăm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hai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mươi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ba</a:t>
            </a:r>
            <a:endParaRPr lang="en-US" sz="3600" dirty="0"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6416417" y="5445225"/>
            <a:ext cx="4683193" cy="133422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Hai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trăm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ba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mươi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hai</a:t>
            </a:r>
            <a:endParaRPr lang="en-US" sz="3600" dirty="0"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600127" y="3693106"/>
            <a:ext cx="4683193" cy="133422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Hai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trăm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hai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mươi</a:t>
            </a:r>
            <a:r>
              <a:rPr lang="en-US" sz="3600" dirty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bốn</a:t>
            </a:r>
            <a:endParaRPr lang="en-US" sz="3600" dirty="0"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89336" y="4124076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411198" y="5941823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76866" y="5835544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442486" y="4067699"/>
            <a:ext cx="1339424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24306" y="1869330"/>
            <a:ext cx="483578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7933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-4.58333E-6 0.00023 C 0.00534 0.01574 0.01016 0.03287 0.01641 0.04815 C 0.0181 0.05254 0.02149 0.05347 0.02331 0.05764 C 0.03672 0.08981 0.02331 0.07731 0.0375 0.0868 C 0.03972 0.0919 0.04206 0.09676 0.04454 0.10139 C 0.04818 0.10833 0.05326 0.1125 0.05612 0.12083 C 0.05821 0.12615 0.05625 0.13541 0.0586 0.14004 C 0.06224 0.14791 0.0681 0.14884 0.07266 0.15463 C 0.09362 0.18217 0.07605 0.16828 0.09141 0.17893 C 0.09375 0.18379 0.09584 0.18958 0.09844 0.19352 C 0.11146 0.2125 0.1073 0.19236 0.12201 0.22245 C 0.12995 0.23912 0.13698 0.25486 0.14779 0.2662 C 0.15092 0.26921 0.15404 0.27222 0.15717 0.27569 C 0.16993 0.29074 0.15834 0.28125 0.17123 0.29004 C 0.18855 0.3169 0.17214 0.29352 0.1948 0.31921 C 0.20886 0.33541 0.19467 0.32731 0.21823 0.34352 C 0.22618 0.34907 0.22995 0.34583 0.23698 0.35324 C 0.23946 0.35578 0.24141 0.36065 0.24402 0.36273 C 0.24779 0.36574 0.25183 0.36574 0.25573 0.36782 C 0.25821 0.36898 0.26042 0.37106 0.2629 0.37245 C 0.26589 0.3743 0.26902 0.37569 0.27214 0.37731 C 0.27461 0.3787 0.27683 0.38078 0.2793 0.3824 C 0.29987 0.39444 0.27878 0.38032 0.29571 0.3919 C 0.30157 0.4 0.30534 0.40602 0.31211 0.41134 C 0.31628 0.41435 0.32956 0.41944 0.33321 0.42083 C 0.33633 0.42245 0.33959 0.42407 0.34258 0.42592 C 0.34493 0.42708 0.34727 0.42963 0.34961 0.43055 C 0.35352 0.43264 0.35743 0.43403 0.36133 0.43541 C 0.36993 0.44722 0.36693 0.4456 0.37787 0.45 C 0.38243 0.45185 0.39584 0.45532 0.40131 0.45972 C 0.40235 0.46041 0.40287 0.46296 0.40378 0.46481 " pathEditMode="relative" rAng="0" ptsTypes="AAAAAAAAAAAAAAAAAAAAAAAAAAAAAAAA">
                                      <p:cBhvr>
                                        <p:cTn id="9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182" y="23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3000"/>
                            </p:stCondLst>
                            <p:childTnLst>
                              <p:par>
                                <p:cTn id="9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Huy Duẩn"/>
          <p:cNvGrpSpPr/>
          <p:nvPr/>
        </p:nvGrpSpPr>
        <p:grpSpPr>
          <a:xfrm>
            <a:off x="1" y="1413790"/>
            <a:ext cx="12255416" cy="8454110"/>
            <a:chOff x="182857" y="1566190"/>
            <a:chExt cx="12257011" cy="8454110"/>
          </a:xfrm>
        </p:grpSpPr>
        <p:pic>
          <p:nvPicPr>
            <p:cNvPr id="30" name="Picture 2" descr="Táº­p tin:Star icon stylized.svg â Wikipedia tiáº¿ng Viá»t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4561" y="1566190"/>
              <a:ext cx="2090236" cy="1988174"/>
            </a:xfrm>
            <a:prstGeom prst="rect">
              <a:avLst/>
            </a:prstGeom>
            <a:noFill/>
            <a:effectLst>
              <a:glow rad="228600">
                <a:schemeClr val="accent4">
                  <a:satMod val="175000"/>
                  <a:alpha val="4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33" hidden="1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pic>
        <p:nvPicPr>
          <p:cNvPr id="8" name="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794" y="3936847"/>
            <a:ext cx="2891189" cy="2047541"/>
          </a:xfrm>
          <a:prstGeom prst="rect">
            <a:avLst/>
          </a:prstGeom>
        </p:spPr>
      </p:pic>
      <p:pic>
        <p:nvPicPr>
          <p:cNvPr id="13" name="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582" y="4484210"/>
            <a:ext cx="1580059" cy="2061216"/>
          </a:xfrm>
          <a:prstGeom prst="rect">
            <a:avLst/>
          </a:prstGeom>
        </p:spPr>
      </p:pic>
      <p:pic>
        <p:nvPicPr>
          <p:cNvPr id="19" name="13" descr="Táº­p tin:Star icon stylized.svg â Wikipedia tiáº¿ng Viá»t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215" y="1413790"/>
            <a:ext cx="2089964" cy="198817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12" descr="Táº­p tin:Star icon stylized.svg â Wikipedia tiáº¿ng Viá»t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607" y="1413790"/>
            <a:ext cx="2089964" cy="198817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11" descr="Táº­p tin:Star icon stylized.svg â Wikipedia tiáº¿ng Viá»t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7999" y="1413790"/>
            <a:ext cx="2089964" cy="198817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10"/>
          <p:cNvSpPr/>
          <p:nvPr/>
        </p:nvSpPr>
        <p:spPr>
          <a:xfrm>
            <a:off x="838622" y="718483"/>
            <a:ext cx="10368102" cy="2134454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>
              <a:lnSpc>
                <a:spcPct val="150000"/>
              </a:lnSpc>
            </a:pP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454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4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vị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9"/>
          <p:cNvSpPr/>
          <p:nvPr/>
        </p:nvSpPr>
        <p:spPr>
          <a:xfrm>
            <a:off x="1369774" y="3683818"/>
            <a:ext cx="2813754" cy="95962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8"/>
          <p:cNvSpPr/>
          <p:nvPr/>
        </p:nvSpPr>
        <p:spPr>
          <a:xfrm>
            <a:off x="1408535" y="5323615"/>
            <a:ext cx="2813754" cy="95962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7"/>
          <p:cNvSpPr/>
          <p:nvPr/>
        </p:nvSpPr>
        <p:spPr>
          <a:xfrm>
            <a:off x="7232434" y="5266961"/>
            <a:ext cx="2813754" cy="95962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6"/>
          <p:cNvSpPr/>
          <p:nvPr/>
        </p:nvSpPr>
        <p:spPr>
          <a:xfrm>
            <a:off x="7202748" y="3717032"/>
            <a:ext cx="2813754" cy="95962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pic>
        <p:nvPicPr>
          <p:cNvPr id="26" name="5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507999" y="3976366"/>
            <a:ext cx="560084" cy="90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4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357776" y="5591923"/>
            <a:ext cx="560084" cy="90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3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3623444" y="5485644"/>
            <a:ext cx="560084" cy="903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2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3526404" y="3947779"/>
            <a:ext cx="686951" cy="961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86894" y="2042167"/>
            <a:ext cx="483578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4727999" y="1916832"/>
            <a:ext cx="791143" cy="64807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01122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6 L -4.16667E-6 0.00024 C 0.00079 0.01852 0.00118 0.03727 0.00235 0.05579 C 0.00287 0.06297 0.00404 0.07014 0.00482 0.07732 C 0.0056 0.08588 0.00612 0.09468 0.00717 0.10301 C 0.00769 0.10764 0.00899 0.11158 0.00964 0.11598 C 0.01381 0.14584 0.00886 0.12917 0.01693 0.15047 C 0.02058 0.17639 0.01823 0.16204 0.02409 0.19352 C 0.02409 0.19375 0.02891 0.21922 0.02891 0.21945 C 0.0306 0.225 0.03243 0.23056 0.03386 0.23635 C 0.03477 0.24051 0.03503 0.24537 0.0362 0.24931 C 0.0375 0.25394 0.03972 0.25764 0.04102 0.26227 C 0.04467 0.27524 0.0431 0.28195 0.04597 0.29676 C 0.04701 0.30278 0.04935 0.30787 0.05079 0.31389 C 0.0517 0.31806 0.05222 0.32269 0.05313 0.32686 C 0.05834 0.34838 0.05795 0.33681 0.05795 0.34838 " pathEditMode="relative" rAng="0" ptsTypes="AAAAAAAAAAAAAAAA">
                                      <p:cBhvr>
                                        <p:cTn id="7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91" y="1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23" grpId="0" animBg="1"/>
      <p:bldP spid="24" grpId="0" animBg="1"/>
      <p:bldP spid="25" grpId="0" animBg="1"/>
      <p:bldP spid="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693" y="3800225"/>
            <a:ext cx="2891190" cy="21100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794" y="3936847"/>
            <a:ext cx="2891189" cy="20475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582" y="4484210"/>
            <a:ext cx="1580059" cy="2061216"/>
          </a:xfrm>
          <a:prstGeom prst="rect">
            <a:avLst/>
          </a:prstGeom>
        </p:spPr>
      </p:pic>
      <p:pic>
        <p:nvPicPr>
          <p:cNvPr id="19" name="Huy Duẩn" descr="Táº­p tin:Star icon stylized.svg â Wikipedia tiáº¿ng Viá»t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7215" y="1413790"/>
            <a:ext cx="2089964" cy="198817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Táº­p tin:Star icon stylized.svg â Wikipedia tiáº¿ng Viá»t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607" y="1413790"/>
            <a:ext cx="2089964" cy="198817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Táº­p tin:Star icon stylized.svg â Wikipedia tiáº¿ng Viá»t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7999" y="1413790"/>
            <a:ext cx="2089964" cy="198817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766614" y="620688"/>
            <a:ext cx="10499484" cy="268348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>
              <a:lnSpc>
                <a:spcPct val="150000"/>
              </a:lnSpc>
            </a:pP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256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6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vị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446120" y="5445224"/>
            <a:ext cx="2751612" cy="130451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964938" y="5364995"/>
            <a:ext cx="2751612" cy="130451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446120" y="3946122"/>
            <a:ext cx="2751612" cy="130451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7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942720" y="3936847"/>
            <a:ext cx="2751612" cy="1304512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244174" y="4525272"/>
            <a:ext cx="854750" cy="86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457467" y="4165210"/>
            <a:ext cx="854750" cy="86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1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131704" y="5912770"/>
            <a:ext cx="854750" cy="866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576744" y="5861101"/>
            <a:ext cx="1048363" cy="921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6167214" y="2204864"/>
            <a:ext cx="791143" cy="64807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98465" y="2307293"/>
            <a:ext cx="483578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7495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200"/>
                            </p:stCondLst>
                            <p:childTnLst>
                              <p:par>
                                <p:cTn id="7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5.55556E-6 L -1.45833E-6 -5.55556E-6 C 0.00716 0.00277 0.01471 0.00439 0.02175 0.00856 C 0.02748 0.0118 0.03203 0.0236 0.0362 0.03009 C 0.04011 0.0361 0.04427 0.04166 0.04831 0.04722 C 0.05065 0.05022 0.05313 0.05323 0.0556 0.05578 C 0.05873 0.05902 0.06237 0.06064 0.06524 0.06434 C 0.0681 0.06782 0.06992 0.07337 0.07253 0.07731 C 0.07474 0.08055 0.07761 0.0824 0.07982 0.08587 C 0.08763 0.09837 0.09792 0.11597 0.10404 0.13309 C 0.10599 0.13865 0.10677 0.14513 0.10886 0.15022 C 0.1155 0.16666 0.11758 0.16157 0.12578 0.17615 C 0.12865 0.18124 0.13073 0.18749 0.13307 0.19328 C 0.13646 0.20184 0.14271 0.21921 0.14271 0.21921 C 0.14349 0.22476 0.14401 0.23078 0.14518 0.23634 C 0.14649 0.24235 0.14974 0.24722 0.15 0.25347 C 0.1513 0.27916 0.15 0.30509 0.15 0.33101 " pathEditMode="relative" ptsTypes="AAAAAAAAAAAAAAAAA">
                                      <p:cBhvr>
                                        <p:cTn id="7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2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23" grpId="0" animBg="1"/>
      <p:bldP spid="24" grpId="0" animBg="1"/>
      <p:bldP spid="25" grpId="0" animBg="1"/>
      <p:bldP spid="2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693" y="3800225"/>
            <a:ext cx="2891190" cy="21100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794" y="3936847"/>
            <a:ext cx="2891189" cy="20475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683" y="4855256"/>
            <a:ext cx="1814157" cy="183891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582" y="4484210"/>
            <a:ext cx="1580059" cy="2061216"/>
          </a:xfrm>
          <a:prstGeom prst="rect">
            <a:avLst/>
          </a:prstGeom>
        </p:spPr>
      </p:pic>
      <p:pic>
        <p:nvPicPr>
          <p:cNvPr id="20" name="Picture 2" descr="Táº­p tin:Star icon stylized.svg â Wikipedia tiáº¿ng Viá»t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607" y="1413790"/>
            <a:ext cx="2089964" cy="198817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Táº­p tin:Star icon stylized.svg â Wikipedia tiáº¿ng Viá»t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7999" y="1413790"/>
            <a:ext cx="2089964" cy="198817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1644216" y="603785"/>
            <a:ext cx="8901980" cy="239316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Chọn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hợp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điền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ô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trống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ctr">
              <a:lnSpc>
                <a:spcPct val="150000"/>
              </a:lnSpc>
            </a:pP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193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4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dirty="0" err="1">
                <a:latin typeface="Times New Roman" pitchFamily="18" charset="0"/>
                <a:cs typeface="Times New Roman" pitchFamily="18" charset="0"/>
              </a:rPr>
              <a:t>vị</a:t>
            </a:r>
            <a:endParaRPr lang="en-US" sz="4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165899" y="3619816"/>
            <a:ext cx="3380297" cy="91154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371826" y="5249945"/>
            <a:ext cx="3380297" cy="91154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165898" y="5249946"/>
            <a:ext cx="3380297" cy="91154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349608" y="3621099"/>
            <a:ext cx="3380297" cy="91154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235923" y="3629393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9857783" y="5323868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123452" y="5217589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9889073" y="3619815"/>
            <a:ext cx="1339424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766122" y="1541134"/>
            <a:ext cx="483578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ounded Rectangle 18"/>
          <p:cNvSpPr/>
          <p:nvPr/>
        </p:nvSpPr>
        <p:spPr>
          <a:xfrm>
            <a:off x="7896351" y="2083841"/>
            <a:ext cx="791143" cy="648072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07702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100"/>
                            </p:stCondLst>
                            <p:childTnLst>
                              <p:par>
                                <p:cTn id="7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7037E-7 L 1.875E-6 -3.7037E-7 C -0.00807 0.00139 -0.01641 0.00092 -0.02422 0.00416 C -0.02708 0.00532 -0.02904 0.01018 -0.03151 0.01273 C -0.03463 0.01597 -0.03789 0.01898 -0.04115 0.02129 C -0.04596 0.02477 -0.05117 0.02592 -0.05573 0.03009 C -0.06211 0.03565 -0.06823 0.04305 -0.075 0.04722 L -0.08958 0.05578 C -0.09206 0.05717 -0.0944 0.05903 -0.09687 0.06018 C -0.10404 0.06296 -0.11146 0.06504 -0.11862 0.06875 C -0.12279 0.07083 -0.12656 0.07523 -0.13073 0.07731 C -0.1569 0.09004 -0.13372 0.07176 -0.15976 0.09028 C -0.19557 0.11574 -0.15104 0.08333 -0.18151 0.10741 C -0.19323 0.11666 -0.19284 0.11412 -0.20325 0.12453 C -0.20586 0.12708 -0.20794 0.13102 -0.21055 0.13333 C -0.21445 0.13657 -0.21888 0.13796 -0.22266 0.1419 C -0.22617 0.14537 -0.22891 0.15069 -0.23229 0.15463 C -0.2362 0.15926 -0.24036 0.16319 -0.2444 0.16759 C -0.24687 0.17037 -0.24922 0.17338 -0.25169 0.17616 C -0.25325 0.18055 -0.25495 0.18472 -0.25651 0.18912 C -0.25898 0.19629 -0.26094 0.20393 -0.2638 0.21065 C -0.26575 0.21551 -0.26862 0.21921 -0.27096 0.22361 C -0.28568 0.27546 -0.26601 0.21296 -0.28307 0.2493 C -0.28542 0.25416 -0.28607 0.26111 -0.28789 0.26666 C -0.2901 0.27268 -0.29284 0.27801 -0.29518 0.28379 C -0.29687 0.28796 -0.29805 0.29305 -0.3 0.29676 C -0.30208 0.30023 -0.30495 0.30231 -0.30729 0.30532 C -0.30885 0.30949 -0.31081 0.31366 -0.31211 0.31828 C -0.31328 0.32222 -0.31315 0.32731 -0.31458 0.33102 C -0.31641 0.33611 -0.31966 0.33935 -0.32187 0.34398 C -0.3319 0.36551 -0.32057 0.34977 -0.33385 0.36551 C -0.33476 0.36967 -0.3349 0.37453 -0.33633 0.37847 C -0.34154 0.39213 -0.34323 0.39097 -0.35091 0.3956 C -0.36693 0.4243 -0.34961 0.39722 -0.36536 0.41273 C -0.37044 0.41782 -0.37435 0.42662 -0.37982 0.43009 C -0.39271 0.4375 -0.38503 0.43171 -0.40169 0.45162 C -0.40404 0.4544 -0.4069 0.45648 -0.40885 0.46018 C -0.4207 0.48102 -0.4125 0.46389 -0.42096 0.49028 C -0.4224 0.49467 -0.42578 0.50324 -0.42578 0.50324 " pathEditMode="relative" ptsTypes="AAAAAAAAAAAAAAAAAAAAAAAAAAAAAAAAAAAAAAA">
                                      <p:cBhvr>
                                        <p:cTn id="7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100"/>
                            </p:stCondLst>
                            <p:childTnLst>
                              <p:par>
                                <p:cTn id="81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23" grpId="0" animBg="1"/>
      <p:bldP spid="24" grpId="0" animBg="1"/>
      <p:bldP spid="25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693" y="3800225"/>
            <a:ext cx="2891190" cy="211006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5794" y="3936847"/>
            <a:ext cx="2891189" cy="20475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683" y="4855256"/>
            <a:ext cx="1814157" cy="18389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247590" y="4960617"/>
            <a:ext cx="1857133" cy="173355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4582" y="4484210"/>
            <a:ext cx="1580059" cy="206121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138223" y="5737655"/>
            <a:ext cx="12190412" cy="3749842"/>
          </a:xfrm>
          <a:prstGeom prst="rect">
            <a:avLst/>
          </a:prstGeom>
        </p:spPr>
      </p:pic>
      <p:pic>
        <p:nvPicPr>
          <p:cNvPr id="21" name="Picture 2" descr="Táº­p tin:Star icon stylized.svg â Wikipedia tiáº¿ng Viá»t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07999" y="1413790"/>
            <a:ext cx="2089964" cy="1988174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ectangle 16"/>
          <p:cNvSpPr/>
          <p:nvPr/>
        </p:nvSpPr>
        <p:spPr>
          <a:xfrm>
            <a:off x="2242842" y="734264"/>
            <a:ext cx="7704728" cy="2334696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7200" dirty="0">
                <a:latin typeface="Times New Roman" pitchFamily="18" charset="0"/>
                <a:cs typeface="Times New Roman" pitchFamily="18" charset="0"/>
              </a:rPr>
              <a:t> 589 </a:t>
            </a:r>
            <a:r>
              <a:rPr lang="en-US" sz="7200" dirty="0" err="1">
                <a:latin typeface="Times New Roman" pitchFamily="18" charset="0"/>
                <a:cs typeface="Times New Roman" pitchFamily="18" charset="0"/>
              </a:rPr>
              <a:t>gồm</a:t>
            </a:r>
            <a:r>
              <a:rPr lang="en-US" sz="7200" dirty="0"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22" name="Rectangle 21"/>
          <p:cNvSpPr/>
          <p:nvPr/>
        </p:nvSpPr>
        <p:spPr>
          <a:xfrm>
            <a:off x="462372" y="5092175"/>
            <a:ext cx="4683193" cy="145325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339088" y="3393719"/>
            <a:ext cx="4683193" cy="145325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6339088" y="5090888"/>
            <a:ext cx="4683193" cy="145325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9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40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62373" y="3402005"/>
            <a:ext cx="4683193" cy="1453251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9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trăm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8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chục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đơn</a:t>
            </a:r>
            <a:r>
              <a:rPr lang="en-US" sz="4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latin typeface="Times New Roman" pitchFamily="18" charset="0"/>
                <a:cs typeface="Times New Roman" pitchFamily="18" charset="0"/>
              </a:rPr>
              <a:t>vị</a:t>
            </a:r>
            <a:endParaRPr lang="en-US" sz="4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651582" y="3952005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333869" y="5706516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393609" y="3903069"/>
            <a:ext cx="1092058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1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488441" y="5633880"/>
            <a:ext cx="1339424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39092" y="1876823"/>
            <a:ext cx="4835782" cy="439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3642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00"/>
                            </p:stCondLst>
                            <p:childTnLst>
                              <p:par>
                                <p:cTn id="7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16667E-6 -2.22222E-6 L 9.16667E-6 -2.22222E-6 C -0.00091 0.01852 -0.00065 0.0375 -0.00247 0.05579 C -0.00312 0.06204 -0.00611 0.0669 -0.00729 0.07292 C -0.00859 0.07986 -0.00872 0.0875 -0.00976 0.09444 C -0.01106 0.10347 -0.01549 0.12245 -0.01705 0.12893 C -0.01784 0.13889 -0.01835 0.14907 -0.0194 0.15903 C -0.02031 0.16736 -0.02579 0.18796 -0.02669 0.19352 C -0.03242 0.22731 -0.02486 0.2037 -0.03399 0.22778 C -0.03477 0.23218 -0.03567 0.23634 -0.03632 0.24074 C -0.03736 0.24792 -0.03749 0.25532 -0.0388 0.26227 C -0.03997 0.26829 -0.04218 0.27361 -0.04362 0.2794 C -0.04974 0.30509 -0.04075 0.28681 -0.05572 0.32685 C -0.05729 0.33102 -0.05924 0.33518 -0.06054 0.33981 C -0.06524 0.35648 -0.06067 0.35046 -0.06536 0.36991 C -0.06653 0.37454 -0.06887 0.37824 -0.07019 0.38264 C -0.0802 0.41829 -0.06236 0.36806 -0.07747 0.41296 C -0.08046 0.42176 -0.0871 0.43866 -0.0871 0.43866 C -0.08802 0.44444 -0.08789 0.45069 -0.08959 0.45579 C -0.09127 0.46111 -0.09467 0.46412 -0.09687 0.46875 C -0.11055 0.49792 -0.09635 0.47222 -0.10404 0.48588 " pathEditMode="relative" ptsTypes="AAAAAAAAAAAAAAAAAAAAA">
                                      <p:cBhvr>
                                        <p:cTn id="75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3100"/>
                            </p:stCondLst>
                            <p:childTnLst>
                              <p:par>
                                <p:cTn id="77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3600"/>
                            </p:stCondLst>
                            <p:childTnLst>
                              <p:par>
                                <p:cTn id="8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0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3.7037E-6 L -1.875E-6 0.00024 C 0.00013 -0.01203 -1.875E-6 -0.01481 0.00052 -0.02361 C 0.00065 -0.02662 0.00091 -0.02916 0.00104 -0.03194 C 0.00117 -0.03333 0.00104 -0.03588 0.00143 -0.03611 L 0.00248 -0.0375 C 0.00287 -0.03703 0.00352 -0.03796 0.00365 -0.03611 C 0.00391 -0.03217 0.00352 -0.02777 0.00339 -0.02361 C 0.00339 -0.02222 0.00313 -0.02106 0.00313 -0.01944 C 0.003 -0.01736 0.00287 -0.01481 0.00287 -0.0125 C 0.00274 -0.01111 0.00261 -0.00995 0.00248 -0.00833 C 0.00235 -0.00671 0.00235 -0.00463 0.00222 -0.00277 C 0.00209 -3.7037E-6 0.00182 0.00255 0.00169 0.00556 C 0.00169 0.00579 0.00117 0.01459 0.00104 0.01528 C 0.00078 0.01621 0.00052 0.01621 0.00026 0.01667 C 0.00052 0.00093 -1.875E-6 0.00278 -1.875E-6 -3.7037E-6 Z " pathEditMode="relative" rAng="0" ptsTypes="AAAAAAAAAAAAAAAA">
                                      <p:cBhvr>
                                        <p:cTn id="8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6000" r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205490" y="908720"/>
            <a:ext cx="9613850" cy="4973736"/>
            <a:chOff x="982638" y="625872"/>
            <a:chExt cx="10045898" cy="5400600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82638" y="625872"/>
              <a:ext cx="10045898" cy="54006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Oval Callout 1"/>
            <p:cNvSpPr/>
            <p:nvPr/>
          </p:nvSpPr>
          <p:spPr>
            <a:xfrm>
              <a:off x="9335566" y="1556792"/>
              <a:ext cx="1440160" cy="1080120"/>
            </a:xfrm>
            <a:prstGeom prst="wedgeEllipseCallout">
              <a:avLst>
                <a:gd name="adj1" fmla="val -42249"/>
                <a:gd name="adj2" fmla="val 51750"/>
              </a:avLst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215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4" name="Oval Callout 3"/>
            <p:cNvSpPr/>
            <p:nvPr/>
          </p:nvSpPr>
          <p:spPr>
            <a:xfrm>
              <a:off x="1918742" y="1412776"/>
              <a:ext cx="1440160" cy="1080120"/>
            </a:xfrm>
            <a:prstGeom prst="wedgeEllipseCallout">
              <a:avLst>
                <a:gd name="adj1" fmla="val 38377"/>
                <a:gd name="adj2" fmla="val 61156"/>
              </a:avLst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latin typeface="Times New Roman" pitchFamily="18" charset="0"/>
                  <a:cs typeface="Times New Roman" pitchFamily="18" charset="0"/>
                </a:rPr>
                <a:t>194</a:t>
              </a:r>
              <a:endParaRPr lang="vi-VN" sz="3600" dirty="0">
                <a:latin typeface="Times New Roman" pitchFamily="18" charset="0"/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190105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926854" y="404664"/>
            <a:ext cx="6696744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8000" b="1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vi-VN" sz="8000" b="1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8000" b="1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80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CÁC SỐ CÓ BA CHỮ SỐ</a:t>
            </a:r>
          </a:p>
        </p:txBody>
      </p:sp>
    </p:spTree>
    <p:extLst>
      <p:ext uri="{BB962C8B-B14F-4D97-AF65-F5344CB8AC3E}">
        <p14:creationId xmlns:p14="http://schemas.microsoft.com/office/powerpoint/2010/main" val="270856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213</TotalTime>
  <Words>749</Words>
  <Application>Microsoft Office PowerPoint</Application>
  <PresentationFormat>Custom</PresentationFormat>
  <Paragraphs>174</Paragraphs>
  <Slides>20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Nathan Nguyen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Huy Duẩn</dc:creator>
  <cp:lastModifiedBy>Duẩn Huy</cp:lastModifiedBy>
  <cp:revision>59</cp:revision>
  <dcterms:created xsi:type="dcterms:W3CDTF">2021-08-08T12:33:55Z</dcterms:created>
  <dcterms:modified xsi:type="dcterms:W3CDTF">2022-02-21T09:27:23Z</dcterms:modified>
</cp:coreProperties>
</file>