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9" r:id="rId4"/>
    <p:sldId id="257"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30/10/2022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1486659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30/10/2022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1869315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30/10/2022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940090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30/10/2022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294035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S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A0A2134-B66F-475C-A742-EE0306F7693E}" type="datetimeFigureOut">
              <a:rPr lang="en-SG" smtClean="0"/>
              <a:t>30/10/2022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3119635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p>
            <a:fld id="{7A0A2134-B66F-475C-A742-EE0306F7693E}" type="datetimeFigureOut">
              <a:rPr lang="en-SG" smtClean="0"/>
              <a:t>30/10/2022</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5135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S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p>
            <a:fld id="{7A0A2134-B66F-475C-A742-EE0306F7693E}" type="datetimeFigureOut">
              <a:rPr lang="en-SG" smtClean="0"/>
              <a:t>30/10/2022</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3590075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p>
            <a:fld id="{7A0A2134-B66F-475C-A742-EE0306F7693E}" type="datetimeFigureOut">
              <a:rPr lang="en-SG" smtClean="0"/>
              <a:t>30/10/2022</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786718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0A2134-B66F-475C-A742-EE0306F7693E}" type="datetimeFigureOut">
              <a:rPr lang="en-SG" smtClean="0"/>
              <a:t>30/10/2022</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238231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0A2134-B66F-475C-A742-EE0306F7693E}" type="datetimeFigureOut">
              <a:rPr lang="en-SG" smtClean="0"/>
              <a:t>30/10/2022</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3024442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0A2134-B66F-475C-A742-EE0306F7693E}" type="datetimeFigureOut">
              <a:rPr lang="en-SG" smtClean="0"/>
              <a:t>30/10/2022</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16056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S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0A2134-B66F-475C-A742-EE0306F7693E}" type="datetimeFigureOut">
              <a:rPr lang="en-SG" smtClean="0"/>
              <a:t>30/10/2022</a:t>
            </a:fld>
            <a:endParaRPr lang="en-S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0455CA-079C-4D72-AAFC-9B4DDF561D87}" type="slidenum">
              <a:rPr lang="en-SG" smtClean="0"/>
              <a:t>‹#›</a:t>
            </a:fld>
            <a:endParaRPr lang="en-SG"/>
          </a:p>
        </p:txBody>
      </p:sp>
    </p:spTree>
    <p:extLst>
      <p:ext uri="{BB962C8B-B14F-4D97-AF65-F5344CB8AC3E}">
        <p14:creationId xmlns:p14="http://schemas.microsoft.com/office/powerpoint/2010/main" val="4276030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7407" y="1046922"/>
            <a:ext cx="9859617" cy="523220"/>
          </a:xfrm>
          <a:prstGeom prst="rect">
            <a:avLst/>
          </a:prstGeom>
          <a:noFill/>
        </p:spPr>
        <p:txBody>
          <a:bodyPr wrap="square" rtlCol="0">
            <a:spAutoFit/>
          </a:bodyPr>
          <a:lstStyle/>
          <a:p>
            <a:r>
              <a:rPr lang="en-US" sz="2800" dirty="0" smtClean="0">
                <a:solidFill>
                  <a:srgbClr val="FF0000"/>
                </a:solidFill>
                <a:latin typeface="+mj-lt"/>
              </a:rPr>
              <a:t>	</a:t>
            </a:r>
            <a:endParaRPr lang="en-SG" sz="28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29830" y="145387"/>
            <a:ext cx="11218830" cy="6709529"/>
          </a:xfrm>
          <a:prstGeom prst="rect">
            <a:avLst/>
          </a:prstGeom>
          <a:noFill/>
        </p:spPr>
        <p:txBody>
          <a:bodyPr wrap="square" rtlCol="0">
            <a:spAutoFit/>
          </a:bodyPr>
          <a:lstStyle/>
          <a:p>
            <a:pPr algn="ctr"/>
            <a:r>
              <a:rPr lang="en-US" sz="2200" b="1" dirty="0" smtClean="0">
                <a:solidFill>
                  <a:srgbClr val="FF0000"/>
                </a:solidFill>
                <a:latin typeface="Times New Roman" panose="02020603050405020304" pitchFamily="18" charset="0"/>
                <a:cs typeface="Times New Roman" panose="02020603050405020304" pitchFamily="18" charset="0"/>
              </a:rPr>
              <a:t>TRƯỜNG TIỂU HỌC GIANG BIÊN TỔ CHỨC HỌP PHỤ HUYNH ĐẦU NĂM</a:t>
            </a:r>
          </a:p>
          <a:p>
            <a:pPr algn="ctr"/>
            <a:r>
              <a:rPr lang="en-US" sz="2200" b="1" dirty="0" smtClean="0">
                <a:solidFill>
                  <a:srgbClr val="FF0000"/>
                </a:solidFill>
                <a:latin typeface="Times New Roman" panose="02020603050405020304" pitchFamily="18" charset="0"/>
                <a:cs typeface="Times New Roman" panose="02020603050405020304" pitchFamily="18" charset="0"/>
              </a:rPr>
              <a:t>NĂM HỌC 2022 - 2023</a:t>
            </a:r>
            <a:endParaRPr lang="vi-VN" sz="2200" dirty="0">
              <a:solidFill>
                <a:srgbClr val="FF0000"/>
              </a:solidFill>
              <a:latin typeface="Times New Roman" panose="02020603050405020304" pitchFamily="18" charset="0"/>
              <a:cs typeface="Times New Roman" panose="02020603050405020304" pitchFamily="18" charset="0"/>
            </a:endParaRPr>
          </a:p>
          <a:p>
            <a:pPr algn="ctr"/>
            <a:endParaRPr lang="en-US" sz="2400" b="1" dirty="0" smtClean="0">
              <a:solidFill>
                <a:srgbClr val="FF0000"/>
              </a:solidFill>
              <a:latin typeface="Times New Roman" panose="02020603050405020304" pitchFamily="18" charset="0"/>
              <a:cs typeface="Times New Roman" panose="02020603050405020304" pitchFamily="18" charset="0"/>
            </a:endParaRPr>
          </a:p>
          <a:p>
            <a:r>
              <a:rPr lang="vi-VN" sz="2000" b="1" dirty="0" smtClean="0">
                <a:latin typeface="Times New Roman" panose="02020603050405020304" pitchFamily="18" charset="0"/>
                <a:cs typeface="Times New Roman" panose="02020603050405020304" pitchFamily="18" charset="0"/>
              </a:rPr>
              <a:t>Sáng ngày </a:t>
            </a:r>
            <a:r>
              <a:rPr lang="en-US" sz="2000" b="1" dirty="0" smtClean="0">
                <a:latin typeface="Times New Roman" panose="02020603050405020304" pitchFamily="18" charset="0"/>
                <a:cs typeface="Times New Roman" panose="02020603050405020304" pitchFamily="18" charset="0"/>
              </a:rPr>
              <a:t>16</a:t>
            </a:r>
            <a:r>
              <a:rPr lang="vi-VN" sz="2000" b="1" dirty="0" smtClean="0">
                <a:latin typeface="Times New Roman" panose="02020603050405020304" pitchFamily="18" charset="0"/>
                <a:cs typeface="Times New Roman" panose="02020603050405020304" pitchFamily="18" charset="0"/>
              </a:rPr>
              <a:t>/10, trường tiểu học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Giang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Biên</a:t>
            </a:r>
            <a:r>
              <a:rPr lang="vi-VN" sz="2000" b="1" dirty="0" smtClean="0">
                <a:latin typeface="Times New Roman" panose="02020603050405020304" pitchFamily="18" charset="0"/>
                <a:cs typeface="Times New Roman" panose="02020603050405020304" pitchFamily="18" charset="0"/>
              </a:rPr>
              <a:t> đã tổ chức buổi họp phụ huynh học sinh đầu năm 2022-2023 nhằm triển khai kế hoạch hoạt động phối hợp giữa nhà trường và phụ huynh.</a:t>
            </a:r>
            <a:endParaRPr lang="en-US" sz="2000" b="1" dirty="0" smtClean="0">
              <a:latin typeface="Times New Roman" panose="02020603050405020304" pitchFamily="18" charset="0"/>
              <a:cs typeface="Times New Roman" panose="02020603050405020304" pitchFamily="18" charset="0"/>
            </a:endParaRPr>
          </a:p>
          <a:p>
            <a:r>
              <a:rPr lang="vi-VN" sz="2000" dirty="0" smtClean="0">
                <a:latin typeface="Times New Roman" panose="02020603050405020304" pitchFamily="18" charset="0"/>
                <a:cs typeface="Times New Roman" panose="02020603050405020304" pitchFamily="18" charset="0"/>
              </a:rPr>
              <a:t>Thực </a:t>
            </a:r>
            <a:r>
              <a:rPr lang="vi-VN" sz="2000" dirty="0">
                <a:latin typeface="Times New Roman" panose="02020603050405020304" pitchFamily="18" charset="0"/>
                <a:cs typeface="Times New Roman" panose="02020603050405020304" pitchFamily="18" charset="0"/>
              </a:rPr>
              <a:t>hiện nhiệm vụ năm học 2022 – 2023, sau khi thống nhất một số nội dung quan trọng trong cuộc họp giữa đại diện cha mẹ học sinh từng lớp với Ban giám hiệu nhà trường và giáo viên chủ nhiệm trong ngày </a:t>
            </a:r>
            <a:r>
              <a:rPr lang="en-US" sz="2000" dirty="0" smtClean="0">
                <a:latin typeface="Times New Roman" panose="02020603050405020304" pitchFamily="18" charset="0"/>
                <a:cs typeface="Times New Roman" panose="02020603050405020304" pitchFamily="18" charset="0"/>
              </a:rPr>
              <a:t>12</a:t>
            </a:r>
            <a:r>
              <a:rPr lang="vi-VN" sz="2000" dirty="0" smtClean="0">
                <a:latin typeface="Times New Roman" panose="02020603050405020304" pitchFamily="18" charset="0"/>
                <a:cs typeface="Times New Roman" panose="02020603050405020304" pitchFamily="18" charset="0"/>
              </a:rPr>
              <a:t>/10</a:t>
            </a:r>
            <a:r>
              <a:rPr lang="vi-VN" sz="2000" dirty="0">
                <a:latin typeface="Times New Roman" panose="02020603050405020304" pitchFamily="18" charset="0"/>
                <a:cs typeface="Times New Roman" panose="02020603050405020304" pitchFamily="18" charset="0"/>
              </a:rPr>
              <a:t>, sáng ngày </a:t>
            </a:r>
            <a:r>
              <a:rPr lang="en-US" sz="2000" dirty="0" smtClean="0">
                <a:latin typeface="Times New Roman" panose="02020603050405020304" pitchFamily="18" charset="0"/>
                <a:cs typeface="Times New Roman" panose="02020603050405020304" pitchFamily="18" charset="0"/>
              </a:rPr>
              <a:t>16/10</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trường tiểu học </a:t>
            </a:r>
            <a:r>
              <a:rPr lang="en-US" sz="2000" dirty="0" err="1" smtClean="0">
                <a:latin typeface="Times New Roman" panose="02020603050405020304" pitchFamily="18" charset="0"/>
                <a:cs typeface="Times New Roman" panose="02020603050405020304" pitchFamily="18" charset="0"/>
              </a:rPr>
              <a:t>Giang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Biên</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đã tổ chức buổi họp phụ huynh học sinh đầu năm 2022-2023 nhằm triển khai kế hoạch hoạt động phối hợp giữa nhà trường và phụ huynh.</a:t>
            </a:r>
            <a:br>
              <a:rPr lang="vi-VN" sz="2000" dirty="0">
                <a:latin typeface="Times New Roman" panose="02020603050405020304" pitchFamily="18" charset="0"/>
                <a:cs typeface="Times New Roman" panose="02020603050405020304" pitchFamily="18" charset="0"/>
              </a:rPr>
            </a:br>
            <a:r>
              <a:rPr lang="vi-VN" sz="2000" dirty="0">
                <a:latin typeface="Times New Roman" panose="02020603050405020304" pitchFamily="18" charset="0"/>
                <a:cs typeface="Times New Roman" panose="02020603050405020304" pitchFamily="18" charset="0"/>
              </a:rPr>
              <a:t>            Tại buổi họp, các bậc phụ huynh học sinh đã được giáo viên chủ nhiệm của lớp triển khai các nội dung trọng tâm:</a:t>
            </a:r>
            <a:br>
              <a:rPr lang="vi-VN" sz="2000" dirty="0">
                <a:latin typeface="Times New Roman" panose="02020603050405020304" pitchFamily="18" charset="0"/>
                <a:cs typeface="Times New Roman" panose="02020603050405020304" pitchFamily="18" charset="0"/>
              </a:rPr>
            </a:br>
            <a:r>
              <a:rPr lang="vi-VN" sz="2000" dirty="0">
                <a:latin typeface="Times New Roman" panose="02020603050405020304" pitchFamily="18" charset="0"/>
                <a:cs typeface="Times New Roman" panose="02020603050405020304" pitchFamily="18" charset="0"/>
              </a:rPr>
              <a:t>* Báo cáo kết quả hoạt động của nhà trường năm học 2021 – 2022</a:t>
            </a:r>
            <a:br>
              <a:rPr lang="vi-VN" sz="2000" dirty="0">
                <a:latin typeface="Times New Roman" panose="02020603050405020304" pitchFamily="18" charset="0"/>
                <a:cs typeface="Times New Roman" panose="02020603050405020304" pitchFamily="18" charset="0"/>
              </a:rPr>
            </a:br>
            <a:r>
              <a:rPr lang="vi-VN" sz="2000" dirty="0">
                <a:latin typeface="Times New Roman" panose="02020603050405020304" pitchFamily="18" charset="0"/>
                <a:cs typeface="Times New Roman" panose="02020603050405020304" pitchFamily="18" charset="0"/>
              </a:rPr>
              <a:t>* Kế hoạch trọng tâm và các chỉ tiêu phấn đấu trong năm học 2022-2023 của nhà trường, lớp chủ nhiệm.</a:t>
            </a:r>
            <a:br>
              <a:rPr lang="vi-VN" sz="2000" dirty="0">
                <a:latin typeface="Times New Roman" panose="02020603050405020304" pitchFamily="18" charset="0"/>
                <a:cs typeface="Times New Roman" panose="02020603050405020304" pitchFamily="18" charset="0"/>
              </a:rPr>
            </a:br>
            <a:r>
              <a:rPr lang="vi-VN" sz="2000" dirty="0">
                <a:latin typeface="Times New Roman" panose="02020603050405020304" pitchFamily="18" charset="0"/>
                <a:cs typeface="Times New Roman" panose="02020603050405020304" pitchFamily="18" charset="0"/>
              </a:rPr>
              <a:t>* Một số quy định đối với học sinh, phụ huynh để làm tốt công tác phối hợp giữa gia đình- nhà trường</a:t>
            </a:r>
            <a:br>
              <a:rPr lang="vi-VN" sz="2000" dirty="0">
                <a:latin typeface="Times New Roman" panose="02020603050405020304" pitchFamily="18" charset="0"/>
                <a:cs typeface="Times New Roman" panose="02020603050405020304" pitchFamily="18" charset="0"/>
              </a:rPr>
            </a:br>
            <a:r>
              <a:rPr lang="vi-VN" sz="2000" dirty="0">
                <a:latin typeface="Times New Roman" panose="02020603050405020304" pitchFamily="18" charset="0"/>
                <a:cs typeface="Times New Roman" panose="02020603050405020304" pitchFamily="18" charset="0"/>
              </a:rPr>
              <a:t>Sau buổi họp, các phụ huynh học sinh của </a:t>
            </a:r>
            <a:r>
              <a:rPr lang="vi-VN" sz="2000" dirty="0" smtClean="0">
                <a:latin typeface="Times New Roman" panose="02020603050405020304" pitchFamily="18" charset="0"/>
                <a:cs typeface="Times New Roman" panose="02020603050405020304" pitchFamily="18" charset="0"/>
              </a:rPr>
              <a:t>2</a:t>
            </a:r>
            <a:r>
              <a:rPr lang="en-US" sz="2000" dirty="0" smtClean="0">
                <a:latin typeface="Times New Roman" panose="02020603050405020304" pitchFamily="18" charset="0"/>
                <a:cs typeface="Times New Roman" panose="02020603050405020304" pitchFamily="18" charset="0"/>
              </a:rPr>
              <a:t>4</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lớp đều bày tỏ ý kiến đồng thuận, nhất trí với nhà trường trong các hoạt động giáo dục. Và đây chính là nguồn động lực để nhà trường hoàn thành xuất sắc nhiệm vụ năm học, hứa hẹn cho một năm học nhiều thành tích của thầy và trò trường Tiểu học </a:t>
            </a:r>
            <a:r>
              <a:rPr lang="en-US" sz="2000" dirty="0" err="1" smtClean="0">
                <a:latin typeface="Times New Roman" panose="02020603050405020304" pitchFamily="18" charset="0"/>
                <a:cs typeface="Times New Roman" panose="02020603050405020304" pitchFamily="18" charset="0"/>
              </a:rPr>
              <a:t>Giang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Biên</a:t>
            </a:r>
            <a:r>
              <a:rPr lang="vi-VN" sz="2000" dirty="0" smtClean="0">
                <a:latin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pPr algn="ctr"/>
            <a:r>
              <a:rPr lang="en-US" sz="2000" dirty="0" err="1" smtClean="0">
                <a:latin typeface="Times New Roman" panose="02020603050405020304" pitchFamily="18" charset="0"/>
                <a:cs typeface="Times New Roman" panose="02020603050405020304" pitchFamily="18" charset="0"/>
              </a:rPr>
              <a:t>Sau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đây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một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số</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ảnh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buổi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họp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phụ</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huynh</a:t>
            </a:r>
            <a:r>
              <a:rPr lang="en-US" sz="2000" dirty="0" smtClean="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a:p>
            <a:r>
              <a:rPr lang="vi-VN" dirty="0">
                <a:latin typeface="Times New Roman" panose="02020603050405020304" pitchFamily="18" charset="0"/>
                <a:cs typeface="Times New Roman" panose="02020603050405020304" pitchFamily="18" charset="0"/>
              </a:rPr>
              <a:t/>
            </a:r>
            <a:br>
              <a:rPr lang="vi-VN" dirty="0">
                <a:latin typeface="Times New Roman" panose="02020603050405020304" pitchFamily="18" charset="0"/>
                <a:cs typeface="Times New Roman" panose="02020603050405020304" pitchFamily="18" charset="0"/>
              </a:rPr>
            </a:b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88847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dirty="0"/>
          </a:p>
        </p:txBody>
      </p:sp>
      <p:pic>
        <p:nvPicPr>
          <p:cNvPr id="5" name="Picture 4"/>
          <p:cNvPicPr>
            <a:picLocks noChangeAspect="1"/>
          </p:cNvPicPr>
          <p:nvPr/>
        </p:nvPicPr>
        <p:blipFill>
          <a:blip r:embed="rId2"/>
          <a:stretch>
            <a:fillRect/>
          </a:stretch>
        </p:blipFill>
        <p:spPr>
          <a:xfrm>
            <a:off x="653772" y="205926"/>
            <a:ext cx="8869431" cy="6652074"/>
          </a:xfrm>
          <a:prstGeom prst="rect">
            <a:avLst/>
          </a:prstGeom>
        </p:spPr>
      </p:pic>
    </p:spTree>
    <p:extLst>
      <p:ext uri="{BB962C8B-B14F-4D97-AF65-F5344CB8AC3E}">
        <p14:creationId xmlns:p14="http://schemas.microsoft.com/office/powerpoint/2010/main" val="1502629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a:p>
        </p:txBody>
      </p:sp>
      <p:pic>
        <p:nvPicPr>
          <p:cNvPr id="5" name="Picture 4"/>
          <p:cNvPicPr>
            <a:picLocks noChangeAspect="1"/>
          </p:cNvPicPr>
          <p:nvPr/>
        </p:nvPicPr>
        <p:blipFill>
          <a:blip r:embed="rId2"/>
          <a:stretch>
            <a:fillRect/>
          </a:stretch>
        </p:blipFill>
        <p:spPr>
          <a:xfrm>
            <a:off x="1696840" y="268218"/>
            <a:ext cx="8401316" cy="6589782"/>
          </a:xfrm>
          <a:prstGeom prst="rect">
            <a:avLst/>
          </a:prstGeom>
        </p:spPr>
      </p:pic>
    </p:spTree>
    <p:extLst>
      <p:ext uri="{BB962C8B-B14F-4D97-AF65-F5344CB8AC3E}">
        <p14:creationId xmlns:p14="http://schemas.microsoft.com/office/powerpoint/2010/main" val="1934615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a:p>
        </p:txBody>
      </p:sp>
      <p:pic>
        <p:nvPicPr>
          <p:cNvPr id="5" name="Picture 4"/>
          <p:cNvPicPr>
            <a:picLocks noChangeAspect="1"/>
          </p:cNvPicPr>
          <p:nvPr/>
        </p:nvPicPr>
        <p:blipFill>
          <a:blip r:embed="rId2"/>
          <a:stretch>
            <a:fillRect/>
          </a:stretch>
        </p:blipFill>
        <p:spPr>
          <a:xfrm>
            <a:off x="1709531" y="519226"/>
            <a:ext cx="7956028" cy="5967021"/>
          </a:xfrm>
          <a:prstGeom prst="rect">
            <a:avLst/>
          </a:prstGeom>
        </p:spPr>
      </p:pic>
    </p:spTree>
    <p:extLst>
      <p:ext uri="{BB962C8B-B14F-4D97-AF65-F5344CB8AC3E}">
        <p14:creationId xmlns:p14="http://schemas.microsoft.com/office/powerpoint/2010/main" val="40318946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TotalTime>
  <Words>103</Words>
  <Application>Microsoft Office PowerPoint</Application>
  <PresentationFormat>Widescreen</PresentationFormat>
  <Paragraphs>9</Paragraphs>
  <Slides>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ltgsvn@outlook.com</dc:creator>
  <cp:lastModifiedBy>ltgsvn@outlook.com</cp:lastModifiedBy>
  <cp:revision>27</cp:revision>
  <dcterms:created xsi:type="dcterms:W3CDTF">2022-03-06T11:18:05Z</dcterms:created>
  <dcterms:modified xsi:type="dcterms:W3CDTF">2022-10-30T14:45:17Z</dcterms:modified>
</cp:coreProperties>
</file>