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22" r:id="rId2"/>
    <p:sldId id="289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287" r:id="rId11"/>
    <p:sldId id="307" r:id="rId12"/>
    <p:sldId id="308" r:id="rId13"/>
    <p:sldId id="276" r:id="rId14"/>
    <p:sldId id="293" r:id="rId15"/>
    <p:sldId id="294" r:id="rId16"/>
    <p:sldId id="303" r:id="rId17"/>
    <p:sldId id="270" r:id="rId18"/>
  </p:sldIdLst>
  <p:sldSz cx="12192000" cy="6858000"/>
  <p:notesSz cx="6858000" cy="9144000"/>
  <p:embeddedFontLst>
    <p:embeddedFont>
      <p:font typeface="VNI-Avo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UTM Avo" pitchFamily="18" charset="0"/>
      <p:regular r:id="rId29"/>
      <p:bold r:id="rId30"/>
      <p:italic r:id="rId31"/>
      <p:boldItalic r:id="rId32"/>
    </p:embeddedFont>
    <p:embeddedFont>
      <p:font typeface="HP001 4 hàng" pitchFamily="34" charset="0"/>
      <p:regular r:id="rId33"/>
      <p:bold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D061-FAD3-4AC9-9844-1586C99AD2CB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63AE-1074-42B4-BB9A-665D3A9F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HS</a:t>
            </a:r>
            <a:r>
              <a:rPr lang="en-US" b="1" baseline="0"/>
              <a:t> chọn con côn trùng và đọc từ khoá, nếu HS đọc được, côn trùng sẽ biến mất.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Gạch</a:t>
            </a:r>
            <a:r>
              <a:rPr lang="en-US" b="1" baseline="0"/>
              <a:t> 1 gạch dưới tiếng có âm n, gạch 2 gạch dưới tiếng có âm nh.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274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649" r:id="rId4"/>
    <p:sldLayoutId id="2147483650" r:id="rId5"/>
    <p:sldLayoutId id="2147483655" r:id="rId6"/>
    <p:sldLayoutId id="2147483734" r:id="rId7"/>
    <p:sldLayoutId id="2147483722" r:id="rId8"/>
    <p:sldLayoutId id="21474837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image" Target="../media/image12.jpeg"/><Relationship Id="rId21" Type="http://schemas.openxmlformats.org/officeDocument/2006/relationships/slide" Target="slide9.xml"/><Relationship Id="rId7" Type="http://schemas.openxmlformats.org/officeDocument/2006/relationships/image" Target="../media/image16.png"/><Relationship Id="rId12" Type="http://schemas.openxmlformats.org/officeDocument/2006/relationships/slide" Target="slide5.xml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image" Target="../media/image14.png"/><Relationship Id="rId15" Type="http://schemas.openxmlformats.org/officeDocument/2006/relationships/slide" Target="slide6.xml"/><Relationship Id="rId23" Type="http://schemas.openxmlformats.org/officeDocument/2006/relationships/slide" Target="slide10.xml"/><Relationship Id="rId10" Type="http://schemas.openxmlformats.org/officeDocument/2006/relationships/slide" Target="slide4.xml"/><Relationship Id="rId19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1.wdp"/><Relationship Id="rId22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731434" y="1648606"/>
            <a:ext cx="472918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19: n – 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eddy bear with heart frame cartoon vector 07 free download">
            <a:extLst>
              <a:ext uri="{FF2B5EF4-FFF2-40B4-BE49-F238E27FC236}">
                <a16:creationId xmlns:a16="http://schemas.microsoft.com/office/drawing/2014/main" xmlns="" id="{8D9D8800-F2D2-4A52-AE71-89CBBCB1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68" y="539414"/>
            <a:ext cx="7629350" cy="46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9700" y="2584490"/>
            <a:ext cx="468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Bài 19: </a:t>
            </a:r>
            <a:r>
              <a:rPr lang="en-US" sz="5400" b="1">
                <a:solidFill>
                  <a:srgbClr val="002060"/>
                </a:solidFill>
              </a:rPr>
              <a:t>n - nh</a:t>
            </a:r>
          </a:p>
        </p:txBody>
      </p:sp>
      <p:pic>
        <p:nvPicPr>
          <p:cNvPr id="6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25" y="2122672"/>
            <a:ext cx="2017794" cy="32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3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609" y="5140934"/>
            <a:ext cx="199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5609" y="5140934"/>
            <a:ext cx="82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7" t="19121" r="34967" b="20165"/>
          <a:stretch/>
        </p:blipFill>
        <p:spPr>
          <a:xfrm>
            <a:off x="204291" y="1340746"/>
            <a:ext cx="3759979" cy="3719308"/>
          </a:xfrm>
          <a:prstGeom prst="rect">
            <a:avLst/>
          </a:prstGeom>
        </p:spPr>
      </p:pic>
      <p:pic>
        <p:nvPicPr>
          <p:cNvPr id="10" name="gJjZgFtl78GGEwKHglk31jsFvZsv2wF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05" t="1073" r="1115" b="2063"/>
          <a:stretch/>
        </p:blipFill>
        <p:spPr>
          <a:xfrm>
            <a:off x="4122198" y="825623"/>
            <a:ext cx="8069802" cy="4625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ACD0F9-E032-494F-942D-879D6BDDAAF8}"/>
              </a:ext>
            </a:extLst>
          </p:cNvPr>
          <p:cNvSpPr/>
          <p:nvPr/>
        </p:nvSpPr>
        <p:spPr>
          <a:xfrm>
            <a:off x="4110361" y="816746"/>
            <a:ext cx="843379" cy="90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586" y="4880287"/>
            <a:ext cx="172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586" y="4880287"/>
            <a:ext cx="141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19210" r="34334" b="27542"/>
          <a:stretch/>
        </p:blipFill>
        <p:spPr>
          <a:xfrm>
            <a:off x="325369" y="1479268"/>
            <a:ext cx="3898822" cy="3384443"/>
          </a:xfrm>
          <a:prstGeom prst="rect">
            <a:avLst/>
          </a:prstGeom>
        </p:spPr>
      </p:pic>
      <p:pic>
        <p:nvPicPr>
          <p:cNvPr id="9" name="hftcGDGwQLPVAY03DeDB8xuHeA9QSUD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93" t="858" r="1019" b="1450"/>
          <a:stretch/>
        </p:blipFill>
        <p:spPr>
          <a:xfrm>
            <a:off x="4164531" y="1001027"/>
            <a:ext cx="8027469" cy="51398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BDB2E9-51E1-4026-AA48-8D1EA6E96092}"/>
              </a:ext>
            </a:extLst>
          </p:cNvPr>
          <p:cNvSpPr/>
          <p:nvPr/>
        </p:nvSpPr>
        <p:spPr>
          <a:xfrm>
            <a:off x="4145280" y="991402"/>
            <a:ext cx="837398" cy="932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7" t="19121" r="34967" b="20165"/>
          <a:stretch/>
        </p:blipFill>
        <p:spPr>
          <a:xfrm>
            <a:off x="568929" y="1189281"/>
            <a:ext cx="3759979" cy="371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19210" r="34334" b="27542"/>
          <a:stretch/>
        </p:blipFill>
        <p:spPr>
          <a:xfrm>
            <a:off x="7539593" y="1058531"/>
            <a:ext cx="3898822" cy="338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972" y="5014108"/>
            <a:ext cx="1286049" cy="859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341" y="4942117"/>
            <a:ext cx="1676487" cy="8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Plantilla de niño feliz y nube | Free Vector #Freepik #freevector #marco #personas #borde #n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98" y="513341"/>
            <a:ext cx="9014975" cy="62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971" y="2613392"/>
            <a:ext cx="35168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321" y="1333802"/>
            <a:ext cx="299439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2959" y="3785478"/>
            <a:ext cx="239335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n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6" y="4790783"/>
            <a:ext cx="1306144" cy="18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995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Plantilla de niño feliz y nube | Free Vector #Freepik #freevector #marco #personas #borde #n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18" y="566591"/>
            <a:ext cx="9895715" cy="62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9637" y="2613392"/>
            <a:ext cx="35168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Nh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959" y="1304028"/>
            <a:ext cx="299439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0947" y="4166437"/>
            <a:ext cx="239335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nh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6" y="4790783"/>
            <a:ext cx="1306144" cy="18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537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This contains an image of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7033" r="6373" b="20061"/>
          <a:stretch/>
        </p:blipFill>
        <p:spPr bwMode="auto">
          <a:xfrm>
            <a:off x="1413674" y="448786"/>
            <a:ext cx="10439867" cy="8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541" y="546281"/>
            <a:ext cx="861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Tiếng nào có âm </a:t>
            </a:r>
            <a:r>
              <a:rPr lang="en-US" sz="3200">
                <a:solidFill>
                  <a:srgbClr val="FF0000"/>
                </a:solidFill>
              </a:rPr>
              <a:t>n</a:t>
            </a:r>
            <a:r>
              <a:rPr lang="en-US" sz="3200">
                <a:solidFill>
                  <a:srgbClr val="002060"/>
                </a:solidFill>
              </a:rPr>
              <a:t>? Tiếng nào có âm </a:t>
            </a:r>
            <a:r>
              <a:rPr lang="en-US" sz="3200">
                <a:solidFill>
                  <a:srgbClr val="FF0000"/>
                </a:solidFill>
              </a:rPr>
              <a:t>nh</a:t>
            </a:r>
            <a:r>
              <a:rPr lang="en-US" sz="320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0412" r="17091" b="5119"/>
          <a:stretch/>
        </p:blipFill>
        <p:spPr>
          <a:xfrm>
            <a:off x="798897" y="1305426"/>
            <a:ext cx="10809170" cy="53814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47401" y="3960530"/>
            <a:ext cx="297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18881" y="6619858"/>
            <a:ext cx="297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36287" y="6619858"/>
            <a:ext cx="297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450546" y="3963335"/>
            <a:ext cx="492729" cy="68253"/>
            <a:chOff x="5363918" y="3960530"/>
            <a:chExt cx="492729" cy="6825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363918" y="3960530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63918" y="4028783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08512" y="3960530"/>
            <a:ext cx="492729" cy="71058"/>
            <a:chOff x="9208512" y="3960530"/>
            <a:chExt cx="492729" cy="7105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208512" y="3960530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208512" y="4031588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89257" y="6611168"/>
            <a:ext cx="492729" cy="75733"/>
            <a:chOff x="2077501" y="6611168"/>
            <a:chExt cx="492729" cy="757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077501" y="6686901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7501" y="6611168"/>
              <a:ext cx="492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6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167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xmlns="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xmlns="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5515" y="2709238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757" y="402278"/>
            <a:ext cx="12192000" cy="66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7" y="4674025"/>
            <a:ext cx="2339788" cy="24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84" y="4477870"/>
            <a:ext cx="2034540" cy="27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22" y="4814047"/>
            <a:ext cx="1042925" cy="137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4" y="4943052"/>
            <a:ext cx="1268868" cy="16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47" y="4706470"/>
            <a:ext cx="1829337" cy="24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7" y="4715130"/>
            <a:ext cx="1042925" cy="137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57" y="4674025"/>
            <a:ext cx="1350547" cy="17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2" y="4674025"/>
            <a:ext cx="1829337" cy="24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47" y="4768918"/>
            <a:ext cx="2339788" cy="24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96" y="4426045"/>
            <a:ext cx="2034540" cy="27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387" y="578081"/>
            <a:ext cx="1331619" cy="10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15" y="496957"/>
            <a:ext cx="1125860" cy="78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351"/>
            <a:ext cx="15668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81" y="4294351"/>
            <a:ext cx="1616251" cy="10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99" y="4089844"/>
            <a:ext cx="1753310" cy="17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7417164" y="402278"/>
            <a:ext cx="4544259" cy="15983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21" name="Picture 2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35" y="4254649"/>
            <a:ext cx="4580966" cy="1523999"/>
          </a:xfrm>
          <a:prstGeom prst="rect">
            <a:avLst/>
          </a:prstGeom>
        </p:spPr>
      </p:pic>
      <p:sp>
        <p:nvSpPr>
          <p:cNvPr id="22" name="Right Arrow 21">
            <a:hlinkClick r:id="rId23" action="ppaction://hlinksldjump"/>
          </p:cNvPr>
          <p:cNvSpPr/>
          <p:nvPr/>
        </p:nvSpPr>
        <p:spPr>
          <a:xfrm>
            <a:off x="11180024" y="6334251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8142813-D609-4530-ADAC-4190458F0892}"/>
              </a:ext>
            </a:extLst>
          </p:cNvPr>
          <p:cNvSpPr/>
          <p:nvPr/>
        </p:nvSpPr>
        <p:spPr>
          <a:xfrm>
            <a:off x="2661252" y="770036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FDA3E53-B290-4776-A9D7-E1B9E81E1C9A}"/>
              </a:ext>
            </a:extLst>
          </p:cNvPr>
          <p:cNvSpPr/>
          <p:nvPr/>
        </p:nvSpPr>
        <p:spPr>
          <a:xfrm>
            <a:off x="4580761" y="578081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3926C84-8F08-476E-BFF8-491C3B0643C9}"/>
              </a:ext>
            </a:extLst>
          </p:cNvPr>
          <p:cNvSpPr/>
          <p:nvPr/>
        </p:nvSpPr>
        <p:spPr>
          <a:xfrm>
            <a:off x="10782193" y="4639403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73EC2EB-D60A-417F-8CB3-4F77F6D58AD4}"/>
              </a:ext>
            </a:extLst>
          </p:cNvPr>
          <p:cNvSpPr/>
          <p:nvPr/>
        </p:nvSpPr>
        <p:spPr>
          <a:xfrm>
            <a:off x="3395641" y="4553262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4E57782-FC27-4998-892A-EF26EB8A9C2D}"/>
              </a:ext>
            </a:extLst>
          </p:cNvPr>
          <p:cNvSpPr/>
          <p:nvPr/>
        </p:nvSpPr>
        <p:spPr>
          <a:xfrm>
            <a:off x="324584" y="4553262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B452A94-120A-41FC-887A-2494F997C93F}"/>
              </a:ext>
            </a:extLst>
          </p:cNvPr>
          <p:cNvSpPr/>
          <p:nvPr/>
        </p:nvSpPr>
        <p:spPr>
          <a:xfrm>
            <a:off x="7769811" y="4474092"/>
            <a:ext cx="434991" cy="3839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8038841" y="615338"/>
            <a:ext cx="3300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Trò chơi </a:t>
            </a:r>
          </a:p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Đuổi côn trùng</a:t>
            </a:r>
          </a:p>
        </p:txBody>
      </p:sp>
    </p:spTree>
    <p:extLst>
      <p:ext uri="{BB962C8B-B14F-4D97-AF65-F5344CB8AC3E}">
        <p14:creationId xmlns:p14="http://schemas.microsoft.com/office/powerpoint/2010/main" val="27402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01" descr="13">
            <a:extLst>
              <a:ext uri="{FF2B5EF4-FFF2-40B4-BE49-F238E27FC236}">
                <a16:creationId xmlns:a16="http://schemas.microsoft.com/office/drawing/2014/main" xmlns="" id="{33FF63D2-A419-4C2B-BBDE-D7474F8E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38" y="420736"/>
            <a:ext cx="9042109" cy="5794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078" y="235612"/>
            <a:ext cx="1331619" cy="10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286148" y="58453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3769" y="3034638"/>
            <a:ext cx="461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2060"/>
                </a:solidFill>
              </a:rPr>
              <a:t>mẹ</a:t>
            </a:r>
          </a:p>
        </p:txBody>
      </p:sp>
    </p:spTree>
    <p:extLst>
      <p:ext uri="{BB962C8B-B14F-4D97-AF65-F5344CB8AC3E}">
        <p14:creationId xmlns:p14="http://schemas.microsoft.com/office/powerpoint/2010/main" val="3189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8470" y="102906"/>
            <a:ext cx="1125860" cy="78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188842" y="58453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图片 4101" descr="13">
            <a:extLst>
              <a:ext uri="{FF2B5EF4-FFF2-40B4-BE49-F238E27FC236}">
                <a16:creationId xmlns:a16="http://schemas.microsoft.com/office/drawing/2014/main" xmlns="" id="{132824D0-8C0B-46A0-B918-A6468AF47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6" y="241222"/>
            <a:ext cx="9042109" cy="58622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22678" y="3046181"/>
            <a:ext cx="461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2060"/>
                </a:solidFill>
              </a:rPr>
              <a:t>khe đá</a:t>
            </a:r>
          </a:p>
        </p:txBody>
      </p:sp>
    </p:spTree>
    <p:extLst>
      <p:ext uri="{BB962C8B-B14F-4D97-AF65-F5344CB8AC3E}">
        <p14:creationId xmlns:p14="http://schemas.microsoft.com/office/powerpoint/2010/main" val="29677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7" y="359987"/>
            <a:ext cx="15668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101" descr="13">
            <a:extLst>
              <a:ext uri="{FF2B5EF4-FFF2-40B4-BE49-F238E27FC236}">
                <a16:creationId xmlns:a16="http://schemas.microsoft.com/office/drawing/2014/main" xmlns="" id="{B18663ED-5A9E-424F-81C0-2A3DF6EB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246832"/>
            <a:ext cx="11993217" cy="62044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107144" y="5673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7561" y="3134635"/>
            <a:ext cx="461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2060"/>
                </a:solidFill>
              </a:rPr>
              <a:t>cá kho</a:t>
            </a:r>
          </a:p>
        </p:txBody>
      </p:sp>
    </p:spTree>
    <p:extLst>
      <p:ext uri="{BB962C8B-B14F-4D97-AF65-F5344CB8AC3E}">
        <p14:creationId xmlns:p14="http://schemas.microsoft.com/office/powerpoint/2010/main" val="10999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9" y="158704"/>
            <a:ext cx="1753310" cy="17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371257" y="4925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图片 4101" descr="13">
            <a:extLst>
              <a:ext uri="{FF2B5EF4-FFF2-40B4-BE49-F238E27FC236}">
                <a16:creationId xmlns:a16="http://schemas.microsoft.com/office/drawing/2014/main" xmlns="" id="{F71D164A-3309-4AED-B148-FCE4AA6FC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56" y="454396"/>
            <a:ext cx="9042109" cy="54359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315771" y="2924784"/>
            <a:ext cx="461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2060"/>
                </a:solidFill>
              </a:rPr>
              <a:t>cá mè</a:t>
            </a:r>
          </a:p>
        </p:txBody>
      </p:sp>
    </p:spTree>
    <p:extLst>
      <p:ext uri="{BB962C8B-B14F-4D97-AF65-F5344CB8AC3E}">
        <p14:creationId xmlns:p14="http://schemas.microsoft.com/office/powerpoint/2010/main" val="16480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74" y="83328"/>
            <a:ext cx="1616251" cy="10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540587" y="59065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图片 4101" descr="13">
            <a:extLst>
              <a:ext uri="{FF2B5EF4-FFF2-40B4-BE49-F238E27FC236}">
                <a16:creationId xmlns:a16="http://schemas.microsoft.com/office/drawing/2014/main" xmlns="" id="{7A47C550-4D3B-4A07-884B-67BAF253C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6" y="381467"/>
            <a:ext cx="9042109" cy="593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68890" y="3165461"/>
            <a:ext cx="461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2060"/>
                </a:solidFill>
              </a:rPr>
              <a:t>khỉ</a:t>
            </a:r>
          </a:p>
        </p:txBody>
      </p:sp>
    </p:spTree>
    <p:extLst>
      <p:ext uri="{BB962C8B-B14F-4D97-AF65-F5344CB8AC3E}">
        <p14:creationId xmlns:p14="http://schemas.microsoft.com/office/powerpoint/2010/main" val="27985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84" y="-295650"/>
            <a:ext cx="4580966" cy="1523999"/>
          </a:xfrm>
          <a:prstGeom prst="rect">
            <a:avLst/>
          </a:prstGeom>
        </p:spPr>
      </p:pic>
      <p:pic>
        <p:nvPicPr>
          <p:cNvPr id="5" name="图片 4101" descr="13">
            <a:extLst>
              <a:ext uri="{FF2B5EF4-FFF2-40B4-BE49-F238E27FC236}">
                <a16:creationId xmlns:a16="http://schemas.microsoft.com/office/drawing/2014/main" xmlns="" id="{2072E1C2-BA54-4F40-8A18-DCD631CF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1" y="339306"/>
            <a:ext cx="12098216" cy="60487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242316" y="5182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811" y="3444844"/>
            <a:ext cx="8207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2060"/>
                </a:solidFill>
              </a:rPr>
              <a:t>Mẹ có cá kho khế.</a:t>
            </a:r>
          </a:p>
        </p:txBody>
      </p:sp>
    </p:spTree>
    <p:extLst>
      <p:ext uri="{BB962C8B-B14F-4D97-AF65-F5344CB8AC3E}">
        <p14:creationId xmlns:p14="http://schemas.microsoft.com/office/powerpoint/2010/main" val="17238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58690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117</Words>
  <Application>Microsoft Office PowerPoint</Application>
  <PresentationFormat>Custom</PresentationFormat>
  <Paragraphs>37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VNI-Avo</vt:lpstr>
      <vt:lpstr>Calibri</vt:lpstr>
      <vt:lpstr>宋体</vt:lpstr>
      <vt:lpstr>UTM Avo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93</cp:revision>
  <dcterms:created xsi:type="dcterms:W3CDTF">2021-11-01T08:16:43Z</dcterms:created>
  <dcterms:modified xsi:type="dcterms:W3CDTF">2022-09-27T06:24:34Z</dcterms:modified>
</cp:coreProperties>
</file>