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73" r:id="rId2"/>
    <p:sldMasterId id="2147483685" r:id="rId3"/>
    <p:sldMasterId id="2147483697" r:id="rId4"/>
    <p:sldMasterId id="2147483709" r:id="rId5"/>
    <p:sldMasterId id="2147483791" r:id="rId6"/>
    <p:sldMasterId id="2147483849" r:id="rId7"/>
  </p:sldMasterIdLst>
  <p:notesMasterIdLst>
    <p:notesMasterId r:id="rId40"/>
  </p:notesMasterIdLst>
  <p:handoutMasterIdLst>
    <p:handoutMasterId r:id="rId41"/>
  </p:handoutMasterIdLst>
  <p:sldIdLst>
    <p:sldId id="454" r:id="rId8"/>
    <p:sldId id="455" r:id="rId9"/>
    <p:sldId id="467" r:id="rId10"/>
    <p:sldId id="468" r:id="rId11"/>
    <p:sldId id="469" r:id="rId12"/>
    <p:sldId id="472" r:id="rId13"/>
    <p:sldId id="443" r:id="rId14"/>
    <p:sldId id="444" r:id="rId15"/>
    <p:sldId id="445" r:id="rId16"/>
    <p:sldId id="446" r:id="rId17"/>
    <p:sldId id="447" r:id="rId18"/>
    <p:sldId id="460" r:id="rId19"/>
    <p:sldId id="470" r:id="rId20"/>
    <p:sldId id="461" r:id="rId21"/>
    <p:sldId id="429" r:id="rId22"/>
    <p:sldId id="427" r:id="rId23"/>
    <p:sldId id="428" r:id="rId24"/>
    <p:sldId id="419" r:id="rId25"/>
    <p:sldId id="420" r:id="rId26"/>
    <p:sldId id="421" r:id="rId27"/>
    <p:sldId id="422" r:id="rId28"/>
    <p:sldId id="423" r:id="rId29"/>
    <p:sldId id="462" r:id="rId30"/>
    <p:sldId id="463" r:id="rId31"/>
    <p:sldId id="426" r:id="rId32"/>
    <p:sldId id="459" r:id="rId33"/>
    <p:sldId id="451" r:id="rId34"/>
    <p:sldId id="449" r:id="rId35"/>
    <p:sldId id="452" r:id="rId36"/>
    <p:sldId id="471" r:id="rId37"/>
    <p:sldId id="453" r:id="rId38"/>
    <p:sldId id="466" r:id="rId3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6C4A8"/>
    <a:srgbClr val="CD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 autoAdjust="0"/>
  </p:normalViewPr>
  <p:slideViewPr>
    <p:cSldViewPr>
      <p:cViewPr varScale="1">
        <p:scale>
          <a:sx n="75" d="100"/>
          <a:sy n="75" d="100"/>
        </p:scale>
        <p:origin x="268" y="-5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8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44124D1-14B8-479E-BDC7-3F992C486C1B}" type="datetimeFigureOut">
              <a:rPr lang="en-US"/>
              <a:pPr>
                <a:defRPr/>
              </a:pPr>
              <a:t>3/13/2021</a:t>
            </a:fld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B7CCEAA-430A-4983-BC94-0B9AEA590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A3ECEA9A-22BB-4C76-B9CE-727A95A2C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文本占位符 26626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1268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46722EE-CD76-4D35-B8A2-9BF354074E75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文本占位符 23554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7652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BB8A28D-F65F-4B1A-9207-03F18820C33C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14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39939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D19420-2BB8-41A3-A985-7509E186A6A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文本占位符 5632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3012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6AEDC1-ED29-4A5E-AD4C-8EF5B9ECD308}" type="slidenum">
              <a:rPr lang="en-US" altLang="zh-CN"/>
              <a:pPr algn="r" eaLnBrk="1" hangingPunct="1">
                <a:spcBef>
                  <a:spcPct val="0"/>
                </a:spcBef>
              </a:pPr>
              <a:t>27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文本占位符 8192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608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AB9BD0-4B3C-4FEC-B98B-8F415168BBEE}" type="slidenum">
              <a:rPr lang="en-US" altLang="zh-CN"/>
              <a:pPr algn="r" eaLnBrk="1" hangingPunct="1">
                <a:spcBef>
                  <a:spcPct val="0"/>
                </a:spcBef>
              </a:pPr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文本占位符 84994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9156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1DA4E4-AC6E-4387-8794-6F5C8B1790D1}" type="slidenum">
              <a:rPr lang="en-US" altLang="zh-CN"/>
              <a:pPr algn="r" eaLnBrk="1" hangingPunct="1">
                <a:spcBef>
                  <a:spcPct val="0"/>
                </a:spcBef>
              </a:pPr>
              <a:t>31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519503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7661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3745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50884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9233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1274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67179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3644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575913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8337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296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30107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11828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730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727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5045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252778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86907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47423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80015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45422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14915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84889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70211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1467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2498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14387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248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2735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80585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84423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09580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77963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95152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08268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080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9991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03329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82257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04085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085560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54086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5191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3249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19959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55973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389224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15398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57587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33075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70448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80538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59130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18316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40372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924296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53830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93122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39850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170804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665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84233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60657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7326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95754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1171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61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3112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5.gif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slide" Target="slide8.xml"/><Relationship Id="rId17" Type="http://schemas.openxmlformats.org/officeDocument/2006/relationships/image" Target="../media/image27.gif"/><Relationship Id="rId2" Type="http://schemas.openxmlformats.org/officeDocument/2006/relationships/image" Target="../media/image19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4.gif"/><Relationship Id="rId5" Type="http://schemas.openxmlformats.org/officeDocument/2006/relationships/slide" Target="slide25.xml"/><Relationship Id="rId15" Type="http://schemas.openxmlformats.org/officeDocument/2006/relationships/image" Target="../media/image26.gif"/><Relationship Id="rId10" Type="http://schemas.openxmlformats.org/officeDocument/2006/relationships/slide" Target="slide7.xml"/><Relationship Id="rId4" Type="http://schemas.openxmlformats.org/officeDocument/2006/relationships/image" Target="../media/image20.gif"/><Relationship Id="rId9" Type="http://schemas.openxmlformats.org/officeDocument/2006/relationships/image" Target="../media/image23.gif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2209800" y="2455863"/>
            <a:ext cx="7772400" cy="1101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eaLnBrk="1" hangingPunct="1"/>
            <a:endParaRPr lang="en-US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895600" y="3771900"/>
            <a:ext cx="6400800" cy="1314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indent="0" algn="ctr" defTabSz="914327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516063" y="1993900"/>
            <a:ext cx="9067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Chào mừng các con đến với tiết kể chuyện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88913"/>
            <a:ext cx="921702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620713"/>
            <a:ext cx="1022667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765175"/>
            <a:ext cx="936148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590550"/>
            <a:ext cx="100774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558800" y="2389188"/>
            <a:ext cx="4738688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71838" y="3584948"/>
            <a:ext cx="774242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Nghe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kể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+mn-cs"/>
              </a:rPr>
              <a:t>lại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7900"/>
            <a:ext cx="857408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486400" y="2743200"/>
            <a:ext cx="3886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Tr</a:t>
            </a:r>
            <a:r>
              <a:rPr lang="en-US" altLang="zh-CN" sz="2400">
                <a:solidFill>
                  <a:srgbClr val="000000"/>
                </a:solidFill>
                <a:latin typeface="VNI-Avo" pitchFamily="2" charset="0"/>
              </a:rPr>
              <a:t>aû</a:t>
            </a: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 lêi c©u hái theo tranh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Qua trß ch¬i "gi¶I cøu ®¹i d­u¬ng".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828800" y="2514600"/>
            <a:ext cx="2514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000000"/>
                </a:solidFill>
                <a:latin typeface=".VnAvant" panose="020B7200000000000000" pitchFamily="34" charset="0"/>
              </a:rPr>
              <a:t>Cïng b¹n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208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2400" b="1">
                <a:latin typeface="UTM Avo" panose="02040603050506020204" pitchFamily="18" charset="0"/>
              </a:rPr>
              <a:t>Tên phù thủy độc ác, nham hiểm đã bắt cóc hết sinh vật biển</a:t>
            </a:r>
            <a:endParaRPr lang="en-US" altLang="en-US" sz="2400" b="1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198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UTM Avo" panose="02040603050506020204" pitchFamily="18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0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65213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3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8975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defRPr/>
            </a:pPr>
            <a:r>
              <a:rPr sz="1200" noProof="1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432175" y="914400"/>
            <a:ext cx="543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32771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Oval 3"/>
          <p:cNvSpPr/>
          <p:nvPr/>
        </p:nvSpPr>
        <p:spPr>
          <a:xfrm>
            <a:off x="8685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470150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400" dirty="0">
              <a:solidFill>
                <a:srgbClr val="19194D"/>
              </a:solidFill>
              <a:latin typeface="VNTime" pitchFamily="2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656138" y="3616325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sống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trong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cung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điện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đẹp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.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Nơi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đó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có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khu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vườn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đầy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hoa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thơm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cỏ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lạ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… </a:t>
            </a:r>
          </a:p>
        </p:txBody>
      </p:sp>
      <p:sp>
        <p:nvSpPr>
          <p:cNvPr id="32777" name="TextBox 1"/>
          <p:cNvSpPr txBox="1">
            <a:spLocks noChangeArrowheads="1"/>
          </p:cNvSpPr>
          <p:nvPr/>
        </p:nvSpPr>
        <p:spPr bwMode="auto">
          <a:xfrm>
            <a:off x="2489200" y="1662113"/>
            <a:ext cx="44386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Nhà vua sống ở đâu ? Điều kì diệu nhất trong khu rừng là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36638"/>
            <a:ext cx="5011738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3786188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文本框 11270"/>
          <p:cNvSpPr txBox="1">
            <a:spLocks noChangeArrowheads="1"/>
          </p:cNvSpPr>
          <p:nvPr/>
        </p:nvSpPr>
        <p:spPr bwMode="auto">
          <a:xfrm>
            <a:off x="5867400" y="3506788"/>
            <a:ext cx="4343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.VnAvant" panose="020B7200000000000000" pitchFamily="34" charset="0"/>
              </a:rPr>
              <a:t>Em h·y kÓ l¹i chuyÖn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.VnAvant" panose="020B7200000000000000" pitchFamily="34" charset="0"/>
              </a:rPr>
              <a:t>"c¸ ®u«i cê</a:t>
            </a:r>
            <a:r>
              <a:rPr lang="en-US" altLang="zh-CN" sz="3200">
                <a:solidFill>
                  <a:srgbClr val="000000"/>
                </a:solidFill>
                <a:latin typeface="VNI-Avo" pitchFamily="2" charset="0"/>
              </a:rPr>
              <a:t>"</a:t>
            </a:r>
            <a:endParaRPr lang="en-US" altLang="zh-CN" sz="32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351088" y="-1905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400" dirty="0">
              <a:solidFill>
                <a:srgbClr val="19194D"/>
              </a:solidFill>
              <a:latin typeface="UTM Avo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14888" y="3675063"/>
            <a:ext cx="4937125" cy="276066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Đòi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người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hầu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đem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họa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mi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cho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nghe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.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Tiếng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họa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mi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tuyệt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diệu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làm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cảm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động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…</a:t>
            </a:r>
          </a:p>
        </p:txBody>
      </p:sp>
      <p:sp>
        <p:nvSpPr>
          <p:cNvPr id="3379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3797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2"/>
          <p:cNvSpPr txBox="1">
            <a:spLocks noChangeArrowheads="1"/>
          </p:cNvSpPr>
          <p:nvPr/>
        </p:nvSpPr>
        <p:spPr bwMode="auto">
          <a:xfrm>
            <a:off x="2744788" y="460375"/>
            <a:ext cx="4140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Nhà vua làm gì để được nghe họa mi hót?Tiếng hót của họa mi làm cho vua cảm thấy thế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487488" y="-387350"/>
            <a:ext cx="7632700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Ít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lâu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sau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được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tặng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con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chim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máy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có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đặc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điểm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gì?Vì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sao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họa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mi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thật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buồn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bay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đi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554538" y="3500438"/>
            <a:ext cx="5688012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Chim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máy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có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thể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liên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tục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ba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mươi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lần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không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mệt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.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Vì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vậy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họa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mi bay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đi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vì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cả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triều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đình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thích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chim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giả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584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2424113" y="-14288"/>
            <a:ext cx="5759450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Lúc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bệnh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nặng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khao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khát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điều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gì?Vì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sao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chim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máy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không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hót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được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7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rgbClr val="C00000"/>
                </a:solidFill>
                <a:latin typeface="UTM Avo"/>
              </a:rPr>
              <a:t>Chim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máy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không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được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vì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dung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lâu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đã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hỏng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2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686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703388" y="-100013"/>
            <a:ext cx="7200900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Họa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mi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đã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làm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gì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?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Tiếng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hót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của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nó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đã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giúp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thế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600" dirty="0" err="1">
                <a:solidFill>
                  <a:srgbClr val="19194D"/>
                </a:solidFill>
                <a:latin typeface="UTM Avo"/>
              </a:rPr>
              <a:t>nào</a:t>
            </a:r>
            <a:r>
              <a:rPr lang="en-US" altLang="zh-CN" sz="36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7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UTM Avo"/>
              </a:rPr>
              <a:t>Tiếng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liều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thuốc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bổ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giúp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khỏi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bệnh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3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789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703388" y="-26988"/>
            <a:ext cx="4751387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muốn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giữ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họa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mi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lại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nhưng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nó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xin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vua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điều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3200" dirty="0" err="1">
                <a:solidFill>
                  <a:srgbClr val="19194D"/>
                </a:solidFill>
                <a:latin typeface="UTM Avo"/>
              </a:rPr>
              <a:t>gì</a:t>
            </a:r>
            <a:r>
              <a:rPr lang="en-US" altLang="zh-CN" sz="32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635625" y="3154363"/>
            <a:ext cx="5429250" cy="3576637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quay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rừng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.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hứa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chiều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chiều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bay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cửa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sổ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hót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/>
              </a:rPr>
              <a:t>nghe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2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8915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575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solidFill>
                <a:srgbClr val="19194D"/>
              </a:solidFill>
            </a:endParaRPr>
          </a:p>
          <a:p>
            <a:pPr algn="ctr">
              <a:defRPr/>
            </a:pPr>
            <a:r>
              <a:rPr lang="en-US" sz="2400" b="1">
                <a:solidFill>
                  <a:srgbClr val="19194D"/>
                </a:solidFill>
              </a:rPr>
              <a:t>C</a:t>
            </a:r>
            <a:r>
              <a:rPr lang="vi-VN" sz="2400" b="1">
                <a:solidFill>
                  <a:srgbClr val="19194D"/>
                </a:solidFill>
              </a:rPr>
              <a:t>ảm ơn bạn vì đã giúp chúng mình. Tặng bạn viên ngọc trai tuyệt đẹp</a:t>
            </a:r>
            <a:r>
              <a:rPr lang="en-US" sz="2400" b="1">
                <a:solidFill>
                  <a:srgbClr val="19194D"/>
                </a:solidFill>
              </a:rPr>
              <a:t> này</a:t>
            </a:r>
            <a:endParaRPr lang="en-US" sz="240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1300163"/>
            <a:ext cx="7558087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104900" y="2649538"/>
            <a:ext cx="355441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7878" y="3545963"/>
            <a:ext cx="5806822" cy="83099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Nghe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kể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lại</a:t>
            </a:r>
            <a:endParaRPr 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661988"/>
            <a:ext cx="4495800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800"/>
            <a:ext cx="545465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图片 41997" descr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18163"/>
            <a:ext cx="914400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971800" y="3429000"/>
            <a:ext cx="2667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057400" y="3429000"/>
            <a:ext cx="4495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700">
                <a:solidFill>
                  <a:srgbClr val="FF0000"/>
                </a:solidFill>
                <a:latin typeface=".VnAvant" panose="020B7200000000000000" pitchFamily="34" charset="0"/>
              </a:rPr>
              <a:t>Cïng b¹n kÓ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700">
                <a:solidFill>
                  <a:srgbClr val="FF0000"/>
                </a:solidFill>
                <a:latin typeface=".VnAvant" panose="020B7200000000000000" pitchFamily="34" charset="0"/>
              </a:rPr>
              <a:t>trong nhãm</a:t>
            </a:r>
            <a:r>
              <a:rPr lang="en-US" altLang="en-US" sz="3700"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218363" y="2781300"/>
            <a:ext cx="252095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4284663" cy="692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UTM Avo" charset="0"/>
              </a:rPr>
              <a:t>3. </a:t>
            </a:r>
            <a:r>
              <a:rPr lang="en-US" altLang="zh-CN" dirty="0" err="1">
                <a:solidFill>
                  <a:srgbClr val="FF0000"/>
                </a:solidFill>
                <a:latin typeface="UTM Avo" charset="0"/>
              </a:rPr>
              <a:t>Kể</a:t>
            </a:r>
            <a:r>
              <a:rPr lang="en-US" altLang="zh-CN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UTM Avo" charset="0"/>
              </a:rPr>
              <a:t>lại</a:t>
            </a:r>
            <a:endParaRPr lang="en-US" altLang="zh-CN" dirty="0">
              <a:solidFill>
                <a:srgbClr val="FF0000"/>
              </a:solidFill>
              <a:latin typeface="UTM Avo" charset="0"/>
            </a:endParaRP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92150"/>
            <a:ext cx="39131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92150"/>
            <a:ext cx="40401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692150"/>
            <a:ext cx="41814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562350"/>
            <a:ext cx="412908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684588"/>
            <a:ext cx="4079875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3705225"/>
            <a:ext cx="406558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847725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3817938"/>
            <a:ext cx="2805112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927350" y="3284538"/>
            <a:ext cx="6465888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400">
                <a:latin typeface=".VnAvant" panose="020B7200000000000000" pitchFamily="34" charset="0"/>
              </a:rPr>
              <a:t>Thi kÓ tr­ưíc líp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2514600"/>
            <a:ext cx="11277600" cy="2540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4267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69950" y="453231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41388" y="4605338"/>
            <a:ext cx="1889125" cy="188595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2838" y="5200650"/>
            <a:ext cx="1598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Calibri" panose="020F0502020204030204" pitchFamily="34" charset="0"/>
              </a:rPr>
              <a:t>HẾT GIỜ</a:t>
            </a: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117600" y="-146050"/>
            <a:ext cx="10160000" cy="2514600"/>
          </a:xfrm>
          <a:prstGeom prst="cloudCallout">
            <a:avLst>
              <a:gd name="adj1" fmla="val -29463"/>
              <a:gd name="adj2" fmla="val -5488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727200" y="658813"/>
            <a:ext cx="9753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4267">
                <a:solidFill>
                  <a:schemeClr val="bg1"/>
                </a:solidFill>
                <a:latin typeface=".VnAvant" panose="020B7200000000000000" pitchFamily="34" charset="0"/>
              </a:rPr>
              <a:t>C©u chuyÖn gióp em hiÓu ®iÒu g</a:t>
            </a:r>
            <a:r>
              <a:rPr lang="en-US" sz="4800">
                <a:solidFill>
                  <a:schemeClr val="bg1"/>
                </a:solidFill>
              </a:rPr>
              <a:t>ì</a:t>
            </a:r>
            <a:r>
              <a:rPr lang="en-US" sz="4267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267">
                <a:solidFill>
                  <a:schemeClr val="bg1"/>
                </a:solidFill>
                <a:latin typeface=".VnAvant" panose="020B7200000000000000" pitchFamily="34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6152" grpId="0" animBg="1"/>
      <p:bldP spid="61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92150"/>
            <a:ext cx="39131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692150"/>
            <a:ext cx="40401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692150"/>
            <a:ext cx="41814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562350"/>
            <a:ext cx="412908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684588"/>
            <a:ext cx="4079875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3705225"/>
            <a:ext cx="406558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2888"/>
            <a:ext cx="914082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351088" y="2363788"/>
            <a:ext cx="74168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300">
                <a:latin typeface=".VnAvant" panose="020B7200000000000000" pitchFamily="34" charset="0"/>
              </a:rPr>
              <a:t>C©u truyÖn gióp em </a:t>
            </a:r>
          </a:p>
          <a:p>
            <a:pPr algn="ctr" eaLnBrk="1" hangingPunct="1"/>
            <a:r>
              <a:rPr lang="en-US" altLang="en-US" sz="4300">
                <a:latin typeface=".VnAvant" panose="020B7200000000000000" pitchFamily="34" charset="0"/>
              </a:rPr>
              <a:t>hiÓu ®iÒu gi?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901700" y="804863"/>
            <a:ext cx="111521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solidFill>
                  <a:srgbClr val="00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3"/>
          <p:cNvSpPr>
            <a:spLocks noChangeArrowheads="1" noChangeShapeType="1" noTextEdit="1"/>
          </p:cNvSpPr>
          <p:nvPr/>
        </p:nvSpPr>
        <p:spPr bwMode="auto">
          <a:xfrm>
            <a:off x="508000" y="1193800"/>
            <a:ext cx="10972800" cy="203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83"/>
              </a:avLst>
            </a:prstTxWarp>
          </a:bodyPr>
          <a:lstStyle/>
          <a:p>
            <a:pPr algn="ctr">
              <a:defRPr/>
            </a:pPr>
            <a:r>
              <a:rPr lang="en-US" sz="5867" kern="10" dirty="0" err="1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867" kern="10" dirty="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kern="10" dirty="0" err="1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867" kern="10" dirty="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867" kern="10" dirty="0" err="1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H" panose="020B72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5867" kern="10" dirty="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67" kern="10" dirty="0" err="1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H" panose="020B7200000000000000" pitchFamily="34" charset="0"/>
                <a:cs typeface="Times New Roman" panose="02020603050405020304" pitchFamily="18" charset="0"/>
              </a:rPr>
              <a:t>häa</a:t>
            </a:r>
            <a:r>
              <a:rPr lang="en-US" sz="5867" kern="10" dirty="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H" panose="020B7200000000000000" pitchFamily="34" charset="0"/>
                <a:cs typeface="Times New Roman" panose="02020603050405020304" pitchFamily="18" charset="0"/>
              </a:rPr>
              <a:t> mi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-963613"/>
            <a:ext cx="10077450" cy="626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44538" y="3789363"/>
            <a:ext cx="473868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67165" y="2170493"/>
            <a:ext cx="774242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Nghe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kể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- Chim họa mi - Tiếng Việt lớp 1 [OLM.VN]">
            <a:hlinkClick r:id="" action="ppaction://media"/>
            <a:extLst>
              <a:ext uri="{FF2B5EF4-FFF2-40B4-BE49-F238E27FC236}">
                <a16:creationId xmlns:a16="http://schemas.microsoft.com/office/drawing/2014/main" id="{9239E01B-7BFF-4273-B0E2-C40C65DDB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11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774825" y="0"/>
            <a:ext cx="8229600" cy="11430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>
                <a:solidFill>
                  <a:srgbClr val="FF0000"/>
                </a:solidFill>
                <a:latin typeface=".VnAvant" panose="020B7200000000000000" pitchFamily="34" charset="0"/>
              </a:rPr>
              <a:t>Nghe kÓ theo tranh</a:t>
            </a: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130300"/>
            <a:ext cx="9432925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260350"/>
            <a:ext cx="993775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76250"/>
            <a:ext cx="86328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406</Words>
  <Application>Microsoft Office PowerPoint</Application>
  <PresentationFormat>Widescreen</PresentationFormat>
  <Paragraphs>44</Paragraphs>
  <Slides>32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宋体</vt:lpstr>
      <vt:lpstr>.VnAvant</vt:lpstr>
      <vt:lpstr>.VnAvantH</vt:lpstr>
      <vt:lpstr>Arial</vt:lpstr>
      <vt:lpstr>Calibri</vt:lpstr>
      <vt:lpstr>Calibri Light</vt:lpstr>
      <vt:lpstr>Impact</vt:lpstr>
      <vt:lpstr>Times New Roman</vt:lpstr>
      <vt:lpstr>UTM Avo</vt:lpstr>
      <vt:lpstr>VNI-Avo</vt:lpstr>
      <vt:lpstr>VNTime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kÓ theo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Kể lại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</cp:lastModifiedBy>
  <cp:revision>69</cp:revision>
  <dcterms:created xsi:type="dcterms:W3CDTF">2014-11-09T04:42:31Z</dcterms:created>
  <dcterms:modified xsi:type="dcterms:W3CDTF">2021-03-13T07:48:08Z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