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E1C0-9114-4AC8-9A8D-34ABFFD7075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D5A4F-E0A8-489E-BFE1-9CFF74897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3780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8" y="68580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1447800"/>
            <a:ext cx="1676400" cy="8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oen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447800"/>
            <a:ext cx="7772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toen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thoen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quen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xoen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xoen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xoèn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xoén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xoẻn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xoẽn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xoẹn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3733800"/>
            <a:ext cx="1676400" cy="8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oet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733800"/>
            <a:ext cx="7772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quét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choẹt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ngoét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loét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loét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loẹt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5 2.PNG"/>
          <p:cNvPicPr>
            <a:picLocks noChangeAspect="1"/>
          </p:cNvPicPr>
          <p:nvPr/>
        </p:nvPicPr>
        <p:blipFill>
          <a:blip r:embed="rId2"/>
          <a:srcRect r="72500"/>
          <a:stretch>
            <a:fillRect/>
          </a:stretch>
        </p:blipFill>
        <p:spPr>
          <a:xfrm>
            <a:off x="0" y="1371600"/>
            <a:ext cx="2514600" cy="2147701"/>
          </a:xfrm>
          <a:prstGeom prst="rect">
            <a:avLst/>
          </a:prstGeom>
        </p:spPr>
      </p:pic>
      <p:pic>
        <p:nvPicPr>
          <p:cNvPr id="5" name="Picture 4" descr="TV T55 2.PNG"/>
          <p:cNvPicPr>
            <a:picLocks noChangeAspect="1"/>
          </p:cNvPicPr>
          <p:nvPr/>
        </p:nvPicPr>
        <p:blipFill>
          <a:blip r:embed="rId2"/>
          <a:srcRect l="27500"/>
          <a:stretch>
            <a:fillRect/>
          </a:stretch>
        </p:blipFill>
        <p:spPr>
          <a:xfrm>
            <a:off x="2514600" y="1371600"/>
            <a:ext cx="6629400" cy="2147701"/>
          </a:xfrm>
          <a:prstGeom prst="rect">
            <a:avLst/>
          </a:prstGeom>
        </p:spPr>
      </p:pic>
      <p:pic>
        <p:nvPicPr>
          <p:cNvPr id="6" name="Picture 5" descr="TV T55 3.PNG"/>
          <p:cNvPicPr>
            <a:picLocks noChangeAspect="1"/>
          </p:cNvPicPr>
          <p:nvPr/>
        </p:nvPicPr>
        <p:blipFill>
          <a:blip r:embed="rId3"/>
          <a:srcRect r="69133"/>
          <a:stretch>
            <a:fillRect/>
          </a:stretch>
        </p:blipFill>
        <p:spPr>
          <a:xfrm>
            <a:off x="304800" y="3819175"/>
            <a:ext cx="2667000" cy="2505425"/>
          </a:xfrm>
          <a:prstGeom prst="rect">
            <a:avLst/>
          </a:prstGeom>
        </p:spPr>
      </p:pic>
      <p:pic>
        <p:nvPicPr>
          <p:cNvPr id="7" name="Picture 6" descr="TV T55 3.PNG"/>
          <p:cNvPicPr>
            <a:picLocks noChangeAspect="1"/>
          </p:cNvPicPr>
          <p:nvPr/>
        </p:nvPicPr>
        <p:blipFill>
          <a:blip r:embed="rId3"/>
          <a:srcRect l="30867"/>
          <a:stretch>
            <a:fillRect/>
          </a:stretch>
        </p:blipFill>
        <p:spPr>
          <a:xfrm>
            <a:off x="2895600" y="3819175"/>
            <a:ext cx="5973381" cy="25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54</a:t>
            </a:r>
          </a:p>
        </p:txBody>
      </p:sp>
      <p:pic>
        <p:nvPicPr>
          <p:cNvPr id="5" name="Picture 4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09600"/>
            <a:ext cx="32004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81000" y="457200"/>
            <a:ext cx="66294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Chú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hề</a:t>
            </a:r>
            <a:endParaRPr lang="en-US" sz="32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6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Môi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choen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choét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Mũi</a:t>
            </a:r>
            <a:r>
              <a:rPr lang="en-US" sz="3200" dirty="0">
                <a:latin typeface="HP-211" pitchFamily="34" charset="0"/>
              </a:rPr>
              <a:t> - </a:t>
            </a:r>
            <a:r>
              <a:rPr lang="en-US" sz="3200" dirty="0" err="1">
                <a:latin typeface="HP-211" pitchFamily="34" charset="0"/>
              </a:rPr>
              <a:t>quả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chua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quần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lòe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loẹt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Đóng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vai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vui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đùa</a:t>
            </a:r>
            <a:r>
              <a:rPr lang="en-US" sz="3200" dirty="0">
                <a:latin typeface="HP-211" pitchFamily="34" charset="0"/>
              </a:rPr>
              <a:t>. </a:t>
            </a:r>
          </a:p>
          <a:p>
            <a:r>
              <a:rPr lang="en-US" sz="3200" dirty="0">
                <a:latin typeface="HP-211" pitchFamily="34" charset="0"/>
              </a:rPr>
              <a:t>             </a:t>
            </a:r>
            <a:r>
              <a:rPr lang="en-US" sz="3200" dirty="0" err="1">
                <a:latin typeface="HP-211" pitchFamily="34" charset="0"/>
              </a:rPr>
              <a:t>Mỗi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lần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nhìn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bé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         </a:t>
            </a:r>
            <a:r>
              <a:rPr lang="en-US" sz="3200" dirty="0" err="1">
                <a:latin typeface="HP-211" pitchFamily="34" charset="0"/>
              </a:rPr>
              <a:t>Chú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nhoẻn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miệng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cười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         </a:t>
            </a:r>
            <a:r>
              <a:rPr lang="en-US" sz="3200" dirty="0" err="1">
                <a:latin typeface="HP-211" pitchFamily="34" charset="0"/>
              </a:rPr>
              <a:t>Nụ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cười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thiện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         </a:t>
            </a:r>
            <a:r>
              <a:rPr lang="en-US" sz="3200" dirty="0" err="1">
                <a:latin typeface="HP-211" pitchFamily="34" charset="0"/>
              </a:rPr>
              <a:t>Sáng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bừng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môi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    </a:t>
            </a:r>
            <a:r>
              <a:rPr lang="en-US" sz="3200" dirty="0" err="1">
                <a:latin typeface="HP-211" pitchFamily="34" charset="0"/>
              </a:rPr>
              <a:t>Bé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xem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xiếc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   </a:t>
            </a:r>
            <a:r>
              <a:rPr lang="en-US" sz="3200" dirty="0" err="1">
                <a:latin typeface="HP-211" pitchFamily="34" charset="0"/>
              </a:rPr>
              <a:t>Biết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bao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trò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vui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   </a:t>
            </a:r>
            <a:r>
              <a:rPr lang="en-US" sz="3200" dirty="0" err="1">
                <a:latin typeface="HP-211" pitchFamily="34" charset="0"/>
              </a:rPr>
              <a:t>Về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chỉ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nhớ</a:t>
            </a:r>
            <a:endParaRPr lang="en-US" sz="3200" dirty="0"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   </a:t>
            </a:r>
            <a:r>
              <a:rPr lang="en-US" sz="3200" dirty="0" err="1">
                <a:latin typeface="HP-211" pitchFamily="34" charset="0"/>
              </a:rPr>
              <a:t>Chú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thôi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5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709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286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đỏ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choen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choét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286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cà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chua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352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lòe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loẹt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3352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thiện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72400" y="4572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152400" y="994112"/>
            <a:ext cx="9067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Vườn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thú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Lớp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Xuân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thăm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vườn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thú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Về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nhà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bé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kể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với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bà</a:t>
            </a:r>
            <a:r>
              <a:rPr lang="en-US" sz="3200" dirty="0">
                <a:latin typeface="HP-211" pitchFamily="34" charset="0"/>
              </a:rPr>
              <a:t>: “Con </a:t>
            </a:r>
            <a:r>
              <a:rPr lang="en-US" sz="3200" dirty="0" err="1">
                <a:latin typeface="HP-211" pitchFamily="34" charset="0"/>
              </a:rPr>
              <a:t>hổ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tham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lắm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Nó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ngoạm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tảng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thịt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bò</a:t>
            </a:r>
            <a:r>
              <a:rPr lang="en-US" sz="3200" dirty="0">
                <a:latin typeface="HP-211" pitchFamily="34" charset="0"/>
              </a:rPr>
              <a:t>. Con </a:t>
            </a:r>
            <a:r>
              <a:rPr lang="en-US" sz="3200" dirty="0" err="1">
                <a:latin typeface="HP-211" pitchFamily="34" charset="0"/>
              </a:rPr>
              <a:t>voi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lấy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đuôi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quất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lưng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Chắc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mỏi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lưng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bà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nhỉ</a:t>
            </a:r>
            <a:r>
              <a:rPr lang="en-US" sz="3200" dirty="0">
                <a:latin typeface="HP-211" pitchFamily="34" charset="0"/>
              </a:rPr>
              <a:t> ? </a:t>
            </a:r>
            <a:r>
              <a:rPr lang="en-US" sz="3200" dirty="0" err="1">
                <a:latin typeface="HP-211" pitchFamily="34" charset="0"/>
              </a:rPr>
              <a:t>Lũ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chích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chòe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nhảy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thoắt</a:t>
            </a:r>
            <a:r>
              <a:rPr lang="en-US" sz="3200" dirty="0">
                <a:latin typeface="HP-211" pitchFamily="34" charset="0"/>
              </a:rPr>
              <a:t>. Con </a:t>
            </a:r>
            <a:r>
              <a:rPr lang="en-US" sz="3200" dirty="0" err="1">
                <a:latin typeface="HP-211" pitchFamily="34" charset="0"/>
              </a:rPr>
              <a:t>vẹt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khoằm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Còn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công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trắng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toàn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trắng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toát</a:t>
            </a:r>
            <a:r>
              <a:rPr lang="en-US" sz="3200" dirty="0">
                <a:latin typeface="HP-211" pitchFamily="34" charset="0"/>
              </a:rPr>
              <a:t> ”.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Nghĩ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lúc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bé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nói</a:t>
            </a:r>
            <a:r>
              <a:rPr lang="en-US" sz="3200" dirty="0">
                <a:latin typeface="HP-211" pitchFamily="34" charset="0"/>
              </a:rPr>
              <a:t>: “</a:t>
            </a:r>
            <a:r>
              <a:rPr lang="en-US" sz="3200" dirty="0" err="1">
                <a:latin typeface="HP-211" pitchFamily="34" charset="0"/>
              </a:rPr>
              <a:t>Bà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ngoan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cô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cháu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sẽ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thăm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vườn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thú</a:t>
            </a:r>
            <a:r>
              <a:rPr lang="en-US" sz="3200" dirty="0">
                <a:latin typeface="HP-211" pitchFamily="34" charset="0"/>
              </a:rPr>
              <a:t>”.</a:t>
            </a: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340" y="1077318"/>
            <a:ext cx="3688660" cy="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124: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oen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oet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2672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0099"/>
                </a:solidFill>
                <a:latin typeface="HP-211" panose="020B0803050302020204" pitchFamily="34" charset="0"/>
              </a:rPr>
              <a:t>oet</a:t>
            </a:r>
            <a:endParaRPr lang="vi-VN" sz="150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2286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oen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2" y="1447800"/>
            <a:ext cx="3745488" cy="4265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4648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nhoẻn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cười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4800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858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76962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4800600" y="17526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oẻn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096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oen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oẻn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638800"/>
            <a:ext cx="3657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khoét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tổ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4800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858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76962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4800600" y="17526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oét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096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oet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794337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oét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3" name="Picture 12" descr="TV T5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810000" cy="432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300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oe</a:t>
            </a:r>
            <a:r>
              <a:rPr lang="en-US" sz="6000" dirty="0" err="1">
                <a:solidFill>
                  <a:srgbClr val="7030A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0"/>
            <a:ext cx="31242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nhoẻn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3429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khoét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tổ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048000"/>
            <a:ext cx="3048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khoét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9050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oe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343400"/>
            <a:ext cx="4800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nhoẻn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cười</a:t>
            </a:r>
            <a:endParaRPr lang="en-US" sz="6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.Tiếng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oen</a:t>
            </a:r>
            <a:r>
              <a:rPr lang="en-US" sz="2800" dirty="0">
                <a:latin typeface="HP-211" pitchFamily="34" charset="0"/>
              </a:rPr>
              <a:t>?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oet</a:t>
            </a:r>
            <a:r>
              <a:rPr lang="en-US" sz="2800" dirty="0">
                <a:latin typeface="HP-211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54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1"/>
            <a:ext cx="2914806" cy="2971800"/>
          </a:xfrm>
          <a:prstGeom prst="rect">
            <a:avLst/>
          </a:prstGeom>
        </p:spPr>
      </p:pic>
      <p:pic>
        <p:nvPicPr>
          <p:cNvPr id="6" name="Picture 5" descr="TV T54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838200"/>
            <a:ext cx="3048000" cy="2286000"/>
          </a:xfrm>
          <a:prstGeom prst="rect">
            <a:avLst/>
          </a:prstGeom>
        </p:spPr>
      </p:pic>
      <p:pic>
        <p:nvPicPr>
          <p:cNvPr id="7" name="Picture 6" descr="TV T54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57200"/>
            <a:ext cx="2057400" cy="3093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515142"/>
            <a:ext cx="198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cưa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xoèn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xoẹt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3528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HP-211" pitchFamily="34" charset="0"/>
              </a:rPr>
              <a:t>hố</a:t>
            </a:r>
            <a:r>
              <a:rPr lang="en-US" sz="4400" dirty="0">
                <a:solidFill>
                  <a:srgbClr val="7030A0"/>
                </a:solidFill>
                <a:latin typeface="HP-211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HP-211" pitchFamily="34" charset="0"/>
              </a:rPr>
              <a:t>nông</a:t>
            </a:r>
            <a:r>
              <a:rPr lang="en-US" sz="4400" dirty="0">
                <a:solidFill>
                  <a:srgbClr val="7030A0"/>
                </a:solidFill>
                <a:latin typeface="HP-211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HP-211" pitchFamily="34" charset="0"/>
              </a:rPr>
              <a:t>choèn</a:t>
            </a:r>
            <a:endParaRPr lang="en-US" sz="44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429000"/>
            <a:ext cx="266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mặc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lòe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loẹt</a:t>
            </a:r>
            <a:endParaRPr lang="en-US" sz="44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72400" y="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9906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1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oen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2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oet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743200"/>
            <a:ext cx="46482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cưa</a:t>
            </a:r>
            <a:r>
              <a:rPr lang="en-US" sz="48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xoèn</a:t>
            </a:r>
            <a:r>
              <a:rPr lang="en-US" sz="48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xoẹt</a:t>
            </a:r>
            <a:endParaRPr lang="en-US" sz="48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33600" y="1905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91000" y="3886200"/>
            <a:ext cx="4953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hố</a:t>
            </a:r>
            <a:r>
              <a:rPr lang="en-US" sz="48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nông</a:t>
            </a:r>
            <a:r>
              <a:rPr lang="en-US" sz="48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choèn</a:t>
            </a:r>
            <a:endParaRPr lang="en-US" sz="48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53200" y="2971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" y="5181600"/>
            <a:ext cx="4191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mặc</a:t>
            </a:r>
            <a:r>
              <a:rPr lang="en-US" sz="48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lòe</a:t>
            </a:r>
            <a:r>
              <a:rPr lang="en-US" sz="48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HP-211" pitchFamily="34" charset="0"/>
              </a:rPr>
              <a:t>loẹt</a:t>
            </a:r>
            <a:endParaRPr lang="en-US" sz="48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42672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3" name="Straight Connector 12"/>
          <p:cNvCxnSpPr>
            <a:stCxn id="7" idx="5"/>
          </p:cNvCxnSpPr>
          <p:nvPr/>
        </p:nvCxnSpPr>
        <p:spPr>
          <a:xfrm rot="16200000" flipH="1">
            <a:off x="2496904" y="2192104"/>
            <a:ext cx="512996" cy="589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</p:cNvCxnSpPr>
          <p:nvPr/>
        </p:nvCxnSpPr>
        <p:spPr>
          <a:xfrm rot="5400000">
            <a:off x="1676400" y="2230204"/>
            <a:ext cx="512996" cy="51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8404" y="3276601"/>
            <a:ext cx="7415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09599" y="3286802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7404" y="45720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818599" y="4582202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6348E-1FB5-461D-A2B9-51A7F1E7FE19}"/>
              </a:ext>
            </a:extLst>
          </p:cNvPr>
          <p:cNvCxnSpPr>
            <a:cxnSpLocks/>
          </p:cNvCxnSpPr>
          <p:nvPr/>
        </p:nvCxnSpPr>
        <p:spPr>
          <a:xfrm>
            <a:off x="1524000" y="35814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06348E-1FB5-461D-A2B9-51A7F1E7FE19}"/>
              </a:ext>
            </a:extLst>
          </p:cNvPr>
          <p:cNvCxnSpPr>
            <a:cxnSpLocks/>
          </p:cNvCxnSpPr>
          <p:nvPr/>
        </p:nvCxnSpPr>
        <p:spPr>
          <a:xfrm>
            <a:off x="7086600" y="4648200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5CB4D8-708D-4E59-850C-A1F18370BDC0}"/>
              </a:ext>
            </a:extLst>
          </p:cNvPr>
          <p:cNvCxnSpPr>
            <a:cxnSpLocks/>
          </p:cNvCxnSpPr>
          <p:nvPr/>
        </p:nvCxnSpPr>
        <p:spPr>
          <a:xfrm>
            <a:off x="3200400" y="3581400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3200400" y="3657600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5CB4D8-708D-4E59-850C-A1F18370BDC0}"/>
              </a:ext>
            </a:extLst>
          </p:cNvPr>
          <p:cNvCxnSpPr>
            <a:cxnSpLocks/>
          </p:cNvCxnSpPr>
          <p:nvPr/>
        </p:nvCxnSpPr>
        <p:spPr>
          <a:xfrm>
            <a:off x="3352800" y="6018212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3352800" y="6094412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54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620"/>
            <a:ext cx="9144000" cy="42627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72400" y="4572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21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4495800" y="2743200"/>
            <a:ext cx="21336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29200" y="2286000"/>
            <a:ext cx="1066800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5029200" y="3200400"/>
            <a:ext cx="10668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330</Words>
  <Application>Microsoft Office PowerPoint</Application>
  <PresentationFormat>Trình chiếu Trên màn hình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2021-03-07T17:19:26Z</dcterms:created>
  <dcterms:modified xsi:type="dcterms:W3CDTF">2022-02-28T06:07:38Z</dcterms:modified>
</cp:coreProperties>
</file>