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7" r:id="rId3"/>
    <p:sldId id="269" r:id="rId4"/>
    <p:sldId id="270" r:id="rId5"/>
    <p:sldId id="271" r:id="rId6"/>
    <p:sldId id="27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CDD7-9148-4FBD-B23A-EC935E6016E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4003-764C-45DB-8D4F-9878239CA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CDD7-9148-4FBD-B23A-EC935E6016E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4003-764C-45DB-8D4F-9878239CA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CDD7-9148-4FBD-B23A-EC935E6016E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4003-764C-45DB-8D4F-9878239CA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CDD7-9148-4FBD-B23A-EC935E6016E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4003-764C-45DB-8D4F-9878239CA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CDD7-9148-4FBD-B23A-EC935E6016E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4003-764C-45DB-8D4F-9878239CA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CDD7-9148-4FBD-B23A-EC935E6016E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4003-764C-45DB-8D4F-9878239CA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CDD7-9148-4FBD-B23A-EC935E6016E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4003-764C-45DB-8D4F-9878239CA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CDD7-9148-4FBD-B23A-EC935E6016E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4003-764C-45DB-8D4F-9878239CA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CDD7-9148-4FBD-B23A-EC935E6016E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4003-764C-45DB-8D4F-9878239CA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CDD7-9148-4FBD-B23A-EC935E6016E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4003-764C-45DB-8D4F-9878239CA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CDD7-9148-4FBD-B23A-EC935E6016E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4003-764C-45DB-8D4F-9878239CA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3CDD7-9148-4FBD-B23A-EC935E6016E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34003-764C-45DB-8D4F-9878239CAA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D3FAB8-5B45-41E9-8689-36EC12F34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41"/>
          <a:stretch>
            <a:fillRect/>
          </a:stretch>
        </p:blipFill>
        <p:spPr>
          <a:xfrm>
            <a:off x="0" y="381000"/>
            <a:ext cx="9144000" cy="57912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048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123: ÔN TẬP.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4572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KIỂM TRA BÀI CŨ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76200" y="657285"/>
            <a:ext cx="9372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Cáo</a:t>
            </a:r>
            <a:r>
              <a:rPr lang="en-US" sz="36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và</a:t>
            </a:r>
            <a:r>
              <a:rPr lang="en-US" sz="36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gà</a:t>
            </a:r>
            <a:endParaRPr lang="en-US" sz="3600" dirty="0">
              <a:solidFill>
                <a:srgbClr val="FF0066"/>
              </a:solidFill>
              <a:latin typeface="HP-211" pitchFamily="34" charset="0"/>
            </a:endParaRPr>
          </a:p>
          <a:p>
            <a:r>
              <a:rPr lang="en-US" sz="3200" dirty="0">
                <a:latin typeface="HP-211" pitchFamily="34" charset="0"/>
              </a:rPr>
              <a:t>    </a:t>
            </a:r>
            <a:r>
              <a:rPr lang="en-US" sz="3200" dirty="0" err="1">
                <a:latin typeface="HP-211" pitchFamily="34" charset="0"/>
              </a:rPr>
              <a:t>Gà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đang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dạo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trên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đồng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thì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gặp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cáo</a:t>
            </a:r>
            <a:r>
              <a:rPr lang="en-US" sz="3200" dirty="0">
                <a:latin typeface="HP-211" pitchFamily="34" charset="0"/>
              </a:rPr>
              <a:t>. </a:t>
            </a:r>
            <a:r>
              <a:rPr lang="en-US" sz="3200" dirty="0" err="1">
                <a:latin typeface="HP-211" pitchFamily="34" charset="0"/>
              </a:rPr>
              <a:t>Cáo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ngọt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ngào</a:t>
            </a:r>
            <a:r>
              <a:rPr lang="en-US" sz="3200" dirty="0">
                <a:latin typeface="HP-211" pitchFamily="34" charset="0"/>
              </a:rPr>
              <a:t>: “</a:t>
            </a:r>
            <a:r>
              <a:rPr lang="en-US" sz="3200" dirty="0" err="1">
                <a:latin typeface="HP-211" pitchFamily="34" charset="0"/>
              </a:rPr>
              <a:t>Bạn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chơi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xuân</a:t>
            </a:r>
            <a:r>
              <a:rPr lang="en-US" sz="3200" dirty="0">
                <a:latin typeface="HP-211" pitchFamily="34" charset="0"/>
              </a:rPr>
              <a:t> à? </a:t>
            </a:r>
            <a:r>
              <a:rPr lang="en-US" sz="3200" dirty="0" err="1">
                <a:latin typeface="HP-211" pitchFamily="34" charset="0"/>
              </a:rPr>
              <a:t>Ôi</a:t>
            </a:r>
            <a:r>
              <a:rPr lang="en-US" sz="3200" dirty="0">
                <a:latin typeface="HP-211" pitchFamily="34" charset="0"/>
              </a:rPr>
              <a:t>, </a:t>
            </a:r>
            <a:r>
              <a:rPr lang="en-US" sz="3200" dirty="0" err="1">
                <a:latin typeface="HP-211" pitchFamily="34" charset="0"/>
              </a:rPr>
              <a:t>bạn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thật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tuấn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tú</a:t>
            </a:r>
            <a:r>
              <a:rPr lang="en-US" sz="3200" dirty="0">
                <a:latin typeface="HP-211" pitchFamily="34" charset="0"/>
              </a:rPr>
              <a:t>! </a:t>
            </a:r>
            <a:r>
              <a:rPr lang="en-US" sz="3200" dirty="0" err="1">
                <a:latin typeface="HP-211" pitchFamily="34" charset="0"/>
              </a:rPr>
              <a:t>Tôi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ôm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bạn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nhé</a:t>
            </a:r>
            <a:r>
              <a:rPr lang="en-US" sz="3200" dirty="0">
                <a:latin typeface="HP-211" pitchFamily="34" charset="0"/>
              </a:rPr>
              <a:t>!”. </a:t>
            </a:r>
            <a:r>
              <a:rPr lang="en-US" sz="3200" dirty="0" err="1">
                <a:latin typeface="HP-211" pitchFamily="34" charset="0"/>
              </a:rPr>
              <a:t>Gà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mải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nghe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nịnh</a:t>
            </a:r>
            <a:r>
              <a:rPr lang="en-US" sz="3200" dirty="0">
                <a:latin typeface="HP-211" pitchFamily="34" charset="0"/>
              </a:rPr>
              <a:t>, </a:t>
            </a:r>
            <a:r>
              <a:rPr lang="en-US" sz="3200" dirty="0" err="1">
                <a:latin typeface="HP-211" pitchFamily="34" charset="0"/>
              </a:rPr>
              <a:t>cáo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lao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tới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ngoạm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gà</a:t>
            </a:r>
            <a:r>
              <a:rPr lang="en-US" sz="3200" dirty="0">
                <a:latin typeface="HP-211" pitchFamily="34" charset="0"/>
              </a:rPr>
              <a:t>.</a:t>
            </a:r>
          </a:p>
          <a:p>
            <a:r>
              <a:rPr lang="en-US" sz="3200" dirty="0">
                <a:latin typeface="HP-211" pitchFamily="34" charset="0"/>
              </a:rPr>
              <a:t>   </a:t>
            </a:r>
            <a:r>
              <a:rPr lang="en-US" sz="3200" dirty="0" err="1">
                <a:latin typeface="HP-211" pitchFamily="34" charset="0"/>
              </a:rPr>
              <a:t>Mấy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bác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nông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dân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nhìn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thấy</a:t>
            </a:r>
            <a:r>
              <a:rPr lang="en-US" sz="3200" dirty="0">
                <a:latin typeface="HP-211" pitchFamily="34" charset="0"/>
              </a:rPr>
              <a:t>, </a:t>
            </a:r>
            <a:r>
              <a:rPr lang="en-US" sz="3200" dirty="0" err="1">
                <a:latin typeface="HP-211" pitchFamily="34" charset="0"/>
              </a:rPr>
              <a:t>lao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ra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đuổi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cáo</a:t>
            </a:r>
            <a:r>
              <a:rPr lang="en-US" sz="3200" dirty="0">
                <a:latin typeface="HP-211" pitchFamily="34" charset="0"/>
              </a:rPr>
              <a:t>.</a:t>
            </a:r>
          </a:p>
          <a:p>
            <a:r>
              <a:rPr lang="en-US" sz="3200" dirty="0">
                <a:latin typeface="HP-211" pitchFamily="34" charset="0"/>
              </a:rPr>
              <a:t>   </a:t>
            </a:r>
            <a:r>
              <a:rPr lang="en-US" sz="3200" dirty="0" err="1">
                <a:latin typeface="HP-211" pitchFamily="34" charset="0"/>
              </a:rPr>
              <a:t>Gà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bảo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cáo</a:t>
            </a:r>
            <a:r>
              <a:rPr lang="en-US" sz="3200" dirty="0">
                <a:latin typeface="HP-211" pitchFamily="34" charset="0"/>
              </a:rPr>
              <a:t>: “</a:t>
            </a:r>
            <a:r>
              <a:rPr lang="en-US" sz="3200" dirty="0" err="1">
                <a:latin typeface="HP-211" pitchFamily="34" charset="0"/>
              </a:rPr>
              <a:t>Anh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nói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hai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ta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là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bạn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thì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họ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sẽ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không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đuổi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nữa</a:t>
            </a:r>
            <a:r>
              <a:rPr lang="en-US" sz="3200" dirty="0">
                <a:latin typeface="HP-211" pitchFamily="34" charset="0"/>
              </a:rPr>
              <a:t>”.</a:t>
            </a:r>
          </a:p>
          <a:p>
            <a:r>
              <a:rPr lang="en-US" sz="3200" dirty="0">
                <a:latin typeface="HP-211" pitchFamily="34" charset="0"/>
              </a:rPr>
              <a:t>   </a:t>
            </a:r>
            <a:r>
              <a:rPr lang="en-US" sz="3200" dirty="0" err="1">
                <a:latin typeface="HP-211" pitchFamily="34" charset="0"/>
              </a:rPr>
              <a:t>Cáo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vừa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mở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miệng</a:t>
            </a:r>
            <a:r>
              <a:rPr lang="en-US" sz="3200" dirty="0">
                <a:latin typeface="HP-211" pitchFamily="34" charset="0"/>
              </a:rPr>
              <a:t>, </a:t>
            </a:r>
            <a:r>
              <a:rPr lang="en-US" sz="3200" dirty="0" err="1">
                <a:latin typeface="HP-211" pitchFamily="34" charset="0"/>
              </a:rPr>
              <a:t>gà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đã</a:t>
            </a:r>
            <a:r>
              <a:rPr lang="en-US" sz="3200" dirty="0">
                <a:latin typeface="HP-211" pitchFamily="34" charset="0"/>
              </a:rPr>
              <a:t> bay </a:t>
            </a:r>
            <a:r>
              <a:rPr lang="en-US" sz="3200" dirty="0" err="1">
                <a:latin typeface="HP-211" pitchFamily="34" charset="0"/>
              </a:rPr>
              <a:t>tót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lên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cây</a:t>
            </a:r>
            <a:r>
              <a:rPr lang="en-US" sz="3200" dirty="0">
                <a:latin typeface="HP-211" pitchFamily="34" charset="0"/>
              </a:rPr>
              <a:t>.</a:t>
            </a:r>
          </a:p>
          <a:p>
            <a:r>
              <a:rPr lang="en-US" sz="3200" dirty="0">
                <a:latin typeface="HP-211" pitchFamily="34" charset="0"/>
              </a:rPr>
              <a:t>   </a:t>
            </a:r>
            <a:r>
              <a:rPr lang="en-US" sz="3200" dirty="0" err="1">
                <a:latin typeface="HP-211" pitchFamily="34" charset="0"/>
              </a:rPr>
              <a:t>Cáo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uất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quá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nhưng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không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làm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gì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được</a:t>
            </a:r>
            <a:r>
              <a:rPr lang="en-US" sz="3200" dirty="0">
                <a:latin typeface="HP-211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048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123: ÔN TẬP.</a:t>
            </a:r>
          </a:p>
        </p:txBody>
      </p:sp>
      <p:pic>
        <p:nvPicPr>
          <p:cNvPr id="4" name="Picture 3" descr="TV T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781260"/>
            <a:ext cx="6830379" cy="2076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17391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đọc</a:t>
            </a:r>
            <a:endParaRPr lang="en-US" sz="2800" dirty="0">
              <a:latin typeface="HP-21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3400"/>
            <a:ext cx="914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66"/>
                </a:solidFill>
                <a:latin typeface="HP-211" pitchFamily="34" charset="0"/>
              </a:rPr>
              <a:t>Vườn</a:t>
            </a:r>
            <a:r>
              <a:rPr lang="en-US" sz="32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HP-211" pitchFamily="34" charset="0"/>
              </a:rPr>
              <a:t>thú</a:t>
            </a:r>
            <a:endParaRPr lang="en-US" sz="3200" dirty="0">
              <a:solidFill>
                <a:srgbClr val="FF0066"/>
              </a:solidFill>
              <a:latin typeface="HP-211" pitchFamily="34" charset="0"/>
            </a:endParaRPr>
          </a:p>
          <a:p>
            <a:r>
              <a:rPr lang="en-US" sz="3000" dirty="0">
                <a:latin typeface="HP-211" pitchFamily="34" charset="0"/>
              </a:rPr>
              <a:t>    </a:t>
            </a:r>
            <a:r>
              <a:rPr lang="en-US" sz="3000" dirty="0" err="1">
                <a:latin typeface="HP-211" pitchFamily="34" charset="0"/>
              </a:rPr>
              <a:t>Lớp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bé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Xuân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đi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thăm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vườn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thú</a:t>
            </a:r>
            <a:r>
              <a:rPr lang="en-US" sz="3000" dirty="0">
                <a:latin typeface="HP-211" pitchFamily="34" charset="0"/>
              </a:rPr>
              <a:t>. </a:t>
            </a:r>
            <a:r>
              <a:rPr lang="en-US" sz="3000" dirty="0" err="1">
                <a:latin typeface="HP-211" pitchFamily="34" charset="0"/>
              </a:rPr>
              <a:t>Về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nhà</a:t>
            </a:r>
            <a:r>
              <a:rPr lang="en-US" sz="3000" dirty="0">
                <a:latin typeface="HP-211" pitchFamily="34" charset="0"/>
              </a:rPr>
              <a:t>, </a:t>
            </a:r>
            <a:r>
              <a:rPr lang="en-US" sz="3000" dirty="0" err="1">
                <a:latin typeface="HP-211" pitchFamily="34" charset="0"/>
              </a:rPr>
              <a:t>bé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kể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với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bà</a:t>
            </a:r>
            <a:r>
              <a:rPr lang="en-US" sz="3000" dirty="0">
                <a:latin typeface="HP-211" pitchFamily="34" charset="0"/>
              </a:rPr>
              <a:t>: “Con </a:t>
            </a:r>
            <a:r>
              <a:rPr lang="en-US" sz="3000" dirty="0" err="1">
                <a:latin typeface="HP-211" pitchFamily="34" charset="0"/>
              </a:rPr>
              <a:t>hổ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ăn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tham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lắm</a:t>
            </a:r>
            <a:r>
              <a:rPr lang="en-US" sz="3000" dirty="0">
                <a:latin typeface="HP-211" pitchFamily="34" charset="0"/>
              </a:rPr>
              <a:t>. </a:t>
            </a:r>
            <a:r>
              <a:rPr lang="en-US" sz="3000" dirty="0" err="1">
                <a:latin typeface="HP-211" pitchFamily="34" charset="0"/>
              </a:rPr>
              <a:t>Nó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ngoạm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cả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tảng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thịt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bò</a:t>
            </a:r>
            <a:r>
              <a:rPr lang="en-US" sz="3000" dirty="0">
                <a:latin typeface="HP-211" pitchFamily="34" charset="0"/>
              </a:rPr>
              <a:t>. Con </a:t>
            </a:r>
            <a:r>
              <a:rPr lang="en-US" sz="3000" dirty="0" err="1">
                <a:latin typeface="HP-211" pitchFamily="34" charset="0"/>
              </a:rPr>
              <a:t>voi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thì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lấy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đuôi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quất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lên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lưng</a:t>
            </a:r>
            <a:r>
              <a:rPr lang="en-US" sz="3000" dirty="0">
                <a:latin typeface="HP-211" pitchFamily="34" charset="0"/>
              </a:rPr>
              <a:t>. </a:t>
            </a:r>
            <a:r>
              <a:rPr lang="en-US" sz="3000" dirty="0" err="1">
                <a:latin typeface="HP-211" pitchFamily="34" charset="0"/>
              </a:rPr>
              <a:t>Chắc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nó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mỏi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lưng</a:t>
            </a:r>
            <a:r>
              <a:rPr lang="en-US" sz="3000" dirty="0">
                <a:latin typeface="HP-211" pitchFamily="34" charset="0"/>
              </a:rPr>
              <a:t>, </a:t>
            </a:r>
            <a:r>
              <a:rPr lang="en-US" sz="3000" dirty="0" err="1">
                <a:latin typeface="HP-211" pitchFamily="34" charset="0"/>
              </a:rPr>
              <a:t>bà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nhỉ</a:t>
            </a:r>
            <a:r>
              <a:rPr lang="en-US" sz="3000" dirty="0">
                <a:latin typeface="HP-211" pitchFamily="34" charset="0"/>
              </a:rPr>
              <a:t> ? </a:t>
            </a:r>
            <a:r>
              <a:rPr lang="en-US" sz="3000" dirty="0" err="1">
                <a:latin typeface="HP-211" pitchFamily="34" charset="0"/>
              </a:rPr>
              <a:t>Lũ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chích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chòe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cứ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nhảy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thoăn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thoắt</a:t>
            </a:r>
            <a:r>
              <a:rPr lang="en-US" sz="3000" dirty="0">
                <a:latin typeface="HP-211" pitchFamily="34" charset="0"/>
              </a:rPr>
              <a:t>. Con </a:t>
            </a:r>
            <a:r>
              <a:rPr lang="en-US" sz="3000" dirty="0" err="1">
                <a:latin typeface="HP-211" pitchFamily="34" charset="0"/>
              </a:rPr>
              <a:t>vẹt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có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cái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mỏ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khoằm</a:t>
            </a:r>
            <a:r>
              <a:rPr lang="en-US" sz="3000" dirty="0">
                <a:latin typeface="HP-211" pitchFamily="34" charset="0"/>
              </a:rPr>
              <a:t>. </a:t>
            </a:r>
            <a:r>
              <a:rPr lang="en-US" sz="3000" dirty="0" err="1">
                <a:latin typeface="HP-211" pitchFamily="34" charset="0"/>
              </a:rPr>
              <a:t>Còn</a:t>
            </a:r>
            <a:r>
              <a:rPr lang="en-US" sz="3000" dirty="0">
                <a:latin typeface="HP-211" pitchFamily="34" charset="0"/>
              </a:rPr>
              <a:t> con </a:t>
            </a:r>
            <a:r>
              <a:rPr lang="en-US" sz="3000" dirty="0" err="1">
                <a:latin typeface="HP-211" pitchFamily="34" charset="0"/>
              </a:rPr>
              <a:t>công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trắng</a:t>
            </a:r>
            <a:r>
              <a:rPr lang="en-US" sz="3000" dirty="0">
                <a:latin typeface="HP-211" pitchFamily="34" charset="0"/>
              </a:rPr>
              <a:t>, </a:t>
            </a:r>
            <a:r>
              <a:rPr lang="en-US" sz="3000" dirty="0" err="1">
                <a:latin typeface="HP-211" pitchFamily="34" charset="0"/>
              </a:rPr>
              <a:t>toàn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thân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trắng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toát</a:t>
            </a:r>
            <a:r>
              <a:rPr lang="en-US" sz="3000" dirty="0">
                <a:latin typeface="HP-211" pitchFamily="34" charset="0"/>
              </a:rPr>
              <a:t> ”.</a:t>
            </a:r>
          </a:p>
          <a:p>
            <a:r>
              <a:rPr lang="en-US" sz="3000" dirty="0">
                <a:latin typeface="HP-211" pitchFamily="34" charset="0"/>
              </a:rPr>
              <a:t>   </a:t>
            </a:r>
            <a:r>
              <a:rPr lang="en-US" sz="3000" dirty="0" err="1">
                <a:latin typeface="HP-211" pitchFamily="34" charset="0"/>
              </a:rPr>
              <a:t>Nghĩ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một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lúc</a:t>
            </a:r>
            <a:r>
              <a:rPr lang="en-US" sz="3000" dirty="0">
                <a:latin typeface="HP-211" pitchFamily="34" charset="0"/>
              </a:rPr>
              <a:t>, </a:t>
            </a:r>
            <a:r>
              <a:rPr lang="en-US" sz="3000" dirty="0" err="1">
                <a:latin typeface="HP-211" pitchFamily="34" charset="0"/>
              </a:rPr>
              <a:t>bé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nói</a:t>
            </a:r>
            <a:r>
              <a:rPr lang="en-US" sz="3000" dirty="0">
                <a:latin typeface="HP-211" pitchFamily="34" charset="0"/>
              </a:rPr>
              <a:t>: “</a:t>
            </a:r>
            <a:r>
              <a:rPr lang="en-US" sz="3000" dirty="0" err="1">
                <a:latin typeface="HP-211" pitchFamily="34" charset="0"/>
              </a:rPr>
              <a:t>Bà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mà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ngoan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thì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cô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giáo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cháu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sẽ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đưa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bà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đi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thăm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vườn</a:t>
            </a:r>
            <a:r>
              <a:rPr lang="en-US" sz="3000" dirty="0">
                <a:latin typeface="HP-211" pitchFamily="34" charset="0"/>
              </a:rPr>
              <a:t> </a:t>
            </a:r>
            <a:r>
              <a:rPr lang="en-US" sz="3000" dirty="0" err="1">
                <a:latin typeface="HP-211" pitchFamily="34" charset="0"/>
              </a:rPr>
              <a:t>thú</a:t>
            </a:r>
            <a:r>
              <a:rPr lang="en-US" sz="3000" dirty="0">
                <a:latin typeface="HP-211" pitchFamily="34" charset="0"/>
              </a:rPr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048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123: ÔN TẬP.</a:t>
            </a:r>
          </a:p>
        </p:txBody>
      </p:sp>
      <p:pic>
        <p:nvPicPr>
          <p:cNvPr id="4" name="Picture 3" descr="TV T53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361"/>
            <a:ext cx="9144000" cy="56584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048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123: ÔN TẬP.</a:t>
            </a:r>
          </a:p>
        </p:txBody>
      </p:sp>
      <p:pic>
        <p:nvPicPr>
          <p:cNvPr id="4" name="Picture 3" descr="TV T53 1.PNG"/>
          <p:cNvPicPr>
            <a:picLocks noChangeAspect="1"/>
          </p:cNvPicPr>
          <p:nvPr/>
        </p:nvPicPr>
        <p:blipFill>
          <a:blip r:embed="rId2"/>
          <a:srcRect l="8471" t="11996" r="72570" b="71716"/>
          <a:stretch>
            <a:fillRect/>
          </a:stretch>
        </p:blipFill>
        <p:spPr>
          <a:xfrm>
            <a:off x="0" y="1143000"/>
            <a:ext cx="1600200" cy="685800"/>
          </a:xfrm>
          <a:prstGeom prst="rect">
            <a:avLst/>
          </a:prstGeom>
        </p:spPr>
      </p:pic>
      <p:pic>
        <p:nvPicPr>
          <p:cNvPr id="5" name="Picture 4" descr="TV T53 1.PNG"/>
          <p:cNvPicPr>
            <a:picLocks noChangeAspect="1"/>
          </p:cNvPicPr>
          <p:nvPr/>
        </p:nvPicPr>
        <p:blipFill>
          <a:blip r:embed="rId2"/>
          <a:srcRect l="38264" t="24664" r="38263" b="50000"/>
          <a:stretch>
            <a:fillRect/>
          </a:stretch>
        </p:blipFill>
        <p:spPr>
          <a:xfrm>
            <a:off x="0" y="1981200"/>
            <a:ext cx="1981200" cy="1066800"/>
          </a:xfrm>
          <a:prstGeom prst="rect">
            <a:avLst/>
          </a:prstGeom>
        </p:spPr>
      </p:pic>
      <p:pic>
        <p:nvPicPr>
          <p:cNvPr id="6" name="Picture 5" descr="TV T53 1.PNG"/>
          <p:cNvPicPr>
            <a:picLocks noChangeAspect="1"/>
          </p:cNvPicPr>
          <p:nvPr/>
        </p:nvPicPr>
        <p:blipFill>
          <a:blip r:embed="rId2"/>
          <a:srcRect l="9374" t="48190" r="77084" b="31903"/>
          <a:stretch>
            <a:fillRect/>
          </a:stretch>
        </p:blipFill>
        <p:spPr>
          <a:xfrm>
            <a:off x="0" y="3124200"/>
            <a:ext cx="1143000" cy="838200"/>
          </a:xfrm>
          <a:prstGeom prst="rect">
            <a:avLst/>
          </a:prstGeom>
        </p:spPr>
      </p:pic>
      <p:pic>
        <p:nvPicPr>
          <p:cNvPr id="7" name="Picture 6" descr="TV T53 1.PNG"/>
          <p:cNvPicPr>
            <a:picLocks noChangeAspect="1"/>
          </p:cNvPicPr>
          <p:nvPr/>
        </p:nvPicPr>
        <p:blipFill>
          <a:blip r:embed="rId2"/>
          <a:srcRect l="56320" t="62668" r="33749" b="17425"/>
          <a:stretch>
            <a:fillRect/>
          </a:stretch>
        </p:blipFill>
        <p:spPr>
          <a:xfrm>
            <a:off x="0" y="4267200"/>
            <a:ext cx="838200" cy="838200"/>
          </a:xfrm>
          <a:prstGeom prst="rect">
            <a:avLst/>
          </a:prstGeom>
        </p:spPr>
      </p:pic>
      <p:pic>
        <p:nvPicPr>
          <p:cNvPr id="8" name="Picture 7" descr="TV T53 1.PNG"/>
          <p:cNvPicPr>
            <a:picLocks noChangeAspect="1"/>
          </p:cNvPicPr>
          <p:nvPr/>
        </p:nvPicPr>
        <p:blipFill>
          <a:blip r:embed="rId2"/>
          <a:srcRect l="8471" t="77146" r="72570"/>
          <a:stretch>
            <a:fillRect/>
          </a:stretch>
        </p:blipFill>
        <p:spPr>
          <a:xfrm>
            <a:off x="0" y="5410200"/>
            <a:ext cx="1600200" cy="9623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858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HP-211" pitchFamily="34" charset="0"/>
              </a:rPr>
              <a:t>Thay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hình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ảnh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bằng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từ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ngữ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thích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hợp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để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hoàn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thành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câu</a:t>
            </a:r>
            <a:r>
              <a:rPr lang="en-US" sz="2400" dirty="0">
                <a:latin typeface="HP-211" pitchFamily="34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12954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-211" pitchFamily="34" charset="0"/>
              </a:rPr>
              <a:t>M:</a:t>
            </a:r>
            <a:r>
              <a:rPr lang="en-US" sz="3200" dirty="0">
                <a:latin typeface="HP-211" pitchFamily="34" charset="0"/>
              </a:rPr>
              <a:t> Con </a:t>
            </a:r>
            <a:r>
              <a:rPr lang="en-US" sz="3200" dirty="0" err="1">
                <a:latin typeface="HP-211" pitchFamily="34" charset="0"/>
              </a:rPr>
              <a:t>hổ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rất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tham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ăn</a:t>
            </a:r>
            <a:r>
              <a:rPr lang="en-US" sz="3200" dirty="0">
                <a:latin typeface="HP-211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2387025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P-211" pitchFamily="34" charset="0"/>
              </a:rPr>
              <a:t>Con........</a:t>
            </a:r>
            <a:r>
              <a:rPr lang="en-US" sz="3200" dirty="0" err="1">
                <a:latin typeface="HP-211" pitchFamily="34" charset="0"/>
              </a:rPr>
              <a:t>lấy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đuôi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quất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lên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lưng</a:t>
            </a:r>
            <a:r>
              <a:rPr lang="en-US" sz="3200" dirty="0">
                <a:latin typeface="HP-211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0" y="33776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P-211" pitchFamily="34" charset="0"/>
              </a:rPr>
              <a:t>Ch.................. </a:t>
            </a:r>
            <a:r>
              <a:rPr lang="en-US" sz="3200" dirty="0" err="1">
                <a:latin typeface="HP-211" pitchFamily="34" charset="0"/>
              </a:rPr>
              <a:t>nhảy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thoăn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thoắt</a:t>
            </a:r>
            <a:r>
              <a:rPr lang="en-US" sz="3200" dirty="0">
                <a:latin typeface="HP-211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45206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P-211" pitchFamily="34" charset="0"/>
              </a:rPr>
              <a:t>Con ...........</a:t>
            </a:r>
            <a:r>
              <a:rPr lang="en-US" sz="3200" dirty="0" err="1">
                <a:latin typeface="HP-211" pitchFamily="34" charset="0"/>
              </a:rPr>
              <a:t>có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cái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mỏ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khoằm</a:t>
            </a:r>
            <a:r>
              <a:rPr lang="en-US" sz="3200" dirty="0">
                <a:latin typeface="HP-211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0200" y="56388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P-211" pitchFamily="34" charset="0"/>
              </a:rPr>
              <a:t>Con .........................</a:t>
            </a:r>
            <a:r>
              <a:rPr lang="en-US" sz="3200" dirty="0" err="1">
                <a:latin typeface="HP-211" pitchFamily="34" charset="0"/>
              </a:rPr>
              <a:t>toàn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thân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trắng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toát</a:t>
            </a:r>
            <a:r>
              <a:rPr lang="en-US" sz="3200" dirty="0">
                <a:latin typeface="HP-211" pitchFamily="34" charset="0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7924800" y="0"/>
            <a:ext cx="914400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9400" y="2369403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HP001 4H"/>
              </a:rPr>
              <a:t>Ȫ</a:t>
            </a:r>
            <a:r>
              <a:rPr lang="el-GR" sz="4800" b="1" dirty="0">
                <a:solidFill>
                  <a:srgbClr val="FF0000"/>
                </a:solidFill>
                <a:latin typeface="HP001 4H"/>
              </a:rPr>
              <a:t>Ρ</a:t>
            </a:r>
            <a:endParaRPr lang="en-US" sz="4800" b="1" dirty="0">
              <a:solidFill>
                <a:srgbClr val="FF0000"/>
              </a:solidFill>
              <a:latin typeface="HP001 4H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2600" y="3360003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4H"/>
              </a:rPr>
              <a:t>ích</a:t>
            </a:r>
            <a:r>
              <a:rPr lang="en-US" sz="4800" b="1" dirty="0">
                <a:solidFill>
                  <a:srgbClr val="FF0000"/>
                </a:solidFill>
                <a:latin typeface="HP001 4H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H"/>
              </a:rPr>
              <a:t>ch</a:t>
            </a:r>
            <a:r>
              <a:rPr lang="el-GR" sz="4800" b="1" dirty="0">
                <a:solidFill>
                  <a:srgbClr val="FF0000"/>
                </a:solidFill>
                <a:latin typeface="HP001 4H"/>
              </a:rPr>
              <a:t>φ</a:t>
            </a:r>
            <a:r>
              <a:rPr lang="en-US" sz="4800" b="1" dirty="0">
                <a:solidFill>
                  <a:srgbClr val="FF0000"/>
                </a:solidFill>
                <a:latin typeface="HP001 4H"/>
              </a:rPr>
              <a:t>ǩ</a:t>
            </a:r>
            <a:endParaRPr lang="en-US" sz="4800" b="1" dirty="0">
              <a:solidFill>
                <a:srgbClr val="FF0000"/>
              </a:solidFill>
              <a:latin typeface="HP001 4H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503003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4H"/>
              </a:rPr>
              <a:t>Ȫẹt</a:t>
            </a:r>
            <a:endParaRPr lang="en-US" sz="4800" b="1" dirty="0">
              <a:solidFill>
                <a:srgbClr val="FF0000"/>
              </a:solidFill>
              <a:latin typeface="HP001 4H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0800" y="55626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4H"/>
              </a:rPr>
              <a:t>công</a:t>
            </a:r>
            <a:r>
              <a:rPr lang="en-US" sz="4800" b="1" dirty="0">
                <a:solidFill>
                  <a:srgbClr val="FF0000"/>
                </a:solidFill>
                <a:latin typeface="HP001 4H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H"/>
              </a:rPr>
              <a:t>trắng</a:t>
            </a:r>
            <a:endParaRPr lang="en-US" sz="4800" b="1" dirty="0">
              <a:solidFill>
                <a:srgbClr val="FF0000"/>
              </a:solidFill>
              <a:latin typeface="HP001 4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048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123: ÔN TẬP.</a:t>
            </a:r>
          </a:p>
        </p:txBody>
      </p:sp>
      <p:pic>
        <p:nvPicPr>
          <p:cNvPr id="4" name="Picture 3" descr="TV T53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160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16250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-211" pitchFamily="34" charset="0"/>
              </a:rPr>
              <a:t>oằm</a:t>
            </a:r>
            <a:endParaRPr lang="en-US" sz="3200" b="1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16002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-211" pitchFamily="34" charset="0"/>
              </a:rPr>
              <a:t>oăn</a:t>
            </a:r>
            <a:endParaRPr lang="en-US" sz="3200" b="1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048000"/>
            <a:ext cx="8839200" cy="29854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HP001 4H"/>
              </a:rPr>
              <a:t>ǮǮǮǮǮǮǮǮǮǮǮǮǮǮǮǮǮǮǮǮǮǮ</a:t>
            </a:r>
          </a:p>
          <a:p>
            <a:r>
              <a:rPr lang="en-US" sz="3800" dirty="0">
                <a:solidFill>
                  <a:srgbClr val="002060"/>
                </a:solidFill>
                <a:latin typeface="HP001 4H"/>
              </a:rPr>
              <a:t>ǮǮǮǮǮǮǮǮǮǮǮǮǮǮǮǮǮǮǮǮǮǮ</a:t>
            </a:r>
          </a:p>
          <a:p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3614916"/>
            <a:ext cx="8077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latin typeface="HP001 4H"/>
              </a:rPr>
              <a:t>Ȭ</a:t>
            </a:r>
            <a:r>
              <a:rPr lang="en-US" sz="3800" dirty="0" err="1">
                <a:latin typeface="HP001 4H" pitchFamily="34" charset="0"/>
              </a:rPr>
              <a:t>ɀt</a:t>
            </a:r>
            <a:r>
              <a:rPr lang="en-US" sz="3800" dirty="0">
                <a:latin typeface="HP001 4H" pitchFamily="34" charset="0"/>
              </a:rPr>
              <a:t> </a:t>
            </a:r>
            <a:r>
              <a:rPr lang="en-US" sz="3800" dirty="0" err="1">
                <a:latin typeface="HP001 4H" pitchFamily="34" charset="0"/>
              </a:rPr>
              <a:t>có</a:t>
            </a:r>
            <a:r>
              <a:rPr lang="en-US" sz="3800" dirty="0">
                <a:latin typeface="HP001 4H" pitchFamily="34" charset="0"/>
              </a:rPr>
              <a:t> </a:t>
            </a:r>
            <a:r>
              <a:rPr lang="en-US" sz="3800" dirty="0" err="1">
                <a:latin typeface="HP001 4H" pitchFamily="34" charset="0"/>
              </a:rPr>
              <a:t>cái</a:t>
            </a:r>
            <a:r>
              <a:rPr lang="en-US" sz="3800" dirty="0">
                <a:latin typeface="HP001 4H" pitchFamily="34" charset="0"/>
              </a:rPr>
              <a:t> </a:t>
            </a:r>
            <a:r>
              <a:rPr lang="en-US" sz="3800" dirty="0" err="1">
                <a:latin typeface="HP001 4H" pitchFamily="34" charset="0"/>
              </a:rPr>
              <a:t>Șỏ</a:t>
            </a:r>
            <a:r>
              <a:rPr lang="en-US" sz="3800" dirty="0">
                <a:latin typeface="HP001 4H" pitchFamily="34" charset="0"/>
              </a:rPr>
              <a:t> </a:t>
            </a:r>
            <a:r>
              <a:rPr lang="en-US" sz="3800" dirty="0" err="1">
                <a:latin typeface="HP001 4H" pitchFamily="34" charset="0"/>
              </a:rPr>
              <a:t>khżm</a:t>
            </a:r>
            <a:r>
              <a:rPr lang="en-US" sz="3800" dirty="0">
                <a:latin typeface="HP001 4H" pitchFamily="34" charset="0"/>
              </a:rPr>
              <a:t>. </a:t>
            </a:r>
            <a:r>
              <a:rPr lang="en-US" sz="3800" dirty="0" err="1">
                <a:latin typeface="HP001 4H" pitchFamily="34" charset="0"/>
              </a:rPr>
              <a:t>chích</a:t>
            </a:r>
            <a:r>
              <a:rPr lang="en-US" sz="3800" dirty="0">
                <a:latin typeface="HP001 4H" pitchFamily="34" charset="0"/>
              </a:rPr>
              <a:t> </a:t>
            </a:r>
            <a:r>
              <a:rPr lang="en-US" sz="3800" dirty="0" err="1">
                <a:latin typeface="HP001 4H" pitchFamily="34" charset="0"/>
              </a:rPr>
              <a:t>ch</a:t>
            </a:r>
            <a:r>
              <a:rPr lang="el-GR" sz="3800" dirty="0">
                <a:latin typeface="HP001 4H" pitchFamily="34" charset="0"/>
              </a:rPr>
              <a:t>φ</a:t>
            </a:r>
            <a:r>
              <a:rPr lang="en-US" sz="3800" dirty="0">
                <a:latin typeface="HP001 4H" pitchFamily="34" charset="0"/>
              </a:rPr>
              <a:t>ǩ </a:t>
            </a:r>
            <a:r>
              <a:rPr lang="en-US" sz="3800" dirty="0" err="1">
                <a:latin typeface="HP001 4H" pitchFamily="34" charset="0"/>
              </a:rPr>
              <a:t>șhảy</a:t>
            </a:r>
            <a:endParaRPr lang="en-US" sz="3800" dirty="0">
              <a:latin typeface="HP001 4H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191000"/>
            <a:ext cx="365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latin typeface="HP001 4H" pitchFamily="34" charset="0"/>
              </a:rPr>
              <a:t>thʈn</a:t>
            </a:r>
            <a:r>
              <a:rPr lang="en-US" sz="3800" dirty="0">
                <a:latin typeface="HP001 4H" pitchFamily="34" charset="0"/>
              </a:rPr>
              <a:t> </a:t>
            </a:r>
            <a:r>
              <a:rPr lang="en-US" sz="3800" dirty="0" err="1">
                <a:latin typeface="HP001 4H" pitchFamily="34" charset="0"/>
              </a:rPr>
              <a:t>th</a:t>
            </a:r>
            <a:r>
              <a:rPr lang="nl" sz="3800" dirty="0">
                <a:latin typeface="HP001 4H" pitchFamily="34" charset="0"/>
              </a:rPr>
              <a:t>ĳ</a:t>
            </a:r>
            <a:r>
              <a:rPr lang="en-US" sz="3800" dirty="0">
                <a:latin typeface="HP001 4H" pitchFamily="34" charset="0"/>
              </a:rPr>
              <a:t>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318</Words>
  <Application>Microsoft Office PowerPoint</Application>
  <PresentationFormat>Trình chiếu Trên màn hình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11" baseType="lpstr">
      <vt:lpstr>Arial</vt:lpstr>
      <vt:lpstr>Calibri</vt:lpstr>
      <vt:lpstr>HP001 4H</vt:lpstr>
      <vt:lpstr>HP-211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Trang Dao Phuong</cp:lastModifiedBy>
  <cp:revision>3</cp:revision>
  <dcterms:created xsi:type="dcterms:W3CDTF">2021-03-03T16:44:41Z</dcterms:created>
  <dcterms:modified xsi:type="dcterms:W3CDTF">2022-02-23T04:27:46Z</dcterms:modified>
</cp:coreProperties>
</file>