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566" r:id="rId2"/>
    <p:sldId id="561" r:id="rId3"/>
    <p:sldId id="589" r:id="rId4"/>
    <p:sldId id="568" r:id="rId5"/>
    <p:sldId id="595" r:id="rId6"/>
    <p:sldId id="591" r:id="rId7"/>
    <p:sldId id="593" r:id="rId8"/>
    <p:sldId id="596" r:id="rId9"/>
    <p:sldId id="597" r:id="rId10"/>
    <p:sldId id="598" r:id="rId11"/>
    <p:sldId id="600" r:id="rId12"/>
    <p:sldId id="601" r:id="rId13"/>
    <p:sldId id="602" r:id="rId14"/>
    <p:sldId id="606" r:id="rId15"/>
    <p:sldId id="603" r:id="rId16"/>
    <p:sldId id="605" r:id="rId17"/>
    <p:sldId id="607" r:id="rId18"/>
    <p:sldId id="608" r:id="rId19"/>
    <p:sldId id="609" r:id="rId20"/>
    <p:sldId id="507" r:id="rId21"/>
  </p:sldIdLst>
  <p:sldSz cx="9144000" cy="5143500" type="screen16x9"/>
  <p:notesSz cx="6858000" cy="9144000"/>
  <p:custDataLst>
    <p:tags r:id="rId2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89F"/>
    <a:srgbClr val="FFD13F"/>
    <a:srgbClr val="0000CC"/>
    <a:srgbClr val="008000"/>
    <a:srgbClr val="FF0000"/>
    <a:srgbClr val="FF3399"/>
    <a:srgbClr val="CC0099"/>
    <a:srgbClr val="24CA40"/>
    <a:srgbClr val="8C2FBF"/>
    <a:srgbClr val="B2EE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3250" autoAdjust="0"/>
  </p:normalViewPr>
  <p:slideViewPr>
    <p:cSldViewPr>
      <p:cViewPr varScale="1">
        <p:scale>
          <a:sx n="97" d="100"/>
          <a:sy n="97" d="100"/>
        </p:scale>
        <p:origin x="630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420E58-505A-4D85-B56F-8B4029475562}" type="datetimeFigureOut">
              <a:rPr lang="en-US" smtClean="0"/>
              <a:pPr/>
              <a:t>25-Jun-20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53CAB7-4CC0-4A55-B518-9B187561AE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068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pPr/>
              <a:t>25-Jun-20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853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pPr/>
              <a:t>25-Jun-20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331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pPr/>
              <a:t>25-Jun-20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325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pPr/>
              <a:t>25-Jun-20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523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pPr/>
              <a:t>25-Jun-20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742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pPr/>
              <a:t>25-Jun-20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445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pPr/>
              <a:t>25-Jun-20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452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pPr/>
              <a:t>25-Jun-20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050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pPr/>
              <a:t>25-Jun-20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375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pPr/>
              <a:t>25-Jun-20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673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pPr/>
              <a:t>25-Jun-20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073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E7991-2FAD-4FAD-91D0-F5406E83A19C}" type="datetimeFigureOut">
              <a:rPr lang="en-US" smtClean="0"/>
              <a:pPr/>
              <a:t>25-Jun-20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6D3EFB-67F9-4BBD-9A1E-0CE3DCE371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857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et luan 3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1000" y="590550"/>
            <a:ext cx="8458200" cy="41921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5800" y="2800350"/>
            <a:ext cx="7718960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Chào</a:t>
            </a:r>
            <a:r>
              <a:rPr lang="en-US" sz="4000" b="1" smtClean="0">
                <a:ln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mừng các thầy cô giáo đến dự giờ cùng lớp 4A2</a:t>
            </a:r>
            <a:endParaRPr lang="en-US" b="1">
              <a:ln>
                <a:solidFill>
                  <a:sysClr val="windowText" lastClr="000000"/>
                </a:solidFill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57200" y="514350"/>
            <a:ext cx="7924800" cy="3810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3053189" y="895230"/>
            <a:ext cx="2895600" cy="609600"/>
          </a:xfrm>
          <a:prstGeom prst="roundRect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914400" y="2304930"/>
            <a:ext cx="2895600" cy="609600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5105400" y="2304930"/>
            <a:ext cx="2895600" cy="609600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914400" y="3562350"/>
            <a:ext cx="2895600" cy="609600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5257800" y="3539613"/>
            <a:ext cx="2895600" cy="609600"/>
          </a:xfrm>
          <a:prstGeom prst="round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>
            <a:stCxn id="4" idx="2"/>
            <a:endCxn id="21" idx="0"/>
          </p:cNvCxnSpPr>
          <p:nvPr/>
        </p:nvCxnSpPr>
        <p:spPr>
          <a:xfrm flipH="1">
            <a:off x="2362200" y="1504830"/>
            <a:ext cx="2138789" cy="800100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4480026" y="1504830"/>
            <a:ext cx="1978605" cy="800100"/>
          </a:xfrm>
          <a:prstGeom prst="straightConnector1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21" idx="2"/>
          </p:cNvCxnSpPr>
          <p:nvPr/>
        </p:nvCxnSpPr>
        <p:spPr>
          <a:xfrm>
            <a:off x="2362200" y="2914530"/>
            <a:ext cx="0" cy="666930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6629400" y="2914530"/>
            <a:ext cx="0" cy="666930"/>
          </a:xfrm>
          <a:prstGeom prst="straightConnector1">
            <a:avLst/>
          </a:prstGeom>
          <a:ln w="28575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3352800" y="97155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đường thẳng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990600" y="2266950"/>
            <a:ext cx="28798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Cắt nhau và tạo thành góc vuông</a:t>
            </a: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5791200" y="2419350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 cắt nhau</a:t>
            </a: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257800" y="3619440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 đường thẳng song song</a:t>
            </a: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838200" y="3680670"/>
            <a:ext cx="304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Hai đường thẳng vuông góc</a:t>
            </a: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42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/>
      <p:bldP spid="51" grpId="0"/>
      <p:bldP spid="5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285750"/>
            <a:ext cx="7924800" cy="609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2. Hình nào có chu vi lớn nhất?</a:t>
            </a:r>
            <a:endParaRPr lang="en-US" sz="2800" b="1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200150"/>
            <a:ext cx="8229601" cy="3481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945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504950"/>
            <a:ext cx="8229600" cy="35052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036887" y="4324350"/>
            <a:ext cx="440828" cy="457200"/>
            <a:chOff x="76200" y="3867149"/>
            <a:chExt cx="609602" cy="533401"/>
          </a:xfrm>
        </p:grpSpPr>
        <p:sp>
          <p:nvSpPr>
            <p:cNvPr id="7" name="Flowchart: Off-page Connector 6"/>
            <p:cNvSpPr/>
            <p:nvPr/>
          </p:nvSpPr>
          <p:spPr>
            <a:xfrm rot="16200000">
              <a:off x="114300" y="3829049"/>
              <a:ext cx="533401" cy="609602"/>
            </a:xfrm>
            <a:prstGeom prst="flowChartOffpageConnector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17565" y="3867149"/>
              <a:ext cx="3429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781665" y="285750"/>
            <a:ext cx="7924800" cy="609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2. Hình nào có chu vi lớn nhất?</a:t>
            </a:r>
          </a:p>
        </p:txBody>
      </p:sp>
    </p:spTree>
    <p:extLst>
      <p:ext uri="{BB962C8B-B14F-4D97-AF65-F5344CB8AC3E}">
        <p14:creationId xmlns:p14="http://schemas.microsoft.com/office/powerpoint/2010/main" val="305334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036887" y="4324350"/>
            <a:ext cx="440828" cy="457200"/>
            <a:chOff x="76200" y="3867149"/>
            <a:chExt cx="609602" cy="533401"/>
          </a:xfrm>
        </p:grpSpPr>
        <p:sp>
          <p:nvSpPr>
            <p:cNvPr id="7" name="Flowchart: Off-page Connector 6"/>
            <p:cNvSpPr/>
            <p:nvPr/>
          </p:nvSpPr>
          <p:spPr>
            <a:xfrm rot="16200000">
              <a:off x="114300" y="3829049"/>
              <a:ext cx="533401" cy="609602"/>
            </a:xfrm>
            <a:prstGeom prst="flowChartOffpageConnector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17565" y="3867149"/>
              <a:ext cx="3429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533400" y="285750"/>
            <a:ext cx="8229600" cy="609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2800" b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Viết công thức tính diện tích tương ứng:</a:t>
            </a:r>
            <a:endParaRPr lang="en-US" sz="2800" b="1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414300"/>
            <a:ext cx="8229601" cy="3595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565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036887" y="4324350"/>
            <a:ext cx="440828" cy="457200"/>
            <a:chOff x="76200" y="3867149"/>
            <a:chExt cx="609602" cy="533401"/>
          </a:xfrm>
        </p:grpSpPr>
        <p:sp>
          <p:nvSpPr>
            <p:cNvPr id="7" name="Flowchart: Off-page Connector 6"/>
            <p:cNvSpPr/>
            <p:nvPr/>
          </p:nvSpPr>
          <p:spPr>
            <a:xfrm rot="16200000">
              <a:off x="114300" y="3829049"/>
              <a:ext cx="533401" cy="609602"/>
            </a:xfrm>
            <a:prstGeom prst="flowChartOffpageConnector">
              <a:avLst/>
            </a:prstGeom>
            <a:solidFill>
              <a:srgbClr val="00B0F0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17565" y="3867149"/>
              <a:ext cx="3429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endPara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" name="Rectangle 3"/>
          <p:cNvSpPr/>
          <p:nvPr/>
        </p:nvSpPr>
        <p:spPr>
          <a:xfrm>
            <a:off x="533400" y="285750"/>
            <a:ext cx="8229600" cy="609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2800" b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Viết công thức tính diện tích tương ứng:</a:t>
            </a:r>
            <a:endParaRPr lang="en-US" sz="2800" b="1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423827"/>
            <a:ext cx="8229600" cy="3357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645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1" y="1276351"/>
            <a:ext cx="7924800" cy="342899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200" y="438150"/>
            <a:ext cx="7924800" cy="609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Công thức tính chu vi, diện tích các hình:</a:t>
            </a:r>
            <a:endParaRPr lang="en-US" sz="2800" b="1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158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57200" y="285750"/>
            <a:ext cx="8249265" cy="1905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298668"/>
            <a:ext cx="82492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>
                <a:ln w="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2400" b="1" smtClean="0">
                <a:ln w="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 Phòng học hình chữ nhật có chiều dài 8 mét, chiều rộng 6 mét. Để lát nền phòng học đó, người ta dùng loại gạch men hình vuông có cạnh 20 cm. Hỏi cần bao nhiêu viên gạch để lát kín nền phòng học đó? </a:t>
            </a:r>
            <a:r>
              <a:rPr lang="en-US" sz="2400" b="1" i="1" smtClean="0">
                <a:ln w="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(biết rằng phần gạch vữa không đáng kể)</a:t>
            </a:r>
            <a:endParaRPr lang="en-US" sz="2400" b="1" i="1">
              <a:ln w="0"/>
              <a:solidFill>
                <a:schemeClr val="tx2">
                  <a:lumMod val="60000"/>
                  <a:lumOff val="4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18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57200" y="2419350"/>
            <a:ext cx="8229600" cy="25146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4000"/>
              </a:lnSpc>
            </a:pPr>
            <a:endParaRPr lang="en-US" sz="200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285750"/>
            <a:ext cx="8249265" cy="1905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298668"/>
            <a:ext cx="824926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>
                <a:ln w="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2400" b="1" smtClean="0">
                <a:ln w="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 Phòng học hình chữ nhật có chiều dài 8 mét, chiều rộng 6 mét. Để lát nền phòng học đó, người ta dùng loại gạch men hình vuông có cạnh 20 cm. Hỏi cần bao nhiêu viên gạch để lát kín nền phòng học đó? </a:t>
            </a:r>
            <a:r>
              <a:rPr lang="en-US" sz="2400" b="1" i="1" smtClean="0">
                <a:ln w="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(biết rằng phần gạch vữa không đáng kể)</a:t>
            </a:r>
            <a:endParaRPr lang="en-US" sz="2400" b="1" i="1">
              <a:ln w="0"/>
              <a:solidFill>
                <a:schemeClr val="tx2">
                  <a:lumMod val="60000"/>
                  <a:lumOff val="40000"/>
                </a:schemeClr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1781" y="2419350"/>
            <a:ext cx="8249265" cy="28253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4000"/>
              </a:lnSpc>
            </a:pPr>
            <a:r>
              <a:rPr lang="en-US" sz="20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giải:</a:t>
            </a:r>
          </a:p>
          <a:p>
            <a:pPr lvl="1">
              <a:lnSpc>
                <a:spcPct val="114000"/>
              </a:lnSpc>
            </a:pPr>
            <a:r>
              <a:rPr lang="en-US" sz="20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của phòng học đó là: 		8 x 6 = 48 (m</a:t>
            </a:r>
            <a:r>
              <a:rPr lang="en-US" sz="2000" baseline="300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baseline="3000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14000"/>
              </a:lnSpc>
            </a:pPr>
            <a:r>
              <a:rPr lang="en-US" sz="20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 tích của </a:t>
            </a:r>
            <a:r>
              <a:rPr lang="en-US" sz="20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viên gạch là: 	20 </a:t>
            </a:r>
            <a:r>
              <a:rPr lang="en-US" sz="20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20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</a:t>
            </a:r>
            <a:r>
              <a:rPr lang="en-US" sz="20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0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400 (cm</a:t>
            </a:r>
            <a:r>
              <a:rPr lang="en-US" sz="2000" baseline="300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000" baseline="3000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14000"/>
              </a:lnSpc>
            </a:pPr>
            <a:r>
              <a:rPr lang="en-US" sz="20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Đổi: 				48 m</a:t>
            </a:r>
            <a:r>
              <a:rPr lang="en-US" sz="2000" baseline="300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480 000 cm</a:t>
            </a:r>
            <a:r>
              <a:rPr lang="en-US" sz="2000" baseline="300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00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14000"/>
              </a:lnSpc>
            </a:pPr>
            <a:r>
              <a:rPr lang="en-US" sz="20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lát kín phòng học đó, người ta cần số viên gạch là:</a:t>
            </a:r>
          </a:p>
          <a:p>
            <a:pPr lvl="1">
              <a:lnSpc>
                <a:spcPct val="114000"/>
              </a:lnSpc>
            </a:pPr>
            <a:r>
              <a:rPr lang="en-US" sz="20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480 000 : 400 = 1 200 (viên gạch)</a:t>
            </a:r>
          </a:p>
          <a:p>
            <a:pPr lvl="1">
              <a:lnSpc>
                <a:spcPct val="114000"/>
              </a:lnSpc>
            </a:pPr>
            <a:r>
              <a:rPr lang="en-US" sz="20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Đáp số: 1 200 viên gạch</a:t>
            </a:r>
            <a:endParaRPr lang="en-US" sz="200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903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57200" y="438150"/>
            <a:ext cx="8229600" cy="42672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4000"/>
              </a:lnSpc>
            </a:pPr>
            <a:endParaRPr lang="en-US" sz="200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071192"/>
            <a:ext cx="3733800" cy="2795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5. Cho hình H tạo bởi hình bình hành</a:t>
            </a:r>
            <a:r>
              <a:rPr lang="en-US" sz="20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ABCD và hình chữ nhật BEGC như hình vẽ. Tính diện tích hình H.</a:t>
            </a:r>
          </a:p>
        </p:txBody>
      </p:sp>
      <p:sp>
        <p:nvSpPr>
          <p:cNvPr id="6" name="Rectangle 5"/>
          <p:cNvSpPr/>
          <p:nvPr/>
        </p:nvSpPr>
        <p:spPr>
          <a:xfrm>
            <a:off x="6553200" y="1276350"/>
            <a:ext cx="1219200" cy="1752600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H="1" flipV="1">
            <a:off x="5486400" y="971550"/>
            <a:ext cx="1066800" cy="3048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5486400" y="2717800"/>
            <a:ext cx="1066800" cy="3048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5486400" y="971550"/>
            <a:ext cx="0" cy="173736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 flipV="1">
            <a:off x="5486400" y="2708910"/>
            <a:ext cx="1069848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191979" y="626050"/>
            <a:ext cx="2944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05989" y="876240"/>
            <a:ext cx="2944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19998" y="890157"/>
            <a:ext cx="2944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75109" y="2689135"/>
            <a:ext cx="2944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358363" y="2947550"/>
            <a:ext cx="2944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619998" y="2948155"/>
            <a:ext cx="2944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47617" y="1013996"/>
            <a:ext cx="689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cm</a:t>
            </a:r>
            <a:endParaRPr lang="en-US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731703" y="1949934"/>
            <a:ext cx="689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cm</a:t>
            </a:r>
            <a:endParaRPr lang="en-US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30594" y="2434094"/>
            <a:ext cx="689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cm</a:t>
            </a:r>
            <a:endParaRPr lang="en-US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661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57200" y="438150"/>
            <a:ext cx="8229600" cy="42672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4000"/>
              </a:lnSpc>
            </a:pPr>
            <a:endParaRPr lang="en-US" sz="200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071192"/>
            <a:ext cx="3733800" cy="2795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5. Cho hình H tạo bởi hình bình hành</a:t>
            </a:r>
            <a:r>
              <a:rPr lang="en-US" sz="200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ABCD và hình chữ nhật BEGC như hình vẽ. Tính diện tích hình H.</a:t>
            </a:r>
          </a:p>
        </p:txBody>
      </p:sp>
      <p:sp>
        <p:nvSpPr>
          <p:cNvPr id="6" name="Rectangle 5"/>
          <p:cNvSpPr/>
          <p:nvPr/>
        </p:nvSpPr>
        <p:spPr>
          <a:xfrm>
            <a:off x="6553200" y="1276350"/>
            <a:ext cx="1219200" cy="1752600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flipH="1" flipV="1">
            <a:off x="5486400" y="971550"/>
            <a:ext cx="1066800" cy="3048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5486400" y="2717800"/>
            <a:ext cx="1066800" cy="30480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5486400" y="971550"/>
            <a:ext cx="0" cy="173736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 flipV="1">
            <a:off x="5486400" y="2708910"/>
            <a:ext cx="1069848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191979" y="626050"/>
            <a:ext cx="2944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405989" y="876240"/>
            <a:ext cx="2944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19998" y="890157"/>
            <a:ext cx="2944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275109" y="2689135"/>
            <a:ext cx="2944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358363" y="2947550"/>
            <a:ext cx="2944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619998" y="2948155"/>
            <a:ext cx="2944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47617" y="1013996"/>
            <a:ext cx="689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cm</a:t>
            </a:r>
            <a:endParaRPr lang="en-US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731703" y="1949934"/>
            <a:ext cx="689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cm</a:t>
            </a:r>
            <a:endParaRPr lang="en-US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730594" y="2434094"/>
            <a:ext cx="68925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cm</a:t>
            </a:r>
            <a:endParaRPr lang="en-US" sz="1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17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Kết quả hình ảnh cho hoạt động clipart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8771573" cy="51435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3350603" y="2495550"/>
            <a:ext cx="2595583" cy="14896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130000"/>
              </a:lnSpc>
            </a:pPr>
            <a:r>
              <a:rPr lang="en-US" sz="36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 BÀI CŨ</a:t>
            </a:r>
          </a:p>
          <a:p>
            <a:pPr algn="ctr"/>
            <a:endParaRPr lang="en-US" sz="4400" b="1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iáo dục trẻ giá trị của lời cảm ơn và xin lỗi 10/4/201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6FFFE"/>
              </a:clrFrom>
              <a:clrTo>
                <a:srgbClr val="F6FF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361950"/>
            <a:ext cx="8545513" cy="44005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75549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010127" y="1276350"/>
            <a:ext cx="7219471" cy="1049105"/>
            <a:chOff x="1548767" y="1428750"/>
            <a:chExt cx="7219471" cy="1049105"/>
          </a:xfrm>
        </p:grpSpPr>
        <p:sp>
          <p:nvSpPr>
            <p:cNvPr id="5" name="Google Shape;86;p13"/>
            <p:cNvSpPr/>
            <p:nvPr/>
          </p:nvSpPr>
          <p:spPr>
            <a:xfrm rot="5400000">
              <a:off x="1391401" y="1586116"/>
              <a:ext cx="1049105" cy="734374"/>
            </a:xfrm>
            <a:prstGeom prst="chevron">
              <a:avLst>
                <a:gd name="adj" fmla="val 50000"/>
              </a:avLst>
            </a:prstGeom>
            <a:solidFill>
              <a:srgbClr val="49ACC5"/>
            </a:solidFill>
            <a:ln w="25400" cap="flat" cmpd="sng">
              <a:solidFill>
                <a:srgbClr val="49AC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87;p13"/>
            <p:cNvSpPr txBox="1"/>
            <p:nvPr/>
          </p:nvSpPr>
          <p:spPr>
            <a:xfrm>
              <a:off x="1551626" y="1824357"/>
              <a:ext cx="734374" cy="3147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25" tIns="15225" rIns="15225" bIns="152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libri"/>
                <a:buNone/>
              </a:pPr>
              <a:r>
                <a:rPr lang="en-US" sz="3200" b="0" i="0" u="none" strike="noStrike" cap="none" smtClean="0">
                  <a:solidFill>
                    <a:srgbClr val="C00000"/>
                  </a:solidFill>
                  <a:latin typeface="Cambria"/>
                  <a:ea typeface="Cambria"/>
                  <a:cs typeface="Cambria"/>
                  <a:sym typeface="Cambria"/>
                </a:rPr>
                <a:t>1</a:t>
              </a:r>
              <a:endParaRPr sz="2400" b="0" i="0" u="none" strike="noStrike" cap="none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7" name="Google Shape;88;p13"/>
            <p:cNvSpPr/>
            <p:nvPr/>
          </p:nvSpPr>
          <p:spPr>
            <a:xfrm rot="5400000">
              <a:off x="5184730" y="-1472840"/>
              <a:ext cx="681918" cy="6485099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rgbClr val="49AC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89;p13"/>
            <p:cNvSpPr txBox="1"/>
            <p:nvPr/>
          </p:nvSpPr>
          <p:spPr>
            <a:xfrm>
              <a:off x="2283140" y="1462038"/>
              <a:ext cx="6451811" cy="6153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0675" tIns="15225" rIns="15225" bIns="15225" anchor="ctr" anchorCtr="0">
              <a:noAutofit/>
            </a:bodyPr>
            <a:lstStyle/>
            <a:p>
              <a:pPr marL="228600" marR="0" lvl="1" indent="-22860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400"/>
                <a:buFont typeface="Cambria"/>
                <a:buChar char="•"/>
              </a:pPr>
              <a:r>
                <a:rPr lang="en-US" sz="2400" b="0" i="0" u="none" strike="noStrike" cap="none" smtClean="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Hệ thống kiến thức về góc; hai đường thẳng vuông góc, hai đường thẳng song song.</a:t>
              </a:r>
              <a:endParaRPr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999965" y="2284645"/>
            <a:ext cx="7229634" cy="1049105"/>
            <a:chOff x="1538605" y="2272990"/>
            <a:chExt cx="7229634" cy="1049105"/>
          </a:xfrm>
        </p:grpSpPr>
        <p:sp>
          <p:nvSpPr>
            <p:cNvPr id="10" name="Google Shape;90;p13"/>
            <p:cNvSpPr/>
            <p:nvPr/>
          </p:nvSpPr>
          <p:spPr>
            <a:xfrm rot="5400000">
              <a:off x="1391401" y="2430356"/>
              <a:ext cx="1049105" cy="734374"/>
            </a:xfrm>
            <a:prstGeom prst="chevron">
              <a:avLst>
                <a:gd name="adj" fmla="val 50000"/>
              </a:avLst>
            </a:prstGeom>
            <a:gradFill>
              <a:gsLst>
                <a:gs pos="0">
                  <a:srgbClr val="C86C1F"/>
                </a:gs>
                <a:gs pos="80000">
                  <a:srgbClr val="FF8E29"/>
                </a:gs>
                <a:gs pos="100000">
                  <a:srgbClr val="FF8D25"/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901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91;p13"/>
            <p:cNvSpPr txBox="1"/>
            <p:nvPr/>
          </p:nvSpPr>
          <p:spPr>
            <a:xfrm>
              <a:off x="1538605" y="2673843"/>
              <a:ext cx="734374" cy="3147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25" tIns="15225" rIns="15225" bIns="15225" anchor="ctr" anchorCtr="0">
              <a:noAutofit/>
            </a:bodyPr>
            <a:lstStyle/>
            <a:p>
              <a:pPr lvl="0" algn="ctr">
                <a:lnSpc>
                  <a:spcPct val="90000"/>
                </a:lnSpc>
                <a:buClr>
                  <a:schemeClr val="dk1"/>
                </a:buClr>
                <a:buSzPts val="2400"/>
              </a:pPr>
              <a:r>
                <a:rPr lang="en-US" sz="3200" smtClean="0">
                  <a:solidFill>
                    <a:srgbClr val="C00000"/>
                  </a:solidFill>
                  <a:latin typeface="Cambria"/>
                  <a:ea typeface="Cambria"/>
                  <a:cs typeface="Cambria"/>
                  <a:sym typeface="Cambria"/>
                </a:rPr>
                <a:t>2</a:t>
              </a:r>
              <a:endParaRPr lang="en-US" sz="320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2" name="Google Shape;92;p13"/>
            <p:cNvSpPr/>
            <p:nvPr/>
          </p:nvSpPr>
          <p:spPr>
            <a:xfrm rot="5400000">
              <a:off x="5184551" y="-628420"/>
              <a:ext cx="682277" cy="6485099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/>
            </a:solidFill>
            <a:ln w="25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93;p13"/>
            <p:cNvSpPr txBox="1"/>
            <p:nvPr/>
          </p:nvSpPr>
          <p:spPr>
            <a:xfrm>
              <a:off x="2283140" y="2306297"/>
              <a:ext cx="6451793" cy="615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0675" tIns="15225" rIns="15225" bIns="15225" anchor="ctr" anchorCtr="0">
              <a:noAutofit/>
            </a:bodyPr>
            <a:lstStyle/>
            <a:p>
              <a:pPr marL="228600" lvl="1" indent="-228600">
                <a:lnSpc>
                  <a:spcPct val="90000"/>
                </a:lnSpc>
                <a:buClr>
                  <a:schemeClr val="dk1"/>
                </a:buClr>
                <a:buSzPts val="2400"/>
                <a:buFont typeface="Cambria"/>
                <a:buChar char="•"/>
              </a:pPr>
              <a:endParaRPr lang="vi-VN"/>
            </a:p>
          </p:txBody>
        </p:sp>
      </p:grpSp>
      <p:sp>
        <p:nvSpPr>
          <p:cNvPr id="14" name="Google Shape;95;p13"/>
          <p:cNvSpPr txBox="1"/>
          <p:nvPr/>
        </p:nvSpPr>
        <p:spPr>
          <a:xfrm>
            <a:off x="1010127" y="3484418"/>
            <a:ext cx="734374" cy="314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5225" tIns="15225" rIns="15225" bIns="152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Cambria"/>
              <a:buNone/>
            </a:pPr>
            <a:r>
              <a:rPr lang="en-US" sz="2400" b="0" i="0" u="none" strike="noStrike" cap="non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endParaRPr/>
          </a:p>
        </p:txBody>
      </p:sp>
      <p:sp>
        <p:nvSpPr>
          <p:cNvPr id="15" name="Google Shape;98;p13"/>
          <p:cNvSpPr txBox="1"/>
          <p:nvPr/>
        </p:nvSpPr>
        <p:spPr>
          <a:xfrm>
            <a:off x="533400" y="522917"/>
            <a:ext cx="259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>
                <a:solidFill>
                  <a:schemeClr val="accent6">
                    <a:lumMod val="75000"/>
                  </a:schemeClr>
                </a:solidFill>
                <a:latin typeface="Cambria"/>
                <a:ea typeface="Cambria"/>
                <a:cs typeface="Cambria"/>
                <a:sym typeface="Cambria"/>
              </a:rPr>
              <a:t>MỤC TIÊU</a:t>
            </a:r>
            <a:endParaRPr sz="2800" b="1" i="0" u="none" strike="noStrike" cap="none">
              <a:solidFill>
                <a:schemeClr val="accent6">
                  <a:lumMod val="75000"/>
                </a:schemeClr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1010128" y="3275245"/>
            <a:ext cx="7219472" cy="1049105"/>
            <a:chOff x="1548768" y="3123242"/>
            <a:chExt cx="7219472" cy="1049105"/>
          </a:xfrm>
        </p:grpSpPr>
        <p:sp>
          <p:nvSpPr>
            <p:cNvPr id="17" name="Google Shape;86;p13"/>
            <p:cNvSpPr/>
            <p:nvPr/>
          </p:nvSpPr>
          <p:spPr>
            <a:xfrm rot="5400000">
              <a:off x="1391402" y="3280608"/>
              <a:ext cx="1049105" cy="734374"/>
            </a:xfrm>
            <a:prstGeom prst="chevron">
              <a:avLst>
                <a:gd name="adj" fmla="val 50000"/>
              </a:avLst>
            </a:prstGeom>
            <a:solidFill>
              <a:srgbClr val="49ACC5"/>
            </a:solidFill>
            <a:ln w="25400" cap="flat" cmpd="sng">
              <a:solidFill>
                <a:srgbClr val="49AC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87;p13"/>
            <p:cNvSpPr txBox="1"/>
            <p:nvPr/>
          </p:nvSpPr>
          <p:spPr>
            <a:xfrm>
              <a:off x="1548768" y="3490429"/>
              <a:ext cx="734374" cy="3147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5225" tIns="15225" rIns="15225" bIns="15225" anchor="ctr" anchorCtr="0">
              <a:noAutofit/>
            </a:bodyPr>
            <a:lstStyle/>
            <a:p>
              <a:pPr lvl="0" algn="ctr">
                <a:lnSpc>
                  <a:spcPct val="90000"/>
                </a:lnSpc>
                <a:buClr>
                  <a:schemeClr val="dk1"/>
                </a:buClr>
                <a:buSzPts val="2400"/>
              </a:pPr>
              <a:r>
                <a:rPr lang="en-US" sz="3200" smtClean="0">
                  <a:solidFill>
                    <a:srgbClr val="C00000"/>
                  </a:solidFill>
                  <a:latin typeface="Cambria"/>
                  <a:ea typeface="Cambria"/>
                  <a:cs typeface="Cambria"/>
                  <a:sym typeface="Cambria"/>
                </a:rPr>
                <a:t>3</a:t>
              </a:r>
              <a:endParaRPr lang="en-US" sz="3200">
                <a:solidFill>
                  <a:srgbClr val="C00000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" name="Google Shape;88;p13"/>
            <p:cNvSpPr/>
            <p:nvPr/>
          </p:nvSpPr>
          <p:spPr>
            <a:xfrm rot="5400000">
              <a:off x="5184731" y="221652"/>
              <a:ext cx="681918" cy="6485099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>
                <a:alpha val="89803"/>
              </a:schemeClr>
            </a:solidFill>
            <a:ln w="25400" cap="flat" cmpd="sng">
              <a:solidFill>
                <a:srgbClr val="49AC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93;p13"/>
            <p:cNvSpPr txBox="1"/>
            <p:nvPr/>
          </p:nvSpPr>
          <p:spPr>
            <a:xfrm>
              <a:off x="2316447" y="3181747"/>
              <a:ext cx="6451793" cy="61566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70675" tIns="15225" rIns="15225" bIns="15225" anchor="ctr" anchorCtr="0">
              <a:noAutofit/>
            </a:bodyPr>
            <a:lstStyle/>
            <a:p>
              <a:pPr marL="228600" lvl="1" indent="-228600">
                <a:lnSpc>
                  <a:spcPct val="90000"/>
                </a:lnSpc>
                <a:buClr>
                  <a:schemeClr val="dk1"/>
                </a:buClr>
                <a:buSzPts val="2400"/>
                <a:buFont typeface="Cambria"/>
                <a:buChar char="•"/>
              </a:pPr>
              <a:r>
                <a:rPr lang="en-US" sz="2400" smtClean="0">
                  <a:solidFill>
                    <a:schemeClr val="dk1"/>
                  </a:solidFill>
                  <a:latin typeface="Cambria"/>
                  <a:ea typeface="Cambria"/>
                  <a:sym typeface="Cambria"/>
                </a:rPr>
                <a:t>Vận dụng làm bài tập</a:t>
              </a:r>
              <a:endParaRPr i="1"/>
            </a:p>
          </p:txBody>
        </p:sp>
      </p:grpSp>
      <p:sp>
        <p:nvSpPr>
          <p:cNvPr id="2" name="Rectangle 1"/>
          <p:cNvSpPr/>
          <p:nvPr/>
        </p:nvSpPr>
        <p:spPr>
          <a:xfrm>
            <a:off x="1828800" y="2271820"/>
            <a:ext cx="655320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1" indent="-228600">
              <a:lnSpc>
                <a:spcPct val="90000"/>
              </a:lnSpc>
              <a:buClr>
                <a:schemeClr val="dk1"/>
              </a:buClr>
              <a:buSzPts val="2400"/>
              <a:buFont typeface="Cambria"/>
              <a:buChar char="•"/>
            </a:pPr>
            <a:r>
              <a:rPr lang="en-US" sz="2400">
                <a:solidFill>
                  <a:schemeClr val="dk1"/>
                </a:solidFill>
                <a:latin typeface="Cambria"/>
                <a:ea typeface="Cambria"/>
                <a:sym typeface="Cambria"/>
              </a:rPr>
              <a:t>Củng cố công thức tính chu vi, diện tích của một hình.</a:t>
            </a:r>
            <a:endParaRPr lang="en-US" sz="2400" i="1"/>
          </a:p>
        </p:txBody>
      </p:sp>
    </p:spTree>
    <p:extLst>
      <p:ext uri="{BB962C8B-B14F-4D97-AF65-F5344CB8AC3E}">
        <p14:creationId xmlns:p14="http://schemas.microsoft.com/office/powerpoint/2010/main" val="408070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62000" y="1123950"/>
            <a:ext cx="7924800" cy="3810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81665" y="285750"/>
            <a:ext cx="7924800" cy="609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372130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2800" b="1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Điền số thích hợp vào chỗ chấm:</a:t>
            </a:r>
            <a:endParaRPr lang="en-US" sz="2800" b="1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24779" y="1047750"/>
            <a:ext cx="8077200" cy="40221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Hình bên có:</a:t>
            </a:r>
          </a:p>
          <a:p>
            <a:pPr>
              <a:lnSpc>
                <a:spcPct val="114000"/>
              </a:lnSpc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…… góc vuông</a:t>
            </a:r>
          </a:p>
          <a:p>
            <a:pPr>
              <a:lnSpc>
                <a:spcPct val="114000"/>
              </a:lnSpc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…… góc nhọn</a:t>
            </a:r>
          </a:p>
          <a:p>
            <a:pPr>
              <a:lnSpc>
                <a:spcPct val="114000"/>
              </a:lnSpc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…… góc tù</a:t>
            </a:r>
          </a:p>
          <a:p>
            <a:pPr>
              <a:lnSpc>
                <a:spcPct val="114000"/>
              </a:lnSpc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…… góc bẹt</a:t>
            </a:r>
          </a:p>
          <a:p>
            <a:pPr>
              <a:lnSpc>
                <a:spcPct val="114000"/>
              </a:lnSpc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Các đoạn thẳng:</a:t>
            </a:r>
          </a:p>
          <a:p>
            <a:pPr>
              <a:lnSpc>
                <a:spcPct val="114000"/>
              </a:lnSpc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song song với AB: ……</a:t>
            </a:r>
          </a:p>
          <a:p>
            <a:pPr>
              <a:lnSpc>
                <a:spcPct val="114000"/>
              </a:lnSpc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vuông góc với BC: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  <a:endParaRPr lang="en-US" sz="28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5562600" y="2038350"/>
            <a:ext cx="914400" cy="0"/>
          </a:xfrm>
          <a:prstGeom prst="line">
            <a:avLst/>
          </a:prstGeom>
          <a:ln w="15875"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477000" y="2038350"/>
            <a:ext cx="1188720" cy="0"/>
          </a:xfrm>
          <a:prstGeom prst="line">
            <a:avLst/>
          </a:prstGeom>
          <a:ln w="15875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665720" y="2038350"/>
            <a:ext cx="335280" cy="53340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7071360" y="2571751"/>
            <a:ext cx="929640" cy="626941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071360" y="3198692"/>
            <a:ext cx="14630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344379" y="1714440"/>
            <a:ext cx="2944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172200" y="1714440"/>
            <a:ext cx="2944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401779" y="1714440"/>
            <a:ext cx="2944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935179" y="2247840"/>
            <a:ext cx="2944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792179" y="3009840"/>
            <a:ext cx="2944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316179" y="3105150"/>
            <a:ext cx="2944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7442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62000" y="1504950"/>
            <a:ext cx="7924800" cy="31242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81665" y="514350"/>
            <a:ext cx="7924800" cy="609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600730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1. Điền số thích hợp vào chỗ chấm: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4779" y="1523542"/>
            <a:ext cx="80772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a) Hình bên có:</a:t>
            </a:r>
          </a:p>
          <a:p>
            <a:pPr>
              <a:lnSpc>
                <a:spcPct val="130000"/>
              </a:lnSpc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…… góc vuông</a:t>
            </a:r>
          </a:p>
          <a:p>
            <a:pPr>
              <a:lnSpc>
                <a:spcPct val="130000"/>
              </a:lnSpc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…… góc nhọn</a:t>
            </a:r>
          </a:p>
          <a:p>
            <a:pPr>
              <a:lnSpc>
                <a:spcPct val="130000"/>
              </a:lnSpc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…… góc tù</a:t>
            </a:r>
          </a:p>
          <a:p>
            <a:pPr>
              <a:lnSpc>
                <a:spcPct val="130000"/>
              </a:lnSpc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…… góc bẹt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5562600" y="2038350"/>
            <a:ext cx="914400" cy="0"/>
          </a:xfrm>
          <a:prstGeom prst="line">
            <a:avLst/>
          </a:prstGeom>
          <a:ln w="15875"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477000" y="2038350"/>
            <a:ext cx="1188720" cy="0"/>
          </a:xfrm>
          <a:prstGeom prst="line">
            <a:avLst/>
          </a:prstGeom>
          <a:ln w="15875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665720" y="2038350"/>
            <a:ext cx="335280" cy="53340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7071360" y="2571751"/>
            <a:ext cx="929640" cy="626941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071360" y="3198692"/>
            <a:ext cx="14630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344379" y="1714440"/>
            <a:ext cx="2944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172200" y="1714440"/>
            <a:ext cx="2944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401779" y="1714440"/>
            <a:ext cx="2944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935179" y="2247840"/>
            <a:ext cx="2944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792179" y="3009840"/>
            <a:ext cx="2944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316179" y="3105150"/>
            <a:ext cx="2944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450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62000" y="1504950"/>
            <a:ext cx="7924800" cy="31242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81665" y="514350"/>
            <a:ext cx="7924800" cy="609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600730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1. Điền số thích hợp vào chỗ chấm: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4400" y="1504950"/>
            <a:ext cx="80772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Hình bên có:</a:t>
            </a:r>
          </a:p>
          <a:p>
            <a:pPr>
              <a:lnSpc>
                <a:spcPct val="130000"/>
              </a:lnSpc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a) …</a:t>
            </a:r>
            <a:r>
              <a:rPr lang="en-US" sz="28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 góc vuông</a:t>
            </a:r>
          </a:p>
          <a:p>
            <a:pPr>
              <a:lnSpc>
                <a:spcPct val="130000"/>
              </a:lnSpc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b) …</a:t>
            </a:r>
            <a:r>
              <a:rPr lang="en-US" sz="28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 góc nhọn</a:t>
            </a:r>
          </a:p>
          <a:p>
            <a:pPr>
              <a:lnSpc>
                <a:spcPct val="130000"/>
              </a:lnSpc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c) …</a:t>
            </a:r>
            <a:r>
              <a:rPr lang="en-US" sz="28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 góc tù</a:t>
            </a:r>
          </a:p>
          <a:p>
            <a:pPr>
              <a:lnSpc>
                <a:spcPct val="130000"/>
              </a:lnSpc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d) …</a:t>
            </a:r>
            <a:r>
              <a:rPr lang="en-US" sz="28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… góc bẹt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5562600" y="2038350"/>
            <a:ext cx="914400" cy="0"/>
          </a:xfrm>
          <a:prstGeom prst="line">
            <a:avLst/>
          </a:prstGeom>
          <a:ln w="15875"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477000" y="2038350"/>
            <a:ext cx="1188720" cy="0"/>
          </a:xfrm>
          <a:prstGeom prst="line">
            <a:avLst/>
          </a:prstGeom>
          <a:ln w="15875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665720" y="2038350"/>
            <a:ext cx="335280" cy="53340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7071360" y="2571751"/>
            <a:ext cx="929640" cy="626941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071360" y="3198692"/>
            <a:ext cx="14630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344379" y="1714440"/>
            <a:ext cx="2944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172200" y="1714440"/>
            <a:ext cx="2944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401779" y="1714440"/>
            <a:ext cx="2944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935179" y="2247840"/>
            <a:ext cx="2944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792179" y="3009840"/>
            <a:ext cx="2944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316179" y="3105150"/>
            <a:ext cx="2944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rc 3"/>
          <p:cNvSpPr/>
          <p:nvPr/>
        </p:nvSpPr>
        <p:spPr>
          <a:xfrm>
            <a:off x="6192301" y="1809750"/>
            <a:ext cx="559019" cy="472440"/>
          </a:xfrm>
          <a:prstGeom prst="arc">
            <a:avLst>
              <a:gd name="adj1" fmla="val 10847413"/>
              <a:gd name="adj2" fmla="val 21499780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19" name="Arc 18"/>
          <p:cNvSpPr/>
          <p:nvPr/>
        </p:nvSpPr>
        <p:spPr>
          <a:xfrm rot="1171696">
            <a:off x="7375491" y="1969757"/>
            <a:ext cx="548640" cy="274320"/>
          </a:xfrm>
          <a:prstGeom prst="arc">
            <a:avLst>
              <a:gd name="adj1" fmla="val 1603134"/>
              <a:gd name="adj2" fmla="val 10319542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19050">
                <a:solidFill>
                  <a:schemeClr val="tx1"/>
                </a:solidFill>
              </a:ln>
            </a:endParaRPr>
          </a:p>
        </p:txBody>
      </p:sp>
      <p:sp>
        <p:nvSpPr>
          <p:cNvPr id="11" name="Rectangle 10"/>
          <p:cNvSpPr/>
          <p:nvPr/>
        </p:nvSpPr>
        <p:spPr>
          <a:xfrm rot="3420000">
            <a:off x="7870242" y="2502434"/>
            <a:ext cx="109728" cy="109728"/>
          </a:xfrm>
          <a:prstGeom prst="rect">
            <a:avLst/>
          </a:prstGeom>
          <a:ln w="1905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Arc 34"/>
          <p:cNvSpPr/>
          <p:nvPr/>
        </p:nvSpPr>
        <p:spPr>
          <a:xfrm rot="13574766">
            <a:off x="7176489" y="3093396"/>
            <a:ext cx="182880" cy="115993"/>
          </a:xfrm>
          <a:prstGeom prst="arc">
            <a:avLst>
              <a:gd name="adj1" fmla="val 1603134"/>
              <a:gd name="adj2" fmla="val 10319542"/>
            </a:avLst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 w="19050"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98918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2"/>
          <p:cNvSpPr txBox="1">
            <a:spLocks noChangeArrowheads="1"/>
          </p:cNvSpPr>
          <p:nvPr/>
        </p:nvSpPr>
        <p:spPr bwMode="auto">
          <a:xfrm>
            <a:off x="1143000" y="0"/>
            <a:ext cx="6858000" cy="32316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500" b="1">
                <a:solidFill>
                  <a:srgbClr val="FF0000"/>
                </a:solidFill>
              </a:rPr>
              <a:t>GÓC NHỌN, GÓC TÙ, GÓC BẸT</a:t>
            </a:r>
          </a:p>
        </p:txBody>
      </p:sp>
      <p:pic>
        <p:nvPicPr>
          <p:cNvPr id="65539" name="Picture 3" descr="hoa van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045869"/>
            <a:ext cx="6858000" cy="97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42" name="Picture 6" descr="hoa van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85751"/>
            <a:ext cx="6858000" cy="97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5543" name="Group 7"/>
          <p:cNvGrpSpPr>
            <a:grpSpLocks/>
          </p:cNvGrpSpPr>
          <p:nvPr/>
        </p:nvGrpSpPr>
        <p:grpSpPr bwMode="auto">
          <a:xfrm>
            <a:off x="6400800" y="1200150"/>
            <a:ext cx="1143000" cy="1257300"/>
            <a:chOff x="1776" y="864"/>
            <a:chExt cx="912" cy="672"/>
          </a:xfrm>
        </p:grpSpPr>
        <p:grpSp>
          <p:nvGrpSpPr>
            <p:cNvPr id="65544" name="Group 8"/>
            <p:cNvGrpSpPr>
              <a:grpSpLocks/>
            </p:cNvGrpSpPr>
            <p:nvPr/>
          </p:nvGrpSpPr>
          <p:grpSpPr bwMode="auto">
            <a:xfrm>
              <a:off x="1968" y="1056"/>
              <a:ext cx="720" cy="288"/>
              <a:chOff x="528" y="2160"/>
              <a:chExt cx="1008" cy="432"/>
            </a:xfrm>
          </p:grpSpPr>
          <p:sp>
            <p:nvSpPr>
              <p:cNvPr id="65545" name="Line 9"/>
              <p:cNvSpPr>
                <a:spLocks noChangeShapeType="1"/>
              </p:cNvSpPr>
              <p:nvPr/>
            </p:nvSpPr>
            <p:spPr bwMode="auto">
              <a:xfrm>
                <a:off x="528" y="2592"/>
                <a:ext cx="1008" cy="0"/>
              </a:xfrm>
              <a:prstGeom prst="line">
                <a:avLst/>
              </a:prstGeom>
              <a:noFill/>
              <a:ln w="38100">
                <a:solidFill>
                  <a:srgbClr val="CC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65546" name="Line 10"/>
              <p:cNvSpPr>
                <a:spLocks noChangeShapeType="1"/>
              </p:cNvSpPr>
              <p:nvPr/>
            </p:nvSpPr>
            <p:spPr bwMode="auto">
              <a:xfrm flipV="1">
                <a:off x="528" y="2160"/>
                <a:ext cx="864" cy="432"/>
              </a:xfrm>
              <a:prstGeom prst="line">
                <a:avLst/>
              </a:prstGeom>
              <a:noFill/>
              <a:ln w="38100">
                <a:solidFill>
                  <a:srgbClr val="CC00CC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</p:grpSp>
        <p:sp>
          <p:nvSpPr>
            <p:cNvPr id="65547" name="Oval 11"/>
            <p:cNvSpPr>
              <a:spLocks noChangeArrowheads="1"/>
            </p:cNvSpPr>
            <p:nvPr/>
          </p:nvSpPr>
          <p:spPr bwMode="auto">
            <a:xfrm>
              <a:off x="2448" y="864"/>
              <a:ext cx="192" cy="192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spcBef>
                  <a:spcPct val="0"/>
                </a:spcBef>
              </a:pPr>
              <a:r>
                <a:rPr lang="en-US" altLang="en-US" sz="1200" b="1">
                  <a:solidFill>
                    <a:srgbClr val="0000FF"/>
                  </a:solidFill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65548" name="Oval 12"/>
            <p:cNvSpPr>
              <a:spLocks noChangeArrowheads="1"/>
            </p:cNvSpPr>
            <p:nvPr/>
          </p:nvSpPr>
          <p:spPr bwMode="auto">
            <a:xfrm>
              <a:off x="1776" y="1248"/>
              <a:ext cx="192" cy="192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spcBef>
                  <a:spcPct val="0"/>
                </a:spcBef>
              </a:pPr>
              <a:r>
                <a:rPr lang="en-US" altLang="en-US" sz="1200" b="1">
                  <a:solidFill>
                    <a:srgbClr val="0000FF"/>
                  </a:solidFill>
                  <a:cs typeface="Arial" panose="020B0604020202020204" pitchFamily="34" charset="0"/>
                </a:rPr>
                <a:t>O</a:t>
              </a:r>
            </a:p>
          </p:txBody>
        </p:sp>
        <p:sp>
          <p:nvSpPr>
            <p:cNvPr id="65549" name="Oval 13"/>
            <p:cNvSpPr>
              <a:spLocks noChangeArrowheads="1"/>
            </p:cNvSpPr>
            <p:nvPr/>
          </p:nvSpPr>
          <p:spPr bwMode="auto">
            <a:xfrm>
              <a:off x="2496" y="1344"/>
              <a:ext cx="192" cy="192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spcBef>
                  <a:spcPct val="0"/>
                </a:spcBef>
              </a:pPr>
              <a:r>
                <a:rPr lang="en-US" altLang="en-US" sz="1200" b="1">
                  <a:solidFill>
                    <a:srgbClr val="0000FF"/>
                  </a:solidFill>
                  <a:cs typeface="Arial" panose="020B0604020202020204" pitchFamily="34" charset="0"/>
                </a:rPr>
                <a:t>B</a:t>
              </a:r>
            </a:p>
          </p:txBody>
        </p:sp>
      </p:grpSp>
      <p:grpSp>
        <p:nvGrpSpPr>
          <p:cNvPr id="65550" name="Group 14"/>
          <p:cNvGrpSpPr>
            <a:grpSpLocks/>
          </p:cNvGrpSpPr>
          <p:nvPr/>
        </p:nvGrpSpPr>
        <p:grpSpPr bwMode="auto">
          <a:xfrm>
            <a:off x="6457950" y="3028950"/>
            <a:ext cx="1314450" cy="800100"/>
            <a:chOff x="1632" y="2160"/>
            <a:chExt cx="1104" cy="672"/>
          </a:xfrm>
        </p:grpSpPr>
        <p:grpSp>
          <p:nvGrpSpPr>
            <p:cNvPr id="65551" name="Group 15"/>
            <p:cNvGrpSpPr>
              <a:grpSpLocks/>
            </p:cNvGrpSpPr>
            <p:nvPr/>
          </p:nvGrpSpPr>
          <p:grpSpPr bwMode="auto">
            <a:xfrm>
              <a:off x="1824" y="2208"/>
              <a:ext cx="864" cy="432"/>
              <a:chOff x="3360" y="2784"/>
              <a:chExt cx="1392" cy="576"/>
            </a:xfrm>
          </p:grpSpPr>
          <p:sp>
            <p:nvSpPr>
              <p:cNvPr id="65552" name="Line 16"/>
              <p:cNvSpPr>
                <a:spLocks noChangeShapeType="1"/>
              </p:cNvSpPr>
              <p:nvPr/>
            </p:nvSpPr>
            <p:spPr bwMode="auto">
              <a:xfrm>
                <a:off x="3888" y="3360"/>
                <a:ext cx="864" cy="0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65553" name="Line 17"/>
              <p:cNvSpPr>
                <a:spLocks noChangeShapeType="1"/>
              </p:cNvSpPr>
              <p:nvPr/>
            </p:nvSpPr>
            <p:spPr bwMode="auto">
              <a:xfrm flipH="1" flipV="1">
                <a:off x="3360" y="2784"/>
                <a:ext cx="528" cy="57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</p:grpSp>
        <p:sp>
          <p:nvSpPr>
            <p:cNvPr id="65554" name="Oval 18"/>
            <p:cNvSpPr>
              <a:spLocks noChangeArrowheads="1"/>
            </p:cNvSpPr>
            <p:nvPr/>
          </p:nvSpPr>
          <p:spPr bwMode="auto">
            <a:xfrm>
              <a:off x="2016" y="2640"/>
              <a:ext cx="192" cy="192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spcBef>
                  <a:spcPct val="0"/>
                </a:spcBef>
              </a:pPr>
              <a:r>
                <a:rPr lang="en-US" altLang="en-US" sz="1200" b="1">
                  <a:solidFill>
                    <a:srgbClr val="0000FF"/>
                  </a:solidFill>
                  <a:cs typeface="Arial" panose="020B0604020202020204" pitchFamily="34" charset="0"/>
                </a:rPr>
                <a:t>O</a:t>
              </a:r>
            </a:p>
          </p:txBody>
        </p:sp>
        <p:sp>
          <p:nvSpPr>
            <p:cNvPr id="65555" name="Oval 19"/>
            <p:cNvSpPr>
              <a:spLocks noChangeArrowheads="1"/>
            </p:cNvSpPr>
            <p:nvPr/>
          </p:nvSpPr>
          <p:spPr bwMode="auto">
            <a:xfrm>
              <a:off x="1632" y="2160"/>
              <a:ext cx="192" cy="192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spcBef>
                  <a:spcPct val="0"/>
                </a:spcBef>
              </a:pPr>
              <a:r>
                <a:rPr lang="en-US" altLang="en-US" sz="1200" b="1">
                  <a:solidFill>
                    <a:srgbClr val="0000FF"/>
                  </a:solidFill>
                  <a:cs typeface="Arial" panose="020B0604020202020204" pitchFamily="34" charset="0"/>
                </a:rPr>
                <a:t>M</a:t>
              </a:r>
            </a:p>
          </p:txBody>
        </p:sp>
        <p:sp>
          <p:nvSpPr>
            <p:cNvPr id="65556" name="Oval 20"/>
            <p:cNvSpPr>
              <a:spLocks noChangeArrowheads="1"/>
            </p:cNvSpPr>
            <p:nvPr/>
          </p:nvSpPr>
          <p:spPr bwMode="auto">
            <a:xfrm>
              <a:off x="2544" y="2640"/>
              <a:ext cx="192" cy="192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spcBef>
                  <a:spcPct val="0"/>
                </a:spcBef>
              </a:pPr>
              <a:r>
                <a:rPr lang="en-US" altLang="en-US" sz="1200" b="1">
                  <a:solidFill>
                    <a:srgbClr val="0000FF"/>
                  </a:solidFill>
                  <a:cs typeface="Arial" panose="020B0604020202020204" pitchFamily="34" charset="0"/>
                </a:rPr>
                <a:t>N</a:t>
              </a:r>
            </a:p>
          </p:txBody>
        </p:sp>
      </p:grpSp>
      <p:grpSp>
        <p:nvGrpSpPr>
          <p:cNvPr id="65557" name="Group 21"/>
          <p:cNvGrpSpPr>
            <a:grpSpLocks/>
          </p:cNvGrpSpPr>
          <p:nvPr/>
        </p:nvGrpSpPr>
        <p:grpSpPr bwMode="auto">
          <a:xfrm>
            <a:off x="5181600" y="400050"/>
            <a:ext cx="1225154" cy="1143000"/>
            <a:chOff x="4299" y="1872"/>
            <a:chExt cx="1029" cy="960"/>
          </a:xfrm>
        </p:grpSpPr>
        <p:grpSp>
          <p:nvGrpSpPr>
            <p:cNvPr id="65558" name="Group 22"/>
            <p:cNvGrpSpPr>
              <a:grpSpLocks/>
            </p:cNvGrpSpPr>
            <p:nvPr/>
          </p:nvGrpSpPr>
          <p:grpSpPr bwMode="auto">
            <a:xfrm>
              <a:off x="4464" y="1920"/>
              <a:ext cx="768" cy="720"/>
              <a:chOff x="672" y="1872"/>
              <a:chExt cx="912" cy="576"/>
            </a:xfrm>
          </p:grpSpPr>
          <p:sp>
            <p:nvSpPr>
              <p:cNvPr id="65559" name="Line 23"/>
              <p:cNvSpPr>
                <a:spLocks noChangeShapeType="1"/>
              </p:cNvSpPr>
              <p:nvPr/>
            </p:nvSpPr>
            <p:spPr bwMode="auto">
              <a:xfrm>
                <a:off x="672" y="1872"/>
                <a:ext cx="0" cy="576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  <p:sp>
            <p:nvSpPr>
              <p:cNvPr id="65560" name="Line 24"/>
              <p:cNvSpPr>
                <a:spLocks noChangeShapeType="1"/>
              </p:cNvSpPr>
              <p:nvPr/>
            </p:nvSpPr>
            <p:spPr bwMode="auto">
              <a:xfrm>
                <a:off x="672" y="2448"/>
                <a:ext cx="912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sz="1350"/>
              </a:p>
            </p:txBody>
          </p:sp>
        </p:grpSp>
        <p:sp>
          <p:nvSpPr>
            <p:cNvPr id="65561" name="Oval 25"/>
            <p:cNvSpPr>
              <a:spLocks noChangeArrowheads="1"/>
            </p:cNvSpPr>
            <p:nvPr/>
          </p:nvSpPr>
          <p:spPr bwMode="auto">
            <a:xfrm>
              <a:off x="4320" y="2592"/>
              <a:ext cx="192" cy="192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spcBef>
                  <a:spcPct val="0"/>
                </a:spcBef>
              </a:pPr>
              <a:r>
                <a:rPr lang="en-US" altLang="en-US" sz="1200" b="1">
                  <a:solidFill>
                    <a:srgbClr val="0000FF"/>
                  </a:solidFill>
                  <a:cs typeface="Arial" panose="020B0604020202020204" pitchFamily="34" charset="0"/>
                </a:rPr>
                <a:t>O</a:t>
              </a:r>
            </a:p>
          </p:txBody>
        </p:sp>
        <p:sp>
          <p:nvSpPr>
            <p:cNvPr id="65562" name="Oval 26"/>
            <p:cNvSpPr>
              <a:spLocks noChangeArrowheads="1"/>
            </p:cNvSpPr>
            <p:nvPr/>
          </p:nvSpPr>
          <p:spPr bwMode="auto">
            <a:xfrm>
              <a:off x="4299" y="1872"/>
              <a:ext cx="192" cy="192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spcBef>
                  <a:spcPct val="0"/>
                </a:spcBef>
              </a:pPr>
              <a:r>
                <a:rPr lang="en-US" altLang="en-US" sz="1200" b="1">
                  <a:solidFill>
                    <a:srgbClr val="0000FF"/>
                  </a:solidFill>
                  <a:cs typeface="Arial" panose="020B0604020202020204" pitchFamily="34" charset="0"/>
                </a:rPr>
                <a:t>X</a:t>
              </a:r>
            </a:p>
          </p:txBody>
        </p:sp>
        <p:sp>
          <p:nvSpPr>
            <p:cNvPr id="65563" name="Oval 27"/>
            <p:cNvSpPr>
              <a:spLocks noChangeArrowheads="1"/>
            </p:cNvSpPr>
            <p:nvPr/>
          </p:nvSpPr>
          <p:spPr bwMode="auto">
            <a:xfrm>
              <a:off x="5136" y="2640"/>
              <a:ext cx="192" cy="192"/>
            </a:xfrm>
            <a:prstGeom prst="ellipse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spcBef>
                  <a:spcPct val="0"/>
                </a:spcBef>
              </a:pPr>
              <a:r>
                <a:rPr lang="en-US" altLang="en-US" sz="1200" b="1">
                  <a:solidFill>
                    <a:srgbClr val="0000FF"/>
                  </a:solidFill>
                  <a:cs typeface="Arial" panose="020B0604020202020204" pitchFamily="34" charset="0"/>
                </a:rPr>
                <a:t>Y</a:t>
              </a:r>
            </a:p>
          </p:txBody>
        </p:sp>
      </p:grpSp>
      <p:sp>
        <p:nvSpPr>
          <p:cNvPr id="65564" name="AutoShape 28"/>
          <p:cNvSpPr>
            <a:spLocks noChangeArrowheads="1"/>
          </p:cNvSpPr>
          <p:nvPr/>
        </p:nvSpPr>
        <p:spPr bwMode="auto">
          <a:xfrm>
            <a:off x="1314450" y="2228850"/>
            <a:ext cx="713185" cy="1257300"/>
          </a:xfrm>
          <a:prstGeom prst="doubleWave">
            <a:avLst>
              <a:gd name="adj1" fmla="val 6500"/>
              <a:gd name="adj2" fmla="val 0"/>
            </a:avLst>
          </a:prstGeom>
          <a:solidFill>
            <a:srgbClr val="FFFF00"/>
          </a:solidFill>
          <a:ln w="9525" algn="ctr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en-US" alt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</a:p>
        </p:txBody>
      </p:sp>
      <p:sp>
        <p:nvSpPr>
          <p:cNvPr id="65565" name="AutoShape 29"/>
          <p:cNvSpPr>
            <a:spLocks noChangeArrowheads="1"/>
          </p:cNvSpPr>
          <p:nvPr/>
        </p:nvSpPr>
        <p:spPr bwMode="auto">
          <a:xfrm rot="19774119">
            <a:off x="1569571" y="987079"/>
            <a:ext cx="4663440" cy="731520"/>
          </a:xfrm>
          <a:prstGeom prst="curvedDownArrow">
            <a:avLst>
              <a:gd name="adj1" fmla="val 7575"/>
              <a:gd name="adj2" fmla="val 237244"/>
              <a:gd name="adj3" fmla="val 0"/>
            </a:avLst>
          </a:prstGeom>
          <a:solidFill>
            <a:srgbClr val="CC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z="1350"/>
          </a:p>
        </p:txBody>
      </p:sp>
      <p:pic>
        <p:nvPicPr>
          <p:cNvPr id="65566" name="Picture 30" descr="UY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143000" y="1"/>
            <a:ext cx="400050" cy="365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67" name="Picture 31" descr="UY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579520" y="-1191"/>
            <a:ext cx="419100" cy="383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68" name="Picture 32" descr="UY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0950" y="4738688"/>
            <a:ext cx="420291" cy="384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69" name="Picture 33" descr="UY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44191" y="4761310"/>
            <a:ext cx="420291" cy="384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570" name="Picture 34" descr="Copy of PHEP CONG C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3659982"/>
            <a:ext cx="742950" cy="511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5571" name="AutoShape 35"/>
          <p:cNvSpPr>
            <a:spLocks noChangeArrowheads="1"/>
          </p:cNvSpPr>
          <p:nvPr/>
        </p:nvSpPr>
        <p:spPr bwMode="auto">
          <a:xfrm rot="21424757">
            <a:off x="1927745" y="3223724"/>
            <a:ext cx="4663440" cy="365760"/>
          </a:xfrm>
          <a:prstGeom prst="lightningBolt">
            <a:avLst/>
          </a:prstGeom>
          <a:solidFill>
            <a:srgbClr val="FFC000"/>
          </a:solidFill>
          <a:ln>
            <a:noFill/>
          </a:ln>
          <a:effectLst/>
        </p:spPr>
        <p:txBody>
          <a:bodyPr anchor="ctr">
            <a:spAutoFit/>
          </a:bodyPr>
          <a:lstStyle/>
          <a:p>
            <a:endParaRPr lang="en-US" sz="1350"/>
          </a:p>
        </p:txBody>
      </p:sp>
      <p:sp>
        <p:nvSpPr>
          <p:cNvPr id="65573" name="AutoShape 37"/>
          <p:cNvSpPr>
            <a:spLocks noChangeArrowheads="1"/>
          </p:cNvSpPr>
          <p:nvPr/>
        </p:nvSpPr>
        <p:spPr bwMode="auto">
          <a:xfrm rot="1105297">
            <a:off x="1442748" y="4060658"/>
            <a:ext cx="6217920" cy="640080"/>
          </a:xfrm>
          <a:prstGeom prst="curvedUpArrow">
            <a:avLst>
              <a:gd name="adj1" fmla="val 34853"/>
              <a:gd name="adj2" fmla="val 400259"/>
              <a:gd name="adj3" fmla="val 0"/>
            </a:avLst>
          </a:prstGeom>
          <a:solidFill>
            <a:srgbClr val="33CC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 sz="1350"/>
          </a:p>
        </p:txBody>
      </p:sp>
      <p:sp>
        <p:nvSpPr>
          <p:cNvPr id="65574" name="WordArt 38"/>
          <p:cNvSpPr>
            <a:spLocks noChangeArrowheads="1" noChangeShapeType="1" noTextEdit="1"/>
          </p:cNvSpPr>
          <p:nvPr/>
        </p:nvSpPr>
        <p:spPr bwMode="auto">
          <a:xfrm rot="18659806">
            <a:off x="2188538" y="1530750"/>
            <a:ext cx="856060" cy="39917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r>
              <a:rPr lang="en-US" sz="9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cs typeface="Times New Roman" panose="02020603050405020304" pitchFamily="18" charset="0"/>
              </a:rPr>
              <a:t>Góc vuông</a:t>
            </a:r>
          </a:p>
        </p:txBody>
      </p:sp>
      <p:sp>
        <p:nvSpPr>
          <p:cNvPr id="65575" name="WordArt 39"/>
          <p:cNvSpPr>
            <a:spLocks noChangeArrowheads="1" noChangeShapeType="1" noTextEdit="1"/>
          </p:cNvSpPr>
          <p:nvPr/>
        </p:nvSpPr>
        <p:spPr bwMode="auto">
          <a:xfrm rot="2364632">
            <a:off x="2491503" y="3747387"/>
            <a:ext cx="702469" cy="267254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CurveUp">
              <a:avLst>
                <a:gd name="adj" fmla="val 45977"/>
              </a:avLst>
            </a:prstTxWarp>
          </a:bodyPr>
          <a:lstStyle/>
          <a:p>
            <a:r>
              <a:rPr lang="en-US" sz="9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cs typeface="Times New Roman" panose="02020603050405020304" pitchFamily="18" charset="0"/>
              </a:rPr>
              <a:t>Góc bẹt</a:t>
            </a:r>
          </a:p>
        </p:txBody>
      </p:sp>
      <p:sp>
        <p:nvSpPr>
          <p:cNvPr id="65576" name="WordArt 40"/>
          <p:cNvSpPr>
            <a:spLocks noChangeArrowheads="1" noChangeShapeType="1" noTextEdit="1"/>
          </p:cNvSpPr>
          <p:nvPr/>
        </p:nvSpPr>
        <p:spPr bwMode="auto">
          <a:xfrm rot="21341213">
            <a:off x="2227660" y="3143251"/>
            <a:ext cx="744140" cy="116681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r>
              <a:rPr lang="en-US" sz="9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cs typeface="Times New Roman" panose="02020603050405020304" pitchFamily="18" charset="0"/>
              </a:rPr>
              <a:t>Góc tù</a:t>
            </a:r>
          </a:p>
        </p:txBody>
      </p:sp>
      <p:sp>
        <p:nvSpPr>
          <p:cNvPr id="65577" name="WordArt 41"/>
          <p:cNvSpPr>
            <a:spLocks noChangeArrowheads="1" noChangeShapeType="1" noTextEdit="1"/>
          </p:cNvSpPr>
          <p:nvPr/>
        </p:nvSpPr>
        <p:spPr bwMode="auto">
          <a:xfrm rot="20640247">
            <a:off x="2114550" y="2457450"/>
            <a:ext cx="800100" cy="191691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Inflate">
              <a:avLst>
                <a:gd name="adj" fmla="val 13634"/>
              </a:avLst>
            </a:prstTxWarp>
          </a:bodyPr>
          <a:lstStyle/>
          <a:p>
            <a:r>
              <a:rPr lang="en-US" sz="9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cs typeface="Times New Roman" panose="02020603050405020304" pitchFamily="18" charset="0"/>
              </a:rPr>
              <a:t>Góc nhọn</a:t>
            </a:r>
          </a:p>
        </p:txBody>
      </p:sp>
      <p:sp>
        <p:nvSpPr>
          <p:cNvPr id="65578" name="AutoShape 42"/>
          <p:cNvSpPr>
            <a:spLocks noChangeArrowheads="1"/>
          </p:cNvSpPr>
          <p:nvPr/>
        </p:nvSpPr>
        <p:spPr bwMode="auto">
          <a:xfrm>
            <a:off x="1714500" y="3221831"/>
            <a:ext cx="285750" cy="495300"/>
          </a:xfrm>
          <a:prstGeom prst="rtTriangle">
            <a:avLst/>
          </a:prstGeom>
          <a:noFill/>
          <a:ln w="152400" cap="sq" algn="ctr">
            <a:solidFill>
              <a:srgbClr val="FF0000"/>
            </a:solidFill>
            <a:miter lim="800000"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en-US" altLang="en-US" sz="1350" b="1">
              <a:solidFill>
                <a:schemeClr val="bg1"/>
              </a:solidFill>
            </a:endParaRPr>
          </a:p>
        </p:txBody>
      </p:sp>
      <p:sp>
        <p:nvSpPr>
          <p:cNvPr id="65579" name="WordArt 43"/>
          <p:cNvSpPr>
            <a:spLocks noChangeArrowheads="1" noChangeShapeType="1" noTextEdit="1"/>
          </p:cNvSpPr>
          <p:nvPr/>
        </p:nvSpPr>
        <p:spPr bwMode="auto">
          <a:xfrm rot="618942">
            <a:off x="3400231" y="4046838"/>
            <a:ext cx="2055019" cy="533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spcFirstLastPara="1" wrap="none" fromWordArt="1">
            <a:prstTxWarp prst="textArchDown">
              <a:avLst>
                <a:gd name="adj" fmla="val 279973"/>
              </a:avLst>
            </a:prstTxWarp>
          </a:bodyPr>
          <a:lstStyle/>
          <a:p>
            <a:r>
              <a:rPr lang="en-US" sz="9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cs typeface="Times New Roman" panose="02020603050405020304" pitchFamily="18" charset="0"/>
              </a:rPr>
              <a:t>là góc bằng hai góc vuông</a:t>
            </a:r>
          </a:p>
        </p:txBody>
      </p:sp>
      <p:sp>
        <p:nvSpPr>
          <p:cNvPr id="65585" name="Oval 49"/>
          <p:cNvSpPr>
            <a:spLocks noChangeArrowheads="1"/>
          </p:cNvSpPr>
          <p:nvPr/>
        </p:nvSpPr>
        <p:spPr bwMode="auto">
          <a:xfrm>
            <a:off x="4229100" y="2360765"/>
            <a:ext cx="259766" cy="421972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1350"/>
          </a:p>
        </p:txBody>
      </p:sp>
      <p:grpSp>
        <p:nvGrpSpPr>
          <p:cNvPr id="65586" name="Group 50"/>
          <p:cNvGrpSpPr>
            <a:grpSpLocks/>
          </p:cNvGrpSpPr>
          <p:nvPr/>
        </p:nvGrpSpPr>
        <p:grpSpPr bwMode="auto">
          <a:xfrm>
            <a:off x="6629400" y="4389842"/>
            <a:ext cx="1371600" cy="91440"/>
            <a:chOff x="1632" y="3519"/>
            <a:chExt cx="1152" cy="369"/>
          </a:xfrm>
        </p:grpSpPr>
        <p:grpSp>
          <p:nvGrpSpPr>
            <p:cNvPr id="65587" name="Group 51"/>
            <p:cNvGrpSpPr>
              <a:grpSpLocks/>
            </p:cNvGrpSpPr>
            <p:nvPr/>
          </p:nvGrpSpPr>
          <p:grpSpPr bwMode="auto">
            <a:xfrm>
              <a:off x="1632" y="3696"/>
              <a:ext cx="1152" cy="192"/>
              <a:chOff x="1632" y="3696"/>
              <a:chExt cx="1152" cy="192"/>
            </a:xfrm>
          </p:grpSpPr>
          <p:grpSp>
            <p:nvGrpSpPr>
              <p:cNvPr id="65588" name="Group 52"/>
              <p:cNvGrpSpPr>
                <a:grpSpLocks/>
              </p:cNvGrpSpPr>
              <p:nvPr/>
            </p:nvGrpSpPr>
            <p:grpSpPr bwMode="auto">
              <a:xfrm>
                <a:off x="1728" y="3696"/>
                <a:ext cx="960" cy="48"/>
                <a:chOff x="3600" y="3504"/>
                <a:chExt cx="1728" cy="0"/>
              </a:xfrm>
            </p:grpSpPr>
            <p:sp>
              <p:nvSpPr>
                <p:cNvPr id="65589" name="Line 53"/>
                <p:cNvSpPr>
                  <a:spLocks noChangeShapeType="1"/>
                </p:cNvSpPr>
                <p:nvPr/>
              </p:nvSpPr>
              <p:spPr bwMode="auto">
                <a:xfrm>
                  <a:off x="3600" y="3504"/>
                  <a:ext cx="864" cy="0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  <p:sp>
              <p:nvSpPr>
                <p:cNvPr id="65590" name="Line 54"/>
                <p:cNvSpPr>
                  <a:spLocks noChangeShapeType="1"/>
                </p:cNvSpPr>
                <p:nvPr/>
              </p:nvSpPr>
              <p:spPr bwMode="auto">
                <a:xfrm>
                  <a:off x="4464" y="3504"/>
                  <a:ext cx="864" cy="0"/>
                </a:xfrm>
                <a:prstGeom prst="line">
                  <a:avLst/>
                </a:prstGeom>
                <a:noFill/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 sz="1350"/>
                </a:p>
              </p:txBody>
            </p:sp>
          </p:grpSp>
          <p:sp>
            <p:nvSpPr>
              <p:cNvPr id="65591" name="Oval 55"/>
              <p:cNvSpPr>
                <a:spLocks noChangeArrowheads="1"/>
              </p:cNvSpPr>
              <p:nvPr/>
            </p:nvSpPr>
            <p:spPr bwMode="auto">
              <a:xfrm>
                <a:off x="1632" y="3696"/>
                <a:ext cx="192" cy="192"/>
              </a:xfrm>
              <a:prstGeom prst="ellips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spcBef>
                    <a:spcPct val="0"/>
                  </a:spcBef>
                </a:pPr>
                <a:endParaRPr lang="en-US" altLang="en-US" sz="1200" b="1">
                  <a:solidFill>
                    <a:srgbClr val="0000FF"/>
                  </a:solidFill>
                  <a:cs typeface="Arial" panose="020B0604020202020204" pitchFamily="34" charset="0"/>
                </a:endParaRPr>
              </a:p>
              <a:p>
                <a:pPr eaLnBrk="1" hangingPunct="1">
                  <a:spcBef>
                    <a:spcPct val="0"/>
                  </a:spcBef>
                </a:pPr>
                <a:r>
                  <a:rPr lang="en-US" altLang="en-US" sz="1200" b="1" smtClean="0">
                    <a:solidFill>
                      <a:srgbClr val="0000FF"/>
                    </a:solidFill>
                    <a:cs typeface="Arial" panose="020B0604020202020204" pitchFamily="34" charset="0"/>
                  </a:rPr>
                  <a:t>C</a:t>
                </a:r>
                <a:endParaRPr lang="en-US" altLang="en-US" sz="1200" b="1">
                  <a:solidFill>
                    <a:srgbClr val="0000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5592" name="Oval 56"/>
              <p:cNvSpPr>
                <a:spLocks noChangeArrowheads="1"/>
              </p:cNvSpPr>
              <p:nvPr/>
            </p:nvSpPr>
            <p:spPr bwMode="auto">
              <a:xfrm>
                <a:off x="2592" y="3696"/>
                <a:ext cx="192" cy="192"/>
              </a:xfrm>
              <a:prstGeom prst="ellips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spcBef>
                    <a:spcPct val="0"/>
                  </a:spcBef>
                </a:pPr>
                <a:endParaRPr lang="en-US" altLang="en-US" sz="1200" b="1" smtClean="0">
                  <a:solidFill>
                    <a:srgbClr val="0000FF"/>
                  </a:solidFill>
                  <a:cs typeface="Arial" panose="020B0604020202020204" pitchFamily="34" charset="0"/>
                </a:endParaRPr>
              </a:p>
              <a:p>
                <a:pPr eaLnBrk="1" hangingPunct="1">
                  <a:spcBef>
                    <a:spcPct val="0"/>
                  </a:spcBef>
                </a:pPr>
                <a:r>
                  <a:rPr lang="en-US" altLang="en-US" sz="1200" b="1" smtClean="0">
                    <a:solidFill>
                      <a:srgbClr val="0000FF"/>
                    </a:solidFill>
                    <a:cs typeface="Arial" panose="020B0604020202020204" pitchFamily="34" charset="0"/>
                  </a:rPr>
                  <a:t>D</a:t>
                </a:r>
                <a:endParaRPr lang="en-US" altLang="en-US" sz="1200" b="1">
                  <a:solidFill>
                    <a:srgbClr val="0000FF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65593" name="Oval 57"/>
              <p:cNvSpPr>
                <a:spLocks noChangeArrowheads="1"/>
              </p:cNvSpPr>
              <p:nvPr/>
            </p:nvSpPr>
            <p:spPr bwMode="auto">
              <a:xfrm>
                <a:off x="2112" y="3696"/>
                <a:ext cx="192" cy="192"/>
              </a:xfrm>
              <a:prstGeom prst="ellips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FF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>
                  <a:spcBef>
                    <a:spcPct val="0"/>
                  </a:spcBef>
                </a:pPr>
                <a:r>
                  <a:rPr lang="en-US" altLang="en-US" sz="1200" b="1" smtClean="0">
                    <a:solidFill>
                      <a:srgbClr val="0000FF"/>
                    </a:solidFill>
                    <a:cs typeface="Arial" panose="020B0604020202020204" pitchFamily="34" charset="0"/>
                  </a:rPr>
                  <a:t>  </a:t>
                </a:r>
              </a:p>
              <a:p>
                <a:pPr eaLnBrk="1" hangingPunct="1">
                  <a:spcBef>
                    <a:spcPct val="0"/>
                  </a:spcBef>
                </a:pPr>
                <a:r>
                  <a:rPr lang="en-US" altLang="en-US" sz="1200" b="1" smtClean="0">
                    <a:solidFill>
                      <a:srgbClr val="0000FF"/>
                    </a:solidFill>
                    <a:cs typeface="Arial" panose="020B0604020202020204" pitchFamily="34" charset="0"/>
                  </a:rPr>
                  <a:t>O</a:t>
                </a:r>
                <a:endParaRPr lang="en-US" altLang="en-US" sz="1200" b="1">
                  <a:solidFill>
                    <a:srgbClr val="0000FF"/>
                  </a:solidFill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5594" name="Oval 58"/>
            <p:cNvSpPr>
              <a:spLocks noChangeArrowheads="1"/>
            </p:cNvSpPr>
            <p:nvPr/>
          </p:nvSpPr>
          <p:spPr bwMode="auto">
            <a:xfrm>
              <a:off x="2200" y="3519"/>
              <a:ext cx="77" cy="369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en-US" sz="1350"/>
            </a:p>
          </p:txBody>
        </p:sp>
      </p:grpSp>
      <p:sp>
        <p:nvSpPr>
          <p:cNvPr id="65595" name="AutoShape 59"/>
          <p:cNvSpPr>
            <a:spLocks noChangeArrowheads="1"/>
          </p:cNvSpPr>
          <p:nvPr/>
        </p:nvSpPr>
        <p:spPr bwMode="auto">
          <a:xfrm rot="20759803">
            <a:off x="1913795" y="2280115"/>
            <a:ext cx="4572000" cy="384048"/>
          </a:xfrm>
          <a:prstGeom prst="lightningBolt">
            <a:avLst/>
          </a:prstGeom>
          <a:solidFill>
            <a:srgbClr val="92D050"/>
          </a:solidFill>
          <a:ln w="9525" algn="ctr">
            <a:solidFill>
              <a:srgbClr val="92D050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endParaRPr lang="en-US" sz="1350"/>
          </a:p>
        </p:txBody>
      </p:sp>
      <p:sp>
        <p:nvSpPr>
          <p:cNvPr id="65596" name="WordArt 60"/>
          <p:cNvSpPr>
            <a:spLocks noChangeArrowheads="1" noChangeShapeType="1" noTextEdit="1"/>
          </p:cNvSpPr>
          <p:nvPr/>
        </p:nvSpPr>
        <p:spPr bwMode="auto">
          <a:xfrm rot="21102171">
            <a:off x="3200400" y="2171700"/>
            <a:ext cx="1597819" cy="228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r>
              <a:rPr lang="vi-VN" sz="9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cs typeface="Times New Roman" panose="02020603050405020304" pitchFamily="18" charset="0"/>
              </a:rPr>
              <a:t>là góc nhỏ hơn góc vuông</a:t>
            </a:r>
            <a:endParaRPr lang="en-US" sz="900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65597" name="WordArt 61"/>
          <p:cNvSpPr>
            <a:spLocks noChangeArrowheads="1" noChangeShapeType="1" noTextEdit="1"/>
          </p:cNvSpPr>
          <p:nvPr/>
        </p:nvSpPr>
        <p:spPr bwMode="auto">
          <a:xfrm>
            <a:off x="3200400" y="3028950"/>
            <a:ext cx="1597819" cy="228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r>
              <a:rPr lang="vi-VN" sz="900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cs typeface="Times New Roman" panose="02020603050405020304" pitchFamily="18" charset="0"/>
              </a:rPr>
              <a:t>là góc lớn hơn góc vuông</a:t>
            </a:r>
            <a:endParaRPr lang="en-US" sz="900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3713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65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3000"/>
                                        <p:tgtEl>
                                          <p:spTgt spid="65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3000"/>
                                        <p:tgtEl>
                                          <p:spTgt spid="65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5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5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65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65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65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3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1000"/>
                                        <p:tgtEl>
                                          <p:spTgt spid="65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2000"/>
                                        <p:tgtEl>
                                          <p:spTgt spid="65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65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65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14500"/>
                            </p:stCondLst>
                            <p:childTnLst>
                              <p:par>
                                <p:cTn id="4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9" dur="1000"/>
                                        <p:tgtEl>
                                          <p:spTgt spid="65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000"/>
                                        <p:tgtEl>
                                          <p:spTgt spid="65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2000"/>
                                        <p:tgtEl>
                                          <p:spTgt spid="65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 nodeType="afterGroup">
                            <p:stCondLst>
                              <p:cond delay="175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2000"/>
                                        <p:tgtEl>
                                          <p:spTgt spid="65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9500"/>
                            </p:stCondLst>
                            <p:childTnLst>
                              <p:par>
                                <p:cTn id="6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4" dur="1000"/>
                                        <p:tgtEl>
                                          <p:spTgt spid="65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6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62000" y="1123950"/>
            <a:ext cx="7924800" cy="3810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81665" y="285750"/>
            <a:ext cx="7924800" cy="609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372130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1. Điền số thích hợp vào chỗ chấm: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24779" y="2224944"/>
            <a:ext cx="8077200" cy="1566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Các đoạn thẳng:</a:t>
            </a:r>
          </a:p>
          <a:p>
            <a:pPr>
              <a:lnSpc>
                <a:spcPct val="114000"/>
              </a:lnSpc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song song với AB: ……</a:t>
            </a:r>
          </a:p>
          <a:p>
            <a:pPr>
              <a:lnSpc>
                <a:spcPct val="114000"/>
              </a:lnSpc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vuông góc với BC: 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……</a:t>
            </a:r>
            <a:endParaRPr lang="en-US" sz="28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5562600" y="2400240"/>
            <a:ext cx="822960" cy="0"/>
          </a:xfrm>
          <a:prstGeom prst="line">
            <a:avLst/>
          </a:prstGeom>
          <a:ln w="15875"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172200" y="2400240"/>
            <a:ext cx="1493520" cy="0"/>
          </a:xfrm>
          <a:prstGeom prst="line">
            <a:avLst/>
          </a:prstGeom>
          <a:ln w="15875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665720" y="2400240"/>
            <a:ext cx="335280" cy="53340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7071360" y="2933641"/>
            <a:ext cx="929640" cy="626941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071360" y="3560582"/>
            <a:ext cx="14630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344379" y="2076330"/>
            <a:ext cx="2944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172200" y="2076330"/>
            <a:ext cx="2944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391728" y="2046657"/>
            <a:ext cx="2944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935179" y="2609730"/>
            <a:ext cx="2944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792179" y="3371730"/>
            <a:ext cx="2944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316179" y="3467040"/>
            <a:ext cx="2944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4526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62000" y="1123950"/>
            <a:ext cx="7924800" cy="381000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781665" y="285750"/>
            <a:ext cx="7924800" cy="6096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372130"/>
            <a:ext cx="792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1. Điền số thích hợp vào chỗ chấm: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14400" y="2216963"/>
            <a:ext cx="8077200" cy="1566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Các đoạn thẳng:</a:t>
            </a:r>
          </a:p>
          <a:p>
            <a:pPr>
              <a:lnSpc>
                <a:spcPct val="114000"/>
              </a:lnSpc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song song với AB: </a:t>
            </a:r>
            <a:r>
              <a:rPr lang="en-US" sz="28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</a:t>
            </a:r>
          </a:p>
          <a:p>
            <a:pPr>
              <a:lnSpc>
                <a:spcPct val="114000"/>
              </a:lnSpc>
            </a:pP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vuông góc với CD: </a:t>
            </a:r>
            <a:r>
              <a:rPr lang="en-US" sz="28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5562600" y="2400240"/>
            <a:ext cx="795528" cy="0"/>
          </a:xfrm>
          <a:prstGeom prst="line">
            <a:avLst/>
          </a:prstGeom>
          <a:ln w="15875"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400800" y="2400240"/>
            <a:ext cx="1264920" cy="0"/>
          </a:xfrm>
          <a:prstGeom prst="line">
            <a:avLst/>
          </a:prstGeom>
          <a:ln w="15875"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7665720" y="2400240"/>
            <a:ext cx="335280" cy="53340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7071360" y="2933641"/>
            <a:ext cx="929640" cy="626941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071360" y="3560582"/>
            <a:ext cx="1344168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5344379" y="2076330"/>
            <a:ext cx="2944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172200" y="2076330"/>
            <a:ext cx="2944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391728" y="2046657"/>
            <a:ext cx="2944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935179" y="2609730"/>
            <a:ext cx="2944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792179" y="3371730"/>
            <a:ext cx="2944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316179" y="3467040"/>
            <a:ext cx="2944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endParaRPr 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8000999" y="2933640"/>
            <a:ext cx="402336" cy="620924"/>
          </a:xfrm>
          <a:prstGeom prst="line">
            <a:avLst/>
          </a:prstGeom>
          <a:ln w="15875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endCxn id="33" idx="3"/>
          </p:cNvCxnSpPr>
          <p:nvPr/>
        </p:nvCxnSpPr>
        <p:spPr>
          <a:xfrm>
            <a:off x="6337281" y="2391754"/>
            <a:ext cx="749319" cy="1180031"/>
          </a:xfrm>
          <a:prstGeom prst="line">
            <a:avLst/>
          </a:prstGeom>
          <a:ln w="15875">
            <a:solidFill>
              <a:schemeClr val="accent2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/>
          <p:cNvSpPr/>
          <p:nvPr/>
        </p:nvSpPr>
        <p:spPr>
          <a:xfrm rot="3420000">
            <a:off x="7869937" y="2867574"/>
            <a:ext cx="109728" cy="109728"/>
          </a:xfrm>
          <a:prstGeom prst="rect">
            <a:avLst/>
          </a:prstGeom>
          <a:ln w="1905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547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382&quot;/&gt;&lt;/object&gt;&lt;object type=&quot;3&quot; unique_id=&quot;10005&quot;&gt;&lt;property id=&quot;20148&quot; value=&quot;5&quot;/&gt;&lt;property id=&quot;20300&quot; value=&quot;Slide 2&quot;/&gt;&lt;property id=&quot;20307&quot; value=&quot;413&quot;/&gt;&lt;/object&gt;&lt;object type=&quot;3&quot; unique_id=&quot;10006&quot;&gt;&lt;property id=&quot;20148&quot; value=&quot;5&quot;/&gt;&lt;property id=&quot;20300&quot; value=&quot;Slide 3&quot;/&gt;&lt;property id=&quot;20307&quot; value=&quot;422&quot;/&gt;&lt;/object&gt;&lt;object type=&quot;3&quot; unique_id=&quot;10007&quot;&gt;&lt;property id=&quot;20148&quot; value=&quot;5&quot;/&gt;&lt;property id=&quot;20300&quot; value=&quot;Slide 4&quot;/&gt;&lt;property id=&quot;20307&quot; value=&quot;458&quot;/&gt;&lt;/object&gt;&lt;object type=&quot;3&quot; unique_id=&quot;10008&quot;&gt;&lt;property id=&quot;20148&quot; value=&quot;5&quot;/&gt;&lt;property id=&quot;20300&quot; value=&quot;Slide 5&quot;/&gt;&lt;property id=&quot;20307&quot; value=&quot;459&quot;/&gt;&lt;/object&gt;&lt;object type=&quot;3&quot; unique_id=&quot;10009&quot;&gt;&lt;property id=&quot;20148&quot; value=&quot;5&quot;/&gt;&lt;property id=&quot;20300&quot; value=&quot;Slide 6&quot;/&gt;&lt;property id=&quot;20307&quot; value=&quot;460&quot;/&gt;&lt;/object&gt;&lt;object type=&quot;3&quot; unique_id=&quot;10010&quot;&gt;&lt;property id=&quot;20148&quot; value=&quot;5&quot;/&gt;&lt;property id=&quot;20300&quot; value=&quot;Slide 7&quot;/&gt;&lt;property id=&quot;20307&quot; value=&quot;461&quot;/&gt;&lt;/object&gt;&lt;object type=&quot;3&quot; unique_id=&quot;10011&quot;&gt;&lt;property id=&quot;20148&quot; value=&quot;5&quot;/&gt;&lt;property id=&quot;20300&quot; value=&quot;Slide 8&quot;/&gt;&lt;property id=&quot;20307&quot; value=&quot;462&quot;/&gt;&lt;/object&gt;&lt;object type=&quot;3&quot; unique_id=&quot;10012&quot;&gt;&lt;property id=&quot;20148&quot; value=&quot;5&quot;/&gt;&lt;property id=&quot;20300&quot; value=&quot;Slide 9&quot;/&gt;&lt;property id=&quot;20307&quot; value=&quot;463&quot;/&gt;&lt;/object&gt;&lt;object type=&quot;3&quot; unique_id=&quot;10013&quot;&gt;&lt;property id=&quot;20148&quot; value=&quot;5&quot;/&gt;&lt;property id=&quot;20300&quot; value=&quot;Slide 10&quot;/&gt;&lt;property id=&quot;20307&quot; value=&quot;464&quot;/&gt;&lt;/object&gt;&lt;object type=&quot;3&quot; unique_id=&quot;10014&quot;&gt;&lt;property id=&quot;20148&quot; value=&quot;5&quot;/&gt;&lt;property id=&quot;20300&quot; value=&quot;Slide 11&quot;/&gt;&lt;property id=&quot;20307&quot; value=&quot;465&quot;/&gt;&lt;/object&gt;&lt;object type=&quot;3&quot; unique_id=&quot;10015&quot;&gt;&lt;property id=&quot;20148&quot; value=&quot;5&quot;/&gt;&lt;property id=&quot;20300&quot; value=&quot;Slide 12&quot;/&gt;&lt;property id=&quot;20307&quot; value=&quot;437&quot;/&gt;&lt;/object&gt;&lt;object type=&quot;3&quot; unique_id=&quot;10016&quot;&gt;&lt;property id=&quot;20148&quot; value=&quot;5&quot;/&gt;&lt;property id=&quot;20300&quot; value=&quot;Slide 13&quot;/&gt;&lt;property id=&quot;20307&quot; value=&quot;466&quot;/&gt;&lt;/object&gt;&lt;object type=&quot;3&quot; unique_id=&quot;10017&quot;&gt;&lt;property id=&quot;20148&quot; value=&quot;5&quot;/&gt;&lt;property id=&quot;20300&quot; value=&quot;Slide 14&quot;/&gt;&lt;property id=&quot;20307&quot; value=&quot;467&quot;/&gt;&lt;/object&gt;&lt;object type=&quot;3&quot; unique_id=&quot;10018&quot;&gt;&lt;property id=&quot;20148&quot; value=&quot;5&quot;/&gt;&lt;property id=&quot;20300&quot; value=&quot;Slide 15&quot;/&gt;&lt;property id=&quot;20307&quot; value=&quot;468&quot;/&gt;&lt;/object&gt;&lt;object type=&quot;3&quot; unique_id=&quot;10019&quot;&gt;&lt;property id=&quot;20148&quot; value=&quot;5&quot;/&gt;&lt;property id=&quot;20300&quot; value=&quot;Slide 16&quot;/&gt;&lt;property id=&quot;20307&quot; value=&quot;469&quot;/&gt;&lt;/object&gt;&lt;object type=&quot;3&quot; unique_id=&quot;10020&quot;&gt;&lt;property id=&quot;20148&quot; value=&quot;5&quot;/&gt;&lt;property id=&quot;20300&quot; value=&quot;Slide 17&quot;/&gt;&lt;property id=&quot;20307&quot; value=&quot;470&quot;/&gt;&lt;/object&gt;&lt;object type=&quot;3&quot; unique_id=&quot;10021&quot;&gt;&lt;property id=&quot;20148&quot; value=&quot;5&quot;/&gt;&lt;property id=&quot;20300&quot; value=&quot;Slide 18&quot;/&gt;&lt;property id=&quot;20307&quot; value=&quot;471&quot;/&gt;&lt;/object&gt;&lt;object type=&quot;3&quot; unique_id=&quot;10022&quot;&gt;&lt;property id=&quot;20148&quot; value=&quot;5&quot;/&gt;&lt;property id=&quot;20300&quot; value=&quot;Slide 19&quot;/&gt;&lt;property id=&quot;20307&quot; value=&quot;450&quot;/&gt;&lt;/object&gt;&lt;object type=&quot;3&quot; unique_id=&quot;10023&quot;&gt;&lt;property id=&quot;20148&quot; value=&quot;5&quot;/&gt;&lt;property id=&quot;20300&quot; value=&quot;Slide 20&quot;/&gt;&lt;property id=&quot;20307&quot; value=&quot;420&quot;/&gt;&lt;/object&gt;&lt;object type=&quot;3&quot; unique_id=&quot;10024&quot;&gt;&lt;property id=&quot;20148&quot; value=&quot;5&quot;/&gt;&lt;property id=&quot;20300&quot; value=&quot;Slide 21&quot;/&gt;&lt;property id=&quot;20307&quot; value=&quot;411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4653</TotalTime>
  <Words>520</Words>
  <Application>Microsoft Office PowerPoint</Application>
  <PresentationFormat>On-screen Show (16:9)</PresentationFormat>
  <Paragraphs>135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Cambria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Son Nguyen</cp:lastModifiedBy>
  <cp:revision>489</cp:revision>
  <dcterms:created xsi:type="dcterms:W3CDTF">2014-09-16T11:54:17Z</dcterms:created>
  <dcterms:modified xsi:type="dcterms:W3CDTF">2020-06-25T15:04:28Z</dcterms:modified>
</cp:coreProperties>
</file>