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3" r:id="rId2"/>
    <p:sldId id="341" r:id="rId3"/>
    <p:sldId id="342" r:id="rId4"/>
    <p:sldId id="333" r:id="rId5"/>
    <p:sldId id="334" r:id="rId6"/>
    <p:sldId id="294" r:id="rId7"/>
    <p:sldId id="281" r:id="rId8"/>
    <p:sldId id="297" r:id="rId9"/>
    <p:sldId id="298" r:id="rId10"/>
    <p:sldId id="299" r:id="rId11"/>
    <p:sldId id="300" r:id="rId12"/>
    <p:sldId id="340" r:id="rId13"/>
    <p:sldId id="335" r:id="rId14"/>
    <p:sldId id="336" r:id="rId15"/>
    <p:sldId id="301" r:id="rId16"/>
    <p:sldId id="338" r:id="rId17"/>
    <p:sldId id="302" r:id="rId18"/>
    <p:sldId id="308" r:id="rId19"/>
    <p:sldId id="310" r:id="rId20"/>
    <p:sldId id="339" r:id="rId21"/>
    <p:sldId id="311" r:id="rId22"/>
    <p:sldId id="312" r:id="rId23"/>
    <p:sldId id="315" r:id="rId24"/>
    <p:sldId id="314" r:id="rId25"/>
    <p:sldId id="317" r:id="rId26"/>
    <p:sldId id="318" r:id="rId27"/>
    <p:sldId id="332" r:id="rId28"/>
    <p:sldId id="324" r:id="rId29"/>
    <p:sldId id="325" r:id="rId30"/>
    <p:sldId id="326" r:id="rId31"/>
    <p:sldId id="327" r:id="rId32"/>
    <p:sldId id="328" r:id="rId33"/>
    <p:sldId id="329" r:id="rId34"/>
    <p:sldId id="330" r:id="rId35"/>
    <p:sldId id="331" r:id="rId36"/>
    <p:sldId id="320" r:id="rId37"/>
    <p:sldId id="322" r:id="rId38"/>
    <p:sldId id="279" r:id="rId39"/>
  </p:sldIdLst>
  <p:sldSz cx="9144000" cy="5715000" type="screen16x10"/>
  <p:notesSz cx="6858000" cy="9144000"/>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FF5050"/>
    <a:srgbClr val="FFCCCC"/>
    <a:srgbClr val="FF9999"/>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94660"/>
  </p:normalViewPr>
  <p:slideViewPr>
    <p:cSldViewPr snapToGrid="0">
      <p:cViewPr varScale="1">
        <p:scale>
          <a:sx n="87" d="100"/>
          <a:sy n="87" d="100"/>
        </p:scale>
        <p:origin x="930" y="7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4855114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2021/3/9</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5.jpeg"/><Relationship Id="rId3" Type="http://schemas.openxmlformats.org/officeDocument/2006/relationships/image" Target="../media/image39.jpeg"/><Relationship Id="rId7" Type="http://schemas.openxmlformats.org/officeDocument/2006/relationships/slide" Target="slide24.xml"/><Relationship Id="rId12" Type="http://schemas.openxmlformats.org/officeDocument/2006/relationships/image" Target="../media/image44.emf"/><Relationship Id="rId17" Type="http://schemas.openxmlformats.org/officeDocument/2006/relationships/image" Target="../media/image48.emf"/><Relationship Id="rId2" Type="http://schemas.openxmlformats.org/officeDocument/2006/relationships/audio" Target="../media/audio2.wav"/><Relationship Id="rId16"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slide" Target="slide23.xml"/><Relationship Id="rId5" Type="http://schemas.openxmlformats.org/officeDocument/2006/relationships/slide" Target="slide35.xml"/><Relationship Id="rId15" Type="http://schemas.openxmlformats.org/officeDocument/2006/relationships/image" Target="../media/image47.jpeg"/><Relationship Id="rId10" Type="http://schemas.openxmlformats.org/officeDocument/2006/relationships/image" Target="../media/image43.emf"/><Relationship Id="rId4" Type="http://schemas.openxmlformats.org/officeDocument/2006/relationships/image" Target="../media/image40.jpeg"/><Relationship Id="rId9" Type="http://schemas.openxmlformats.org/officeDocument/2006/relationships/slide" Target="slide31.xml"/><Relationship Id="rId1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0.png"/><Relationship Id="rId18" Type="http://schemas.openxmlformats.org/officeDocument/2006/relationships/image" Target="../media/image54.gif"/><Relationship Id="rId3" Type="http://schemas.openxmlformats.org/officeDocument/2006/relationships/tags" Target="../tags/tag3.xml"/><Relationship Id="rId7" Type="http://schemas.openxmlformats.org/officeDocument/2006/relationships/audio" Target="../media/audio5.wav"/><Relationship Id="rId12" Type="http://schemas.openxmlformats.org/officeDocument/2006/relationships/slide" Target="slide21.xml"/><Relationship Id="rId17" Type="http://schemas.openxmlformats.org/officeDocument/2006/relationships/image" Target="../media/image53.gif"/><Relationship Id="rId2" Type="http://schemas.openxmlformats.org/officeDocument/2006/relationships/tags" Target="../tags/tag2.xml"/><Relationship Id="rId16" Type="http://schemas.openxmlformats.org/officeDocument/2006/relationships/image" Target="../media/image52.gif"/><Relationship Id="rId20" Type="http://schemas.openxmlformats.org/officeDocument/2006/relationships/image" Target="../media/image56.gif"/><Relationship Id="rId1" Type="http://schemas.openxmlformats.org/officeDocument/2006/relationships/tags" Target="../tags/tag1.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51.gif"/><Relationship Id="rId10" Type="http://schemas.openxmlformats.org/officeDocument/2006/relationships/image" Target="../media/image49.jpeg"/><Relationship Id="rId19" Type="http://schemas.openxmlformats.org/officeDocument/2006/relationships/image" Target="../media/image55.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0.png"/><Relationship Id="rId18" Type="http://schemas.openxmlformats.org/officeDocument/2006/relationships/image" Target="../media/image54.gif"/><Relationship Id="rId3" Type="http://schemas.openxmlformats.org/officeDocument/2006/relationships/tags" Target="../tags/tag6.xml"/><Relationship Id="rId7" Type="http://schemas.openxmlformats.org/officeDocument/2006/relationships/audio" Target="../media/audio5.wav"/><Relationship Id="rId12" Type="http://schemas.openxmlformats.org/officeDocument/2006/relationships/slide" Target="slide21.xml"/><Relationship Id="rId17" Type="http://schemas.openxmlformats.org/officeDocument/2006/relationships/image" Target="../media/image53.gif"/><Relationship Id="rId2" Type="http://schemas.openxmlformats.org/officeDocument/2006/relationships/tags" Target="../tags/tag5.xml"/><Relationship Id="rId16" Type="http://schemas.openxmlformats.org/officeDocument/2006/relationships/image" Target="../media/image52.gif"/><Relationship Id="rId20" Type="http://schemas.openxmlformats.org/officeDocument/2006/relationships/image" Target="../media/image56.gif"/><Relationship Id="rId1" Type="http://schemas.openxmlformats.org/officeDocument/2006/relationships/tags" Target="../tags/tag4.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51.gif"/><Relationship Id="rId10" Type="http://schemas.openxmlformats.org/officeDocument/2006/relationships/image" Target="../media/image49.jpeg"/><Relationship Id="rId19" Type="http://schemas.openxmlformats.org/officeDocument/2006/relationships/image" Target="../media/image55.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slide" Target="slide21.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35.gif"/><Relationship Id="rId4" Type="http://schemas.openxmlformats.org/officeDocument/2006/relationships/hyperlink" Target="../My%20Documents/SONG/ATGT%20(khoi7)/vong3(khoi7).ppt" TargetMode="External"/><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gif"/><Relationship Id="rId1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49.jpeg"/><Relationship Id="rId12" Type="http://schemas.openxmlformats.org/officeDocument/2006/relationships/image" Target="../media/image51.gif"/><Relationship Id="rId17" Type="http://schemas.openxmlformats.org/officeDocument/2006/relationships/image" Target="../media/image56.gif"/><Relationship Id="rId2" Type="http://schemas.openxmlformats.org/officeDocument/2006/relationships/audio" Target="../media/audio3.wav"/><Relationship Id="rId16"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2.wdp"/><Relationship Id="rId5" Type="http://schemas.openxmlformats.org/officeDocument/2006/relationships/audio" Target="../media/audio7.wav"/><Relationship Id="rId15" Type="http://schemas.openxmlformats.org/officeDocument/2006/relationships/image" Target="../media/image54.gif"/><Relationship Id="rId10" Type="http://schemas.openxmlformats.org/officeDocument/2006/relationships/image" Target="../media/image50.png"/><Relationship Id="rId19" Type="http://schemas.openxmlformats.org/officeDocument/2006/relationships/image" Target="../media/image59.gif"/><Relationship Id="rId4" Type="http://schemas.openxmlformats.org/officeDocument/2006/relationships/audio" Target="../media/audio5.wav"/><Relationship Id="rId9" Type="http://schemas.openxmlformats.org/officeDocument/2006/relationships/slide" Target="slide21.xml"/><Relationship Id="rId14" Type="http://schemas.openxmlformats.org/officeDocument/2006/relationships/image" Target="../media/image53.gif"/></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gif"/><Relationship Id="rId1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49.jpeg"/><Relationship Id="rId12" Type="http://schemas.openxmlformats.org/officeDocument/2006/relationships/image" Target="../media/image51.gif"/><Relationship Id="rId17" Type="http://schemas.openxmlformats.org/officeDocument/2006/relationships/image" Target="../media/image56.gif"/><Relationship Id="rId2" Type="http://schemas.openxmlformats.org/officeDocument/2006/relationships/audio" Target="../media/audio3.wav"/><Relationship Id="rId16"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2.wdp"/><Relationship Id="rId5" Type="http://schemas.openxmlformats.org/officeDocument/2006/relationships/audio" Target="../media/audio7.wav"/><Relationship Id="rId15" Type="http://schemas.openxmlformats.org/officeDocument/2006/relationships/image" Target="../media/image54.gif"/><Relationship Id="rId10" Type="http://schemas.openxmlformats.org/officeDocument/2006/relationships/image" Target="../media/image50.png"/><Relationship Id="rId19" Type="http://schemas.openxmlformats.org/officeDocument/2006/relationships/image" Target="../media/image59.gif"/><Relationship Id="rId4" Type="http://schemas.openxmlformats.org/officeDocument/2006/relationships/audio" Target="../media/audio5.wav"/><Relationship Id="rId9" Type="http://schemas.openxmlformats.org/officeDocument/2006/relationships/slide" Target="slide21.xml"/><Relationship Id="rId1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40279" y="2333283"/>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a:ln>
                  <a:solidFill>
                    <a:srgbClr val="33CC33"/>
                  </a:solidFill>
                </a:ln>
                <a:solidFill>
                  <a:srgbClr val="FF0000"/>
                </a:solidFill>
              </a:rPr>
              <a:t>BÀI GIẢNG ĐIỆN TỬ CHƯƠNG TRÌNH MỚI 2020</a:t>
            </a:r>
          </a:p>
        </p:txBody>
      </p:sp>
      <p:sp>
        <p:nvSpPr>
          <p:cNvPr id="68708" name="Text Box 100"/>
          <p:cNvSpPr txBox="1">
            <a:spLocks noChangeArrowheads="1"/>
          </p:cNvSpPr>
          <p:nvPr/>
        </p:nvSpPr>
        <p:spPr bwMode="auto">
          <a:xfrm>
            <a:off x="2625978" y="1420208"/>
            <a:ext cx="42291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ĐẠO ĐỨC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04637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297017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016" y="3399155"/>
            <a:ext cx="3231873" cy="191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4196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360" y="395706"/>
            <a:ext cx="4192770" cy="3102113"/>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415250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234" y="748558"/>
            <a:ext cx="5564833" cy="3127680"/>
          </a:xfrm>
          <a:prstGeom prst="rect">
            <a:avLst/>
          </a:prstGeom>
        </p:spPr>
      </p:pic>
    </p:spTree>
    <p:extLst>
      <p:ext uri="{BB962C8B-B14F-4D97-AF65-F5344CB8AC3E}">
        <p14:creationId xmlns:p14="http://schemas.microsoft.com/office/powerpoint/2010/main" val="43346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147" y="828927"/>
            <a:ext cx="3029523" cy="1906393"/>
          </a:xfrm>
          <a:prstGeom prst="rect">
            <a:avLst/>
          </a:prstGeom>
          <a:effectLst>
            <a:glow rad="139700">
              <a:schemeClr val="accent6">
                <a:satMod val="175000"/>
                <a:alpha val="40000"/>
              </a:schemeClr>
            </a:glo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30" y="682172"/>
            <a:ext cx="3048000" cy="1827912"/>
          </a:xfrm>
          <a:prstGeom prst="rect">
            <a:avLst/>
          </a:prstGeom>
          <a:effectLst>
            <a:glow rad="139700">
              <a:schemeClr val="accent6">
                <a:satMod val="175000"/>
                <a:alpha val="40000"/>
              </a:schemeClr>
            </a:glo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47" y="3330416"/>
            <a:ext cx="3029523" cy="1876584"/>
          </a:xfrm>
          <a:prstGeom prst="rect">
            <a:avLst/>
          </a:prstGeom>
          <a:effectLst>
            <a:glow rad="139700">
              <a:schemeClr val="accent6">
                <a:satMod val="175000"/>
                <a:alpha val="40000"/>
              </a:schemeClr>
            </a:glo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944" y="3330416"/>
            <a:ext cx="3048000" cy="1876584"/>
          </a:xfrm>
          <a:prstGeom prst="rect">
            <a:avLst/>
          </a:prstGeom>
          <a:effectLst>
            <a:glow rad="139700">
              <a:schemeClr val="accent6">
                <a:satMod val="175000"/>
                <a:alpha val="40000"/>
              </a:schemeClr>
            </a:glow>
          </a:effectLst>
        </p:spPr>
      </p:pic>
      <p:sp>
        <p:nvSpPr>
          <p:cNvPr id="9"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72532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106"/>
            <a:ext cx="4282622" cy="5334751"/>
          </a:xfrm>
          <a:prstGeom prst="rect">
            <a:avLst/>
          </a:prstGeom>
          <a:effectLst>
            <a:glow rad="228600">
              <a:schemeClr val="accent2">
                <a:satMod val="175000"/>
                <a:alpha val="40000"/>
              </a:schemeClr>
            </a:glo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030" y="0"/>
            <a:ext cx="4192770" cy="57150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85044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0"/>
            <a:ext cx="4673600" cy="56025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70400" cy="5486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99748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653143" y="1621762"/>
            <a:ext cx="8490857" cy="4037456"/>
          </a:xfrm>
          <a:prstGeom prst="rect">
            <a:avLst/>
          </a:prstGeom>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9" name="Rounded Rectangle 8"/>
          <p:cNvSpPr/>
          <p:nvPr/>
        </p:nvSpPr>
        <p:spPr>
          <a:xfrm>
            <a:off x="1229444" y="1190170"/>
            <a:ext cx="7628542"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rgbClr val="0000CC"/>
                </a:solidFill>
                <a:latin typeface="Arial" pitchFamily="34" charset="0"/>
                <a:cs typeface="Arial" pitchFamily="34" charset="0"/>
              </a:rPr>
              <a:t>+ Không làm việc riêng trong giờ học, giờ nào việc nấy</a:t>
            </a:r>
          </a:p>
          <a:p>
            <a:pPr algn="just">
              <a:lnSpc>
                <a:spcPct val="150000"/>
              </a:lnSpc>
            </a:pPr>
            <a:r>
              <a:rPr lang="vi-VN" sz="3200" dirty="0">
                <a:solidFill>
                  <a:srgbClr val="0000CC"/>
                </a:solidFill>
                <a:latin typeface="Arial" pitchFamily="34" charset="0"/>
                <a:cs typeface="Arial" pitchFamily="34" charset="0"/>
              </a:rPr>
              <a:t>+ Đến lớp đúng giờ, học tập, ăn, ngủ, xem ti vi đúng giờ. </a:t>
            </a:r>
          </a:p>
        </p:txBody>
      </p:sp>
      <p:sp>
        <p:nvSpPr>
          <p:cNvPr id="3" name="Rectangle 2"/>
          <p:cNvSpPr/>
          <p:nvPr/>
        </p:nvSpPr>
        <p:spPr>
          <a:xfrm>
            <a:off x="1074057" y="382058"/>
            <a:ext cx="7721601" cy="461665"/>
          </a:xfrm>
          <a:prstGeom prst="rect">
            <a:avLst/>
          </a:prstGeom>
        </p:spPr>
        <p:txBody>
          <a:bodyPr wrap="square">
            <a:spAutoFit/>
          </a:bodyPr>
          <a:lstStyle/>
          <a:p>
            <a:pPr algn="ctr"/>
            <a:r>
              <a:rPr lang="vi-VN" sz="2400" dirty="0">
                <a:solidFill>
                  <a:srgbClr val="FF0000"/>
                </a:solidFill>
              </a:rPr>
              <a:t>Các biểu hiện học tập và sinh hoạt đúng giờ:</a:t>
            </a:r>
          </a:p>
        </p:txBody>
      </p:sp>
    </p:spTree>
    <p:extLst>
      <p:ext uri="{BB962C8B-B14F-4D97-AF65-F5344CB8AC3E}">
        <p14:creationId xmlns:p14="http://schemas.microsoft.com/office/powerpoint/2010/main" val="2837909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c hai thuc khuya da do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429250"/>
          </a:xfrm>
          <a:prstGeom prst="rect">
            <a:avLst/>
          </a:prstGeom>
        </p:spPr>
      </p:pic>
    </p:spTree>
    <p:extLst>
      <p:ext uri="{BB962C8B-B14F-4D97-AF65-F5344CB8AC3E}">
        <p14:creationId xmlns:p14="http://schemas.microsoft.com/office/powerpoint/2010/main" val="306417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37" y="733436"/>
            <a:ext cx="8506905" cy="441352"/>
          </a:xfrm>
          <a:prstGeom prst="rect">
            <a:avLst/>
          </a:prstGeom>
        </p:spPr>
        <p:txBody>
          <a:bodyPr wrap="none" lIns="71323" tIns="35662" rIns="71323" bIns="35662">
            <a:spAutoFit/>
          </a:bodyPr>
          <a:lstStyle/>
          <a:p>
            <a:pPr algn="ct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Xem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tranh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và</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thảo</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luận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Không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đúng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giờ</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có</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tác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hại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gì</a:t>
            </a:r>
            <a:r>
              <a:rPr lang="en-US" sz="2400" b="1" dirty="0">
                <a:solidFill>
                  <a:srgbClr val="C00000"/>
                </a:solidFill>
                <a:latin typeface="Arial" pitchFamily="34" charset="0"/>
                <a:cs typeface="Arial" pitchFamily="34" charset="0"/>
              </a:rPr>
              <a:t>?</a:t>
            </a:r>
          </a:p>
        </p:txBody>
      </p:sp>
      <p:sp>
        <p:nvSpPr>
          <p:cNvPr id="4"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5"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73" y="1246339"/>
            <a:ext cx="2822448" cy="2115312"/>
          </a:xfrm>
          <a:prstGeom prst="rect">
            <a:avLst/>
          </a:prstGeom>
          <a:effectLst>
            <a:glow rad="139700">
              <a:schemeClr val="accent6">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601" y="1203667"/>
            <a:ext cx="2804160" cy="2157984"/>
          </a:xfrm>
          <a:prstGeom prst="rect">
            <a:avLst/>
          </a:prstGeom>
          <a:effectLst>
            <a:glow rad="139700">
              <a:schemeClr val="accent6">
                <a:satMod val="175000"/>
                <a:alpha val="40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846" y="3537182"/>
            <a:ext cx="4682308" cy="2177818"/>
          </a:xfrm>
          <a:prstGeom prst="rect">
            <a:avLst/>
          </a:prstGeom>
          <a:effectLst>
            <a:glow rad="139700">
              <a:schemeClr val="accent6">
                <a:satMod val="175000"/>
                <a:alpha val="40000"/>
              </a:schemeClr>
            </a:glow>
          </a:effectLst>
        </p:spPr>
      </p:pic>
      <p:sp>
        <p:nvSpPr>
          <p:cNvPr id="13" name="TextBox 12"/>
          <p:cNvSpPr txBox="1"/>
          <p:nvPr/>
        </p:nvSpPr>
        <p:spPr>
          <a:xfrm>
            <a:off x="3541484" y="133881"/>
            <a:ext cx="2678940" cy="523220"/>
          </a:xfrm>
          <a:prstGeom prst="rect">
            <a:avLst/>
          </a:prstGeom>
          <a:noFill/>
        </p:spPr>
        <p:txBody>
          <a:bodyPr wrap="none" rtlCol="0">
            <a:spAutoFit/>
          </a:bodyPr>
          <a:lstStyle/>
          <a:p>
            <a:pPr algn="ctr"/>
            <a:r>
              <a:rPr lang="en-US" sz="2800" b="1" dirty="0">
                <a:solidFill>
                  <a:srgbClr val="C00000"/>
                </a:solidFill>
                <a:latin typeface="Arial" pitchFamily="34" charset="0"/>
                <a:cs typeface="Arial" pitchFamily="34" charset="0"/>
              </a:rPr>
              <a:t>HOẠT ĐỘNG 3</a:t>
            </a:r>
          </a:p>
        </p:txBody>
      </p:sp>
    </p:spTree>
    <p:extLst>
      <p:ext uri="{BB962C8B-B14F-4D97-AF65-F5344CB8AC3E}">
        <p14:creationId xmlns:p14="http://schemas.microsoft.com/office/powerpoint/2010/main" val="272583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484" y="194127"/>
            <a:ext cx="2678940" cy="523220"/>
          </a:xfrm>
          <a:prstGeom prst="rect">
            <a:avLst/>
          </a:prstGeom>
          <a:noFill/>
        </p:spPr>
        <p:txBody>
          <a:bodyPr wrap="none" rtlCol="0">
            <a:spAutoFit/>
          </a:bodyPr>
          <a:lstStyle/>
          <a:p>
            <a:pPr algn="ctr"/>
            <a:r>
              <a:rPr lang="en-US" sz="2800" b="1" dirty="0">
                <a:solidFill>
                  <a:srgbClr val="C00000"/>
                </a:solidFill>
                <a:latin typeface="Arial" pitchFamily="34" charset="0"/>
                <a:cs typeface="Arial" pitchFamily="34" charset="0"/>
              </a:rPr>
              <a:t>HOẠT ĐỘNG 4</a:t>
            </a:r>
          </a:p>
        </p:txBody>
      </p:sp>
      <p:sp>
        <p:nvSpPr>
          <p:cNvPr id="3"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4"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21" y="1042051"/>
            <a:ext cx="8571577" cy="58477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Tìm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những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cách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giúp</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em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thực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hiện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đúng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giờ</a:t>
            </a:r>
            <a:r>
              <a:rPr lang="en-US" sz="3200" dirty="0">
                <a:solidFill>
                  <a:srgbClr val="FF0000"/>
                </a:solidFill>
                <a:latin typeface="Arial" pitchFamily="34" charset="0"/>
                <a:cs typeface="Arial"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5" y="1775905"/>
            <a:ext cx="8388789" cy="3342659"/>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150006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sp>
        <p:nvSpPr>
          <p:cNvPr id="7" name="Rounded Rectangle 6"/>
          <p:cNvSpPr/>
          <p:nvPr/>
        </p:nvSpPr>
        <p:spPr>
          <a:xfrm>
            <a:off x="2191659" y="1451432"/>
            <a:ext cx="6792684" cy="323668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thực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hiện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đúng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giờ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trong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học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tập</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và</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sinh</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hoạt</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em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có</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người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lớn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nhắc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nhở</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sử</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dụng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chuông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đồng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hồ</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báo</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thức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làm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phiếu</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nhắc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việc</a:t>
            </a:r>
            <a:r>
              <a:rPr lang="en-US" sz="2800" dirty="0">
                <a:solidFill>
                  <a:srgbClr val="0000CC"/>
                </a:solidFill>
                <a:latin typeface="Arial" pitchFamily="34" charset="0"/>
                <a:cs typeface="Arial" pitchFamily="34" charset="0"/>
              </a:rPr>
              <a:t>.</a:t>
            </a:r>
            <a:endParaRPr lang="vi-VN" sz="2800" dirty="0">
              <a:solidFill>
                <a:srgbClr val="0000CC"/>
              </a:solidFill>
              <a:latin typeface="Arial" pitchFamily="34" charset="0"/>
              <a:cs typeface="Arial" pitchFamily="34"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ài hát buổi sáng VTV7.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30629" y="261711"/>
            <a:ext cx="9382677" cy="5277755"/>
          </a:xfrm>
        </p:spPr>
      </p:pic>
    </p:spTree>
    <p:extLst>
      <p:ext uri="{BB962C8B-B14F-4D97-AF65-F5344CB8AC3E}">
        <p14:creationId xmlns:p14="http://schemas.microsoft.com/office/powerpoint/2010/main" val="427737315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44000" cy="5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278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77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0" y="43448"/>
            <a:ext cx="1795237" cy="68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12"/>
          <p:cNvSpPr>
            <a:spLocks noChangeShapeType="1"/>
          </p:cNvSpPr>
          <p:nvPr/>
        </p:nvSpPr>
        <p:spPr bwMode="auto">
          <a:xfrm>
            <a:off x="0" y="75293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4" name="TextBox 3"/>
          <p:cNvSpPr txBox="1"/>
          <p:nvPr/>
        </p:nvSpPr>
        <p:spPr>
          <a:xfrm flipH="1">
            <a:off x="91620" y="769873"/>
            <a:ext cx="7167882" cy="461665"/>
          </a:xfrm>
          <a:prstGeom prst="rect">
            <a:avLst/>
          </a:prstGeom>
          <a:noFill/>
        </p:spPr>
        <p:txBody>
          <a:bodyPr wrap="square" rtlCol="0">
            <a:spAutoFit/>
          </a:bodyPr>
          <a:lstStyle/>
          <a:p>
            <a:r>
              <a:rPr lang="en-US" sz="2400" dirty="0">
                <a:solidFill>
                  <a:srgbClr val="FF0000"/>
                </a:solidFill>
                <a:latin typeface="Arial" pitchFamily="34" charset="0"/>
                <a:cs typeface="Arial" pitchFamily="34" charset="0"/>
              </a:rPr>
              <a:t>a. </a:t>
            </a:r>
            <a:r>
              <a:rPr lang="en-US" sz="2400" dirty="0" err="1">
                <a:solidFill>
                  <a:srgbClr val="FF0000"/>
                </a:solidFill>
                <a:latin typeface="Arial" pitchFamily="34" charset="0"/>
                <a:cs typeface="Arial" pitchFamily="34" charset="0"/>
              </a:rPr>
              <a:t>Nhận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xét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việc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làm</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của</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các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bạn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trong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tranh</a:t>
            </a:r>
            <a:endParaRPr lang="en-US" sz="2400" dirty="0">
              <a:solidFill>
                <a:srgbClr val="FF00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66" y="1275662"/>
            <a:ext cx="2871564" cy="23254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29074"/>
            <a:ext cx="4060174" cy="20382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572" y="3526968"/>
            <a:ext cx="4096741" cy="2146164"/>
          </a:xfrm>
          <a:prstGeom prst="rect">
            <a:avLst/>
          </a:prstGeom>
        </p:spPr>
      </p:pic>
    </p:spTree>
    <p:extLst>
      <p:ext uri="{BB962C8B-B14F-4D97-AF65-F5344CB8AC3E}">
        <p14:creationId xmlns:p14="http://schemas.microsoft.com/office/powerpoint/2010/main" val="297799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a:solidFill>
                  <a:srgbClr val="FFFF00"/>
                </a:solidFill>
                <a:latin typeface="+mj-lt"/>
                <a:ea typeface="+mj-lt"/>
                <a:cs typeface="+mj-lt"/>
              </a:rPr>
              <a:t>TRANH 1</a:t>
            </a: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672307" y="4438699"/>
            <a:ext cx="7992722" cy="584775"/>
          </a:xfrm>
          <a:prstGeom prst="rect">
            <a:avLst/>
          </a:prstGeom>
        </p:spPr>
        <p:txBody>
          <a:bodyPr wrap="square">
            <a:spAutoFit/>
          </a:bodyPr>
          <a:lstStyle/>
          <a:p>
            <a:pPr algn="ctr"/>
            <a:r>
              <a:rPr lang="en-US" sz="3200" b="1" dirty="0" err="1">
                <a:solidFill>
                  <a:srgbClr val="FF0000"/>
                </a:solidFill>
                <a:latin typeface="Arial" pitchFamily="34" charset="0"/>
                <a:cs typeface="Arial" pitchFamily="34" charset="0"/>
              </a:rPr>
              <a:t>Lan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mải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chơi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quên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cả</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giờ</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đi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tắm</a:t>
            </a:r>
            <a:endParaRPr lang="vi-VN" sz="32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97" y="956667"/>
            <a:ext cx="4337505" cy="3259208"/>
          </a:xfrm>
          <a:prstGeom prst="rect">
            <a:avLst/>
          </a:prstGeom>
          <a:ln>
            <a:noFill/>
          </a:ln>
          <a:effectLst>
            <a:glow rad="101600">
              <a:schemeClr val="accent3">
                <a:satMod val="175000"/>
                <a:alpha val="40000"/>
              </a:schemeClr>
            </a:glow>
          </a:effectLst>
        </p:spPr>
      </p:pic>
    </p:spTree>
    <p:extLst>
      <p:ext uri="{BB962C8B-B14F-4D97-AF65-F5344CB8AC3E}">
        <p14:creationId xmlns:p14="http://schemas.microsoft.com/office/powerpoint/2010/main" val="17363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656783"/>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a:solidFill>
                  <a:srgbClr val="FFFF00"/>
                </a:solidFill>
                <a:latin typeface="+mj-lt"/>
                <a:ea typeface="+mj-lt"/>
                <a:cs typeface="+mj-lt"/>
              </a:rPr>
              <a:t>TRANH 2</a:t>
            </a: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436904" y="4206470"/>
            <a:ext cx="7992722" cy="954107"/>
          </a:xfrm>
          <a:prstGeom prst="rect">
            <a:avLst/>
          </a:prstGeom>
        </p:spPr>
        <p:txBody>
          <a:bodyPr wrap="square">
            <a:spAutoFit/>
          </a:bodyPr>
          <a:lstStyle/>
          <a:p>
            <a:pPr algn="ctr"/>
            <a:r>
              <a:rPr lang="en-US" sz="2800" b="1" dirty="0" err="1">
                <a:solidFill>
                  <a:srgbClr val="FF0000"/>
                </a:solidFill>
                <a:latin typeface="Arial" pitchFamily="34" charset="0"/>
                <a:cs typeface="Arial" pitchFamily="34" charset="0"/>
              </a:rPr>
              <a:t>Đến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giờ</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về</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nhưng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các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vẫn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rủ</a:t>
            </a:r>
            <a:r>
              <a:rPr lang="en-US" sz="2800" b="1" dirty="0">
                <a:solidFill>
                  <a:srgbClr val="FF0000"/>
                </a:solidFill>
                <a:latin typeface="Arial" pitchFamily="34" charset="0"/>
                <a:cs typeface="Arial" pitchFamily="34" charset="0"/>
              </a:rPr>
              <a:t> ở </a:t>
            </a:r>
            <a:r>
              <a:rPr lang="en-US" sz="2800" b="1" dirty="0" err="1">
                <a:solidFill>
                  <a:srgbClr val="FF0000"/>
                </a:solidFill>
                <a:latin typeface="Arial" pitchFamily="34" charset="0"/>
                <a:cs typeface="Arial" pitchFamily="34" charset="0"/>
              </a:rPr>
              <a:t>lại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nhưng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trai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không</a:t>
            </a:r>
            <a:r>
              <a:rPr lang="en-US" sz="2800" b="1" dirty="0">
                <a:solidFill>
                  <a:srgbClr val="FF0000"/>
                </a:solidFill>
                <a:latin typeface="Arial" pitchFamily="34" charset="0"/>
                <a:cs typeface="Arial" pitchFamily="34" charset="0"/>
              </a:rPr>
              <a:t> ở</a:t>
            </a:r>
            <a:endParaRPr lang="vi-VN" sz="2800" b="1" dirty="0">
              <a:solidFill>
                <a:srgbClr val="FF0000"/>
              </a:solidFill>
              <a:latin typeface="Arial" pitchFamily="34" charset="0"/>
              <a:cs typeface="Arial" pitchFamily="34" charset="0"/>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80" y="891878"/>
            <a:ext cx="6290089" cy="3157675"/>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123391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656783"/>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a:solidFill>
                  <a:srgbClr val="FFFF00"/>
                </a:solidFill>
                <a:latin typeface="+mj-lt"/>
                <a:ea typeface="+mj-lt"/>
                <a:cs typeface="+mj-lt"/>
              </a:rPr>
              <a:t>TRANH 3</a:t>
            </a: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500603" y="4437302"/>
            <a:ext cx="7992722" cy="461665"/>
          </a:xfrm>
          <a:prstGeom prst="rect">
            <a:avLst/>
          </a:prstGeom>
        </p:spPr>
        <p:txBody>
          <a:bodyPr wrap="square">
            <a:spAutoFit/>
          </a:bodyPr>
          <a:lstStyle/>
          <a:p>
            <a:pPr algn="ctr"/>
            <a:r>
              <a:rPr lang="en-US" sz="2400" b="1" dirty="0" err="1">
                <a:solidFill>
                  <a:srgbClr val="FF0000"/>
                </a:solidFill>
                <a:latin typeface="Arial" pitchFamily="34" charset="0"/>
                <a:cs typeface="Arial" pitchFamily="34" charset="0"/>
              </a:rPr>
              <a:t>Bạn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nhờ</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mẹ</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đặt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hộ</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giờ</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báo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thức</a:t>
            </a:r>
            <a:endParaRPr lang="vi-VN" sz="24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95" y="823772"/>
            <a:ext cx="6457119" cy="3382698"/>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1283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sp>
        <p:nvSpPr>
          <p:cNvPr id="7" name="Rounded Rectangle 6"/>
          <p:cNvSpPr/>
          <p:nvPr/>
        </p:nvSpPr>
        <p:spPr>
          <a:xfrm>
            <a:off x="2191659" y="825500"/>
            <a:ext cx="6792684" cy="4036786"/>
          </a:xfrm>
          <a:prstGeom prst="roundRect">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Tranh</a:t>
            </a:r>
            <a:r>
              <a:rPr lang="en-US" sz="2200" b="1" dirty="0">
                <a:solidFill>
                  <a:srgbClr val="FFFF00"/>
                </a:solidFill>
                <a:latin typeface="Arial" pitchFamily="34" charset="0"/>
                <a:cs typeface="Arial" pitchFamily="34" charset="0"/>
              </a:rPr>
              <a:t> 1: </a:t>
            </a:r>
            <a:r>
              <a:rPr lang="en-US" sz="2200" b="1" dirty="0" err="1">
                <a:solidFill>
                  <a:srgbClr val="FFFF00"/>
                </a:solidFill>
                <a:latin typeface="Arial" pitchFamily="34" charset="0"/>
                <a:cs typeface="Arial" pitchFamily="34" charset="0"/>
              </a:rPr>
              <a:t>Lan</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mải</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chơi</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chưa</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tắm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Em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không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tán</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thành</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việc</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làm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đó</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vì</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chưa</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đúng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giờ</a:t>
            </a:r>
            <a:r>
              <a:rPr lang="en-US" sz="2200" b="1" dirty="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a:solidFill>
                  <a:srgbClr val="FFFF00"/>
                </a:solidFill>
                <a:latin typeface="Arial" pitchFamily="34" charset="0"/>
                <a:cs typeface="Arial" pitchFamily="34" charset="0"/>
              </a:rPr>
              <a:t>Tranh</a:t>
            </a:r>
            <a:r>
              <a:rPr lang="en-US" sz="2200" b="1" dirty="0">
                <a:solidFill>
                  <a:srgbClr val="FFFF00"/>
                </a:solidFill>
                <a:latin typeface="Arial" pitchFamily="34" charset="0"/>
                <a:cs typeface="Arial" pitchFamily="34" charset="0"/>
              </a:rPr>
              <a:t> 2: </a:t>
            </a:r>
            <a:r>
              <a:rPr lang="en-US" sz="2200" b="1" dirty="0" err="1">
                <a:solidFill>
                  <a:srgbClr val="FFFF00"/>
                </a:solidFill>
                <a:latin typeface="Arial" pitchFamily="34" charset="0"/>
                <a:cs typeface="Arial" pitchFamily="34" charset="0"/>
              </a:rPr>
              <a:t>Tiến</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nhớ</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giờ</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về</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nhà</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Em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tán</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thành</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việc</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làm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đúng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giờ</a:t>
            </a:r>
            <a:r>
              <a:rPr lang="en-US" sz="2200" b="1" dirty="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a:solidFill>
                  <a:srgbClr val="FFFF00"/>
                </a:solidFill>
                <a:latin typeface="Arial" pitchFamily="34" charset="0"/>
                <a:cs typeface="Arial" pitchFamily="34" charset="0"/>
              </a:rPr>
              <a:t>Tranh</a:t>
            </a:r>
            <a:r>
              <a:rPr lang="en-US" sz="2200" b="1" dirty="0">
                <a:solidFill>
                  <a:srgbClr val="FFFF00"/>
                </a:solidFill>
                <a:latin typeface="Arial" pitchFamily="34" charset="0"/>
                <a:cs typeface="Arial" pitchFamily="34" charset="0"/>
              </a:rPr>
              <a:t> 3: </a:t>
            </a:r>
            <a:r>
              <a:rPr lang="en-US" sz="2200" b="1" dirty="0" err="1">
                <a:solidFill>
                  <a:srgbClr val="FFFF00"/>
                </a:solidFill>
                <a:latin typeface="Arial" pitchFamily="34" charset="0"/>
                <a:cs typeface="Arial" pitchFamily="34" charset="0"/>
              </a:rPr>
              <a:t>Trung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nhờ</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mẹ</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đặt</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chuông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báo</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thức</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để</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làm</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việc</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đúng</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giờ</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Đó</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là</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việc</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nên</a:t>
            </a:r>
            <a:r>
              <a:rPr lang="en-US" sz="2200" b="1" dirty="0">
                <a:solidFill>
                  <a:srgbClr val="FFFF00"/>
                </a:solidFill>
                <a:latin typeface="Arial" pitchFamily="34" charset="0"/>
                <a:cs typeface="Arial" pitchFamily="34" charset="0"/>
              </a:rPr>
              <a:t> </a:t>
            </a:r>
            <a:r>
              <a:rPr lang="en-US" sz="2200" b="1" dirty="0" err="1">
                <a:solidFill>
                  <a:srgbClr val="FFFF00"/>
                </a:solidFill>
                <a:latin typeface="Arial" pitchFamily="34" charset="0"/>
                <a:cs typeface="Arial" pitchFamily="34" charset="0"/>
              </a:rPr>
              <a:t>làm</a:t>
            </a:r>
            <a:r>
              <a:rPr lang="en-US" sz="2200" b="1" dirty="0">
                <a:solidFill>
                  <a:srgbClr val="FFFF00"/>
                </a:solidFill>
                <a:latin typeface="Arial" pitchFamily="34" charset="0"/>
                <a:cs typeface="Arial" pitchFamily="34" charset="0"/>
              </a:rPr>
              <a:t>. </a:t>
            </a:r>
            <a:endParaRPr lang="vi-VN" sz="2200" b="1" dirty="0">
              <a:solidFill>
                <a:srgbClr val="FFFF00"/>
              </a:solidFill>
              <a:latin typeface="Arial" pitchFamily="34" charset="0"/>
              <a:cs typeface="Arial" pitchFamily="34"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0" y="43448"/>
            <a:ext cx="1795237" cy="68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99543" y="134828"/>
            <a:ext cx="2258952" cy="584775"/>
          </a:xfrm>
          <a:prstGeom prst="rect">
            <a:avLst/>
          </a:prstGeom>
          <a:noFill/>
        </p:spPr>
        <p:txBody>
          <a:bodyPr wrap="none" rtlCol="0">
            <a:spAutoFit/>
          </a:bodyPr>
          <a:lstStyle/>
          <a:p>
            <a:pPr algn="ctr"/>
            <a:r>
              <a:rPr lang="en-US" sz="3200" b="1" dirty="0">
                <a:solidFill>
                  <a:srgbClr val="C00000"/>
                </a:solidFill>
                <a:latin typeface="Arial" pitchFamily="34" charset="0"/>
                <a:cs typeface="Arial" pitchFamily="34" charset="0"/>
              </a:rPr>
              <a:t>KẾT LUẬN</a:t>
            </a:r>
          </a:p>
        </p:txBody>
      </p:sp>
    </p:spTree>
    <p:extLst>
      <p:ext uri="{BB962C8B-B14F-4D97-AF65-F5344CB8AC3E}">
        <p14:creationId xmlns:p14="http://schemas.microsoft.com/office/powerpoint/2010/main" val="2831765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7" y="1596571"/>
            <a:ext cx="7852229" cy="2656115"/>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a:solidFill>
                  <a:srgbClr val="C00000"/>
                </a:solidFill>
                <a:latin typeface="Arial" pitchFamily="34" charset="0"/>
                <a:cs typeface="Arial" pitchFamily="34" charset="0"/>
              </a:rPr>
              <a:t>b. </a:t>
            </a:r>
            <a:r>
              <a:rPr lang="en-US" sz="2800" b="1" dirty="0" err="1">
                <a:solidFill>
                  <a:srgbClr val="C00000"/>
                </a:solidFill>
                <a:latin typeface="Arial" pitchFamily="34" charset="0"/>
                <a:cs typeface="Arial" pitchFamily="34" charset="0"/>
              </a:rPr>
              <a:t>Tự</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liên</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hệ</a:t>
            </a:r>
            <a:r>
              <a:rPr lang="en-US" sz="2800" b="1" dirty="0">
                <a:solidFill>
                  <a:srgbClr val="C00000"/>
                </a:solidFill>
                <a:latin typeface="Arial" pitchFamily="34" charset="0"/>
                <a:cs typeface="Arial" pitchFamily="34" charset="0"/>
              </a:rPr>
              <a:t>:</a:t>
            </a:r>
          </a:p>
        </p:txBody>
      </p:sp>
      <p:sp>
        <p:nvSpPr>
          <p:cNvPr id="10" name="Rectangle 9"/>
          <p:cNvSpPr/>
          <p:nvPr/>
        </p:nvSpPr>
        <p:spPr>
          <a:xfrm>
            <a:off x="1305615" y="1760165"/>
            <a:ext cx="7098156" cy="1951496"/>
          </a:xfrm>
          <a:prstGeom prst="rect">
            <a:avLst/>
          </a:prstGeom>
        </p:spPr>
        <p:txBody>
          <a:bodyPr wrap="square">
            <a:spAutoFit/>
          </a:bodyPr>
          <a:lstStyle/>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Bạn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đã</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thực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hiện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được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chưa</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p:txBody>
      </p:sp>
    </p:spTree>
    <p:extLst>
      <p:ext uri="{BB962C8B-B14F-4D97-AF65-F5344CB8AC3E}">
        <p14:creationId xmlns:p14="http://schemas.microsoft.com/office/powerpoint/2010/main" val="3511513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2" y="1971675"/>
            <a:ext cx="63531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087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a:p>
        </p:txBody>
      </p:sp>
      <p:sp>
        <p:nvSpPr>
          <p:cNvPr id="21507" name="Rectangle 3"/>
          <p:cNvSpPr>
            <a:spLocks noGrp="1" noChangeArrowheads="1"/>
          </p:cNvSpPr>
          <p:nvPr>
            <p:ph type="body" idx="1"/>
          </p:nvPr>
        </p:nvSpPr>
        <p:spPr/>
        <p:txBody>
          <a:bodyPr/>
          <a:lstStyle/>
          <a:p>
            <a:endParaRPr lang="en-US" altLang="en-US"/>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9448800" cy="590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6985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a:solidFill>
                  <a:schemeClr val="bg1"/>
                </a:solidFill>
              </a:rPr>
              <a:t>Luật</a:t>
            </a:r>
            <a:r>
              <a:rPr lang="en-US" sz="2400" b="1" dirty="0">
                <a:solidFill>
                  <a:schemeClr val="bg1"/>
                </a:solidFill>
              </a:rPr>
              <a:t> </a:t>
            </a:r>
            <a:r>
              <a:rPr lang="en-US" sz="2400" b="1" dirty="0" err="1">
                <a:solidFill>
                  <a:schemeClr val="bg1"/>
                </a:solidFill>
              </a:rPr>
              <a:t>chơi</a:t>
            </a:r>
            <a:r>
              <a:rPr lang="en-US" sz="2400" b="1" dirty="0">
                <a:solidFill>
                  <a:schemeClr val="bg1"/>
                </a:solidFill>
              </a:rPr>
              <a:t> </a:t>
            </a:r>
            <a:r>
              <a:rPr lang="vi-VN" sz="2400" b="1" dirty="0">
                <a:solidFill>
                  <a:schemeClr val="bg1"/>
                </a:solidFill>
              </a:rPr>
              <a:t>như 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241396"/>
            <a:ext cx="9448800" cy="579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05833"/>
            <a:ext cx="9480550" cy="10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806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16" y="77710"/>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486" y="754744"/>
            <a:ext cx="3414717" cy="461665"/>
          </a:xfrm>
          <a:prstGeom prst="rect">
            <a:avLst/>
          </a:prstGeom>
          <a:noFill/>
        </p:spPr>
        <p:txBody>
          <a:bodyPr wrap="none" rtlCol="0">
            <a:spAutoFit/>
          </a:bodyPr>
          <a:lstStyle/>
          <a:p>
            <a:r>
              <a:rPr lang="en-US" sz="2400" b="1" dirty="0" err="1">
                <a:latin typeface="Arial" pitchFamily="34" charset="0"/>
                <a:cs typeface="Arial" pitchFamily="34" charset="0"/>
              </a:rPr>
              <a:t>Kể</a:t>
            </a:r>
            <a:r>
              <a:rPr lang="en-US" sz="2400" b="1" dirty="0">
                <a:latin typeface="Arial" pitchFamily="34" charset="0"/>
                <a:cs typeface="Arial" pitchFamily="34" charset="0"/>
              </a:rPr>
              <a:t> </a:t>
            </a:r>
            <a:r>
              <a:rPr lang="en-US" sz="2400" b="1" dirty="0" err="1">
                <a:latin typeface="Arial" pitchFamily="34" charset="0"/>
                <a:cs typeface="Arial" pitchFamily="34" charset="0"/>
              </a:rPr>
              <a:t>chuyện</a:t>
            </a:r>
            <a:r>
              <a:rPr lang="en-US" sz="2400" b="1" dirty="0">
                <a:latin typeface="Arial" pitchFamily="34" charset="0"/>
                <a:cs typeface="Arial" pitchFamily="34" charset="0"/>
              </a:rPr>
              <a:t> </a:t>
            </a:r>
            <a:r>
              <a:rPr lang="en-US" sz="2400" b="1" dirty="0" err="1">
                <a:latin typeface="Arial" pitchFamily="34" charset="0"/>
                <a:cs typeface="Arial" pitchFamily="34" charset="0"/>
              </a:rPr>
              <a:t>theo</a:t>
            </a:r>
            <a:r>
              <a:rPr lang="en-US" sz="2400" b="1" dirty="0">
                <a:latin typeface="Arial" pitchFamily="34" charset="0"/>
                <a:cs typeface="Arial" pitchFamily="34" charset="0"/>
              </a:rPr>
              <a:t> </a:t>
            </a:r>
            <a:r>
              <a:rPr lang="en-US" sz="2400" b="1" dirty="0" err="1">
                <a:latin typeface="Arial" pitchFamily="34" charset="0"/>
                <a:cs typeface="Arial" pitchFamily="34" charset="0"/>
              </a:rPr>
              <a:t>tranh</a:t>
            </a:r>
            <a:r>
              <a:rPr lang="en-US" sz="2400" b="1" dirty="0">
                <a:latin typeface="Arial" pitchFamily="34" charset="0"/>
                <a:cs typeface="Arial" pitchFamily="34" charset="0"/>
              </a:rPr>
              <a:t>.</a:t>
            </a:r>
          </a:p>
        </p:txBody>
      </p:sp>
      <p:sp>
        <p:nvSpPr>
          <p:cNvPr id="2" name="TextBox 1"/>
          <p:cNvSpPr txBox="1"/>
          <p:nvPr/>
        </p:nvSpPr>
        <p:spPr>
          <a:xfrm>
            <a:off x="1796144" y="1378857"/>
            <a:ext cx="5083627" cy="1969770"/>
          </a:xfrm>
          <a:prstGeom prst="rect">
            <a:avLst/>
          </a:prstGeom>
          <a:noFill/>
        </p:spPr>
        <p:txBody>
          <a:bodyPr wrap="square" rtlCol="0">
            <a:spAutoFit/>
          </a:bodyPr>
          <a:lstStyle/>
          <a:p>
            <a:pPr algn="ctr"/>
            <a:endParaRPr lang="en-US" sz="2800" b="1" dirty="0">
              <a:solidFill>
                <a:srgbClr val="FF0000"/>
              </a:solidFill>
              <a:latin typeface="Arial" pitchFamily="34" charset="0"/>
              <a:cs typeface="Arial" pitchFamily="34" charset="0"/>
            </a:endParaRPr>
          </a:p>
          <a:p>
            <a:pPr algn="ctr"/>
            <a:endParaRPr lang="en-US" sz="2800" b="1" dirty="0">
              <a:solidFill>
                <a:srgbClr val="FF0000"/>
              </a:solidFill>
              <a:latin typeface="Arial" pitchFamily="34" charset="0"/>
              <a:cs typeface="Arial" pitchFamily="34" charset="0"/>
            </a:endParaRPr>
          </a:p>
          <a:p>
            <a:pPr algn="ctr"/>
            <a:r>
              <a:rPr lang="en-US" sz="6600" b="1" dirty="0" err="1">
                <a:solidFill>
                  <a:srgbClr val="FF0000"/>
                </a:solidFill>
                <a:latin typeface="Arial" pitchFamily="34" charset="0"/>
                <a:cs typeface="Arial" pitchFamily="34" charset="0"/>
              </a:rPr>
              <a:t>Thỏ</a:t>
            </a:r>
            <a:r>
              <a:rPr lang="en-US" sz="6600" b="1" dirty="0">
                <a:solidFill>
                  <a:srgbClr val="FF0000"/>
                </a:solidFill>
                <a:latin typeface="Arial" pitchFamily="34" charset="0"/>
                <a:cs typeface="Arial" pitchFamily="34" charset="0"/>
              </a:rPr>
              <a:t> </a:t>
            </a:r>
            <a:r>
              <a:rPr lang="en-US" sz="6600" b="1" dirty="0" err="1">
                <a:solidFill>
                  <a:srgbClr val="FF0000"/>
                </a:solidFill>
                <a:latin typeface="Arial" pitchFamily="34" charset="0"/>
                <a:cs typeface="Arial" pitchFamily="34" charset="0"/>
              </a:rPr>
              <a:t>và</a:t>
            </a:r>
            <a:r>
              <a:rPr lang="en-US" sz="6600" b="1" dirty="0">
                <a:solidFill>
                  <a:srgbClr val="FF0000"/>
                </a:solidFill>
                <a:latin typeface="Arial" pitchFamily="34" charset="0"/>
                <a:cs typeface="Arial" pitchFamily="34" charset="0"/>
              </a:rPr>
              <a:t> </a:t>
            </a:r>
            <a:r>
              <a:rPr lang="en-US" sz="6600" b="1" dirty="0" err="1">
                <a:solidFill>
                  <a:srgbClr val="FF0000"/>
                </a:solidFill>
                <a:latin typeface="Arial" pitchFamily="34" charset="0"/>
                <a:cs typeface="Arial" pitchFamily="34" charset="0"/>
              </a:rPr>
              <a:t>Rùa</a:t>
            </a:r>
            <a:endParaRPr lang="en-US" sz="6600" b="1" dirty="0">
              <a:solidFill>
                <a:srgbClr val="FF0000"/>
              </a:solidFill>
              <a:latin typeface="Arial" pitchFamily="34" charset="0"/>
              <a:cs typeface="Arial" pitchFamily="34" charset="0"/>
            </a:endParaRPr>
          </a:p>
        </p:txBody>
      </p:sp>
      <p:sp>
        <p:nvSpPr>
          <p:cNvPr id="9"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5" name="TextBox 4"/>
          <p:cNvSpPr txBox="1"/>
          <p:nvPr/>
        </p:nvSpPr>
        <p:spPr>
          <a:xfrm>
            <a:off x="2923159" y="202734"/>
            <a:ext cx="3699667" cy="461665"/>
          </a:xfrm>
          <a:prstGeom prst="rect">
            <a:avLst/>
          </a:prstGeom>
          <a:noFill/>
        </p:spPr>
        <p:txBody>
          <a:bodyPr wrap="none" rtlCol="0">
            <a:spAutoFit/>
          </a:bodyPr>
          <a:lstStyle/>
          <a:p>
            <a:pPr algn="ctr"/>
            <a:r>
              <a:rPr lang="en-US" sz="2400" b="1" dirty="0">
                <a:solidFill>
                  <a:srgbClr val="C00000"/>
                </a:solidFill>
                <a:latin typeface="Arial" pitchFamily="34" charset="0"/>
                <a:cs typeface="Arial" pitchFamily="34" charset="0"/>
              </a:rPr>
              <a:t>HỌAT ĐỘNG NHÓM ĐÔI</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Tree>
    <p:extLst>
      <p:ext uri="{BB962C8B-B14F-4D97-AF65-F5344CB8AC3E}">
        <p14:creationId xmlns:p14="http://schemas.microsoft.com/office/powerpoint/2010/main" val="1536603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6568"/>
            <a:ext cx="9140032" cy="57215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92503"/>
            <a:ext cx="16002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163606"/>
            <a:ext cx="715964"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09991"/>
            <a:ext cx="673697" cy="26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289115"/>
            <a:ext cx="677592" cy="27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680418"/>
            <a:ext cx="709506" cy="27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50165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419587"/>
            <a:ext cx="3087498" cy="733933"/>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76751"/>
            <a:ext cx="1219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1275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4953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5207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5486137"/>
            <a:ext cx="274638" cy="228864"/>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4699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4" y="4572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4" y="4826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508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381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4" y="4064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4" y="4318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63500"/>
            <a:ext cx="2743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444500"/>
            <a:ext cx="1600200" cy="25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27000"/>
            <a:ext cx="1600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5" y="2080950"/>
            <a:ext cx="689517" cy="271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p:cNvPr>
          <p:cNvSpPr/>
          <p:nvPr/>
        </p:nvSpPr>
        <p:spPr>
          <a:xfrm>
            <a:off x="8610600" y="5181867"/>
            <a:ext cx="533400" cy="533134"/>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2479355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16000"/>
            <a:ext cx="9144000" cy="4699000"/>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377431" y="1882666"/>
            <a:ext cx="2514600"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a:solidFill>
                  <a:srgbClr val="FFFF00"/>
                </a:solidFill>
                <a:latin typeface="Arial" pitchFamily="34" charset="0"/>
                <a:cs typeface="Arial" pitchFamily="34" charset="0"/>
              </a:rPr>
              <a:t>Nội</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1882666"/>
            <a:ext cx="2662192"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 </a:t>
            </a:r>
            <a:r>
              <a:rPr lang="en-US" sz="2400" b="1" dirty="0" err="1">
                <a:solidFill>
                  <a:srgbClr val="FFFF00"/>
                </a:solidFill>
                <a:latin typeface="Arial" pitchFamily="34" charset="0"/>
                <a:cs typeface="Arial" pitchFamily="34" charset="0"/>
              </a:rPr>
              <a:t>Kỉ</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2" y="1882666"/>
            <a:ext cx="2476067"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a:solidFill>
                  <a:srgbClr val="FFFF00"/>
                </a:solidFill>
                <a:latin typeface="Arial" pitchFamily="34" charset="0"/>
                <a:cs typeface="Arial" pitchFamily="34" charset="0"/>
              </a:rPr>
              <a:t>Luật</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63500"/>
            <a:ext cx="8850089"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a:latin typeface="Arial" pitchFamily="34" charset="0"/>
                <a:cs typeface="Arial" pitchFamily="34" charset="0"/>
              </a:rPr>
              <a:t>Câu</a:t>
            </a:r>
            <a:r>
              <a:rPr lang="en-US" sz="2800" b="1" dirty="0">
                <a:latin typeface="Arial" pitchFamily="34" charset="0"/>
                <a:cs typeface="Arial" pitchFamily="34" charset="0"/>
              </a:rPr>
              <a:t> </a:t>
            </a:r>
            <a:r>
              <a:rPr lang="en-US" sz="2800" b="1" dirty="0" err="1">
                <a:latin typeface="Arial" pitchFamily="34" charset="0"/>
                <a:cs typeface="Arial" pitchFamily="34" charset="0"/>
              </a:rPr>
              <a:t>hỏi</a:t>
            </a:r>
            <a:r>
              <a:rPr lang="en-US" sz="2800" b="1" dirty="0">
                <a:latin typeface="Arial" pitchFamily="34" charset="0"/>
                <a:cs typeface="Arial" pitchFamily="34" charset="0"/>
              </a:rPr>
              <a:t> 1: </a:t>
            </a:r>
          </a:p>
          <a:p>
            <a:pPr algn="ctr"/>
            <a:r>
              <a:rPr lang="en-US" sz="2800" b="1" dirty="0" err="1">
                <a:latin typeface="Arial" pitchFamily="34" charset="0"/>
                <a:cs typeface="Arial" pitchFamily="34" charset="0"/>
              </a:rPr>
              <a:t>Khi</a:t>
            </a:r>
            <a:r>
              <a:rPr lang="en-US" sz="2800" b="1" dirty="0">
                <a:latin typeface="Arial" pitchFamily="34" charset="0"/>
                <a:cs typeface="Arial" pitchFamily="34" charset="0"/>
              </a:rPr>
              <a:t> </a:t>
            </a:r>
            <a:r>
              <a:rPr lang="en-US" sz="2800" b="1" dirty="0" err="1">
                <a:latin typeface="Arial" pitchFamily="34" charset="0"/>
                <a:cs typeface="Arial" pitchFamily="34" charset="0"/>
              </a:rPr>
              <a:t>đến</a:t>
            </a:r>
            <a:r>
              <a:rPr lang="en-US" sz="2800" b="1" dirty="0">
                <a:latin typeface="Arial" pitchFamily="34" charset="0"/>
                <a:cs typeface="Arial" pitchFamily="34" charset="0"/>
              </a:rPr>
              <a:t> </a:t>
            </a:r>
            <a:r>
              <a:rPr lang="en-US" sz="2800" b="1" dirty="0" err="1">
                <a:latin typeface="Arial" pitchFamily="34" charset="0"/>
                <a:cs typeface="Arial" pitchFamily="34" charset="0"/>
              </a:rPr>
              <a:t>trường</a:t>
            </a:r>
            <a:r>
              <a:rPr lang="en-US" sz="2800" b="1" dirty="0">
                <a:latin typeface="Arial" pitchFamily="34" charset="0"/>
                <a:cs typeface="Arial" pitchFamily="34" charset="0"/>
              </a:rPr>
              <a:t> </a:t>
            </a:r>
            <a:r>
              <a:rPr lang="en-US" sz="2800" b="1" dirty="0" err="1">
                <a:latin typeface="Arial" pitchFamily="34" charset="0"/>
                <a:cs typeface="Arial" pitchFamily="34" charset="0"/>
              </a:rPr>
              <a:t>học</a:t>
            </a:r>
            <a:r>
              <a:rPr lang="en-US" sz="2800" b="1" dirty="0">
                <a:latin typeface="Arial" pitchFamily="34" charset="0"/>
                <a:cs typeface="Arial" pitchFamily="34" charset="0"/>
              </a:rPr>
              <a:t> </a:t>
            </a:r>
            <a:r>
              <a:rPr lang="en-US" sz="2800" b="1" dirty="0" err="1">
                <a:latin typeface="Arial" pitchFamily="34" charset="0"/>
                <a:cs typeface="Arial" pitchFamily="34" charset="0"/>
              </a:rPr>
              <a:t>sinh</a:t>
            </a:r>
            <a:r>
              <a:rPr lang="en-US" sz="2800" b="1" dirty="0">
                <a:latin typeface="Arial" pitchFamily="34" charset="0"/>
                <a:cs typeface="Arial" pitchFamily="34" charset="0"/>
              </a:rPr>
              <a:t> </a:t>
            </a:r>
            <a:r>
              <a:rPr lang="en-US" sz="2800" b="1" dirty="0" err="1">
                <a:latin typeface="Arial" pitchFamily="34" charset="0"/>
                <a:cs typeface="Arial" pitchFamily="34" charset="0"/>
              </a:rPr>
              <a:t>cần</a:t>
            </a:r>
            <a:r>
              <a:rPr lang="en-US" sz="2800" b="1" dirty="0">
                <a:latin typeface="Arial" pitchFamily="34" charset="0"/>
                <a:cs typeface="Arial" pitchFamily="34" charset="0"/>
              </a:rPr>
              <a:t> </a:t>
            </a:r>
            <a:r>
              <a:rPr lang="en-US" sz="2800" b="1" dirty="0" err="1">
                <a:latin typeface="Arial" pitchFamily="34" charset="0"/>
                <a:cs typeface="Arial" pitchFamily="34" charset="0"/>
              </a:rPr>
              <a:t>thực</a:t>
            </a:r>
            <a:r>
              <a:rPr lang="en-US" sz="2800" b="1" dirty="0">
                <a:latin typeface="Arial" pitchFamily="34" charset="0"/>
                <a:cs typeface="Arial" pitchFamily="34" charset="0"/>
              </a:rPr>
              <a:t> </a:t>
            </a:r>
            <a:r>
              <a:rPr lang="en-US" sz="2800" b="1" dirty="0" err="1">
                <a:latin typeface="Arial" pitchFamily="34" charset="0"/>
                <a:cs typeface="Arial" pitchFamily="34" charset="0"/>
              </a:rPr>
              <a:t>hiện</a:t>
            </a:r>
            <a:r>
              <a:rPr lang="en-US" sz="2800" b="1" dirty="0">
                <a:latin typeface="Arial" pitchFamily="34" charset="0"/>
                <a:cs typeface="Arial" pitchFamily="34" charset="0"/>
              </a:rPr>
              <a:t> </a:t>
            </a:r>
            <a:r>
              <a:rPr lang="en-US" sz="2800" b="1" dirty="0" err="1">
                <a:latin typeface="Arial" pitchFamily="34" charset="0"/>
                <a:cs typeface="Arial" pitchFamily="34" charset="0"/>
              </a:rPr>
              <a:t>gì</a:t>
            </a:r>
            <a:r>
              <a:rPr lang="en-US" sz="2800" b="1" dirty="0">
                <a:latin typeface="Arial" pitchFamily="34" charset="0"/>
                <a:cs typeface="Arial" pitchFamily="34" charset="0"/>
              </a:rPr>
              <a:t>?</a:t>
            </a:r>
          </a:p>
        </p:txBody>
      </p:sp>
    </p:spTree>
    <p:extLst>
      <p:ext uri="{BB962C8B-B14F-4D97-AF65-F5344CB8AC3E}">
        <p14:creationId xmlns:p14="http://schemas.microsoft.com/office/powerpoint/2010/main" val="28464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19" name="Picture 1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182842" y="1927336"/>
            <a:ext cx="2895600" cy="7335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a:solidFill>
                  <a:srgbClr val="FFFF00"/>
                </a:solidFill>
                <a:latin typeface="Arial" pitchFamily="34" charset="0"/>
                <a:cs typeface="Arial" pitchFamily="34" charset="0"/>
              </a:rPr>
              <a:t>Để</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1918576"/>
            <a:ext cx="2850076"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a:solidFill>
                  <a:srgbClr val="FFFF00"/>
                </a:solidFill>
                <a:latin typeface="Arial" pitchFamily="34" charset="0"/>
                <a:cs typeface="Arial" pitchFamily="34" charset="0"/>
              </a:rPr>
              <a:t>Coi</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như</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không</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0" y="1892300"/>
            <a:ext cx="2558667"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 </a:t>
            </a:r>
            <a:r>
              <a:rPr lang="en-US" sz="2400" b="1" dirty="0" err="1">
                <a:solidFill>
                  <a:srgbClr val="FFFF00"/>
                </a:solidFill>
                <a:latin typeface="Arial" pitchFamily="34" charset="0"/>
                <a:cs typeface="Arial" pitchFamily="34" charset="0"/>
              </a:rPr>
              <a:t>Nhặt</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cho</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thùng</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63500"/>
            <a:ext cx="8991600"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latin typeface="Arial" pitchFamily="34" charset="0"/>
                <a:cs typeface="Arial" pitchFamily="34" charset="0"/>
              </a:rPr>
              <a:t>Câu</a:t>
            </a:r>
            <a:r>
              <a:rPr lang="en-US" sz="2400" b="1" dirty="0">
                <a:latin typeface="Arial" pitchFamily="34" charset="0"/>
                <a:cs typeface="Arial" pitchFamily="34" charset="0"/>
              </a:rPr>
              <a:t> </a:t>
            </a:r>
            <a:r>
              <a:rPr lang="en-US" sz="2400" b="1" dirty="0" err="1">
                <a:latin typeface="Arial" pitchFamily="34" charset="0"/>
                <a:cs typeface="Arial" pitchFamily="34" charset="0"/>
              </a:rPr>
              <a:t>hỏi</a:t>
            </a:r>
            <a:r>
              <a:rPr lang="en-US" sz="2400" b="1" dirty="0">
                <a:latin typeface="Arial" pitchFamily="34" charset="0"/>
                <a:cs typeface="Arial" pitchFamily="34" charset="0"/>
              </a:rPr>
              <a:t> 2: </a:t>
            </a:r>
          </a:p>
          <a:p>
            <a:pPr algn="ctr"/>
            <a:r>
              <a:rPr lang="en-US" sz="2400" b="1" dirty="0" err="1">
                <a:latin typeface="Arial" pitchFamily="34" charset="0"/>
                <a:cs typeface="Arial" pitchFamily="34" charset="0"/>
              </a:rPr>
              <a:t>Khi</a:t>
            </a:r>
            <a:r>
              <a:rPr lang="en-US" sz="2400" b="1" dirty="0">
                <a:latin typeface="Arial" pitchFamily="34" charset="0"/>
                <a:cs typeface="Arial" pitchFamily="34" charset="0"/>
              </a:rPr>
              <a:t> </a:t>
            </a:r>
            <a:r>
              <a:rPr lang="en-US" sz="2400" b="1" dirty="0" err="1">
                <a:latin typeface="Arial" pitchFamily="34" charset="0"/>
                <a:cs typeface="Arial" pitchFamily="34" charset="0"/>
              </a:rPr>
              <a:t>thấy</a:t>
            </a:r>
            <a:r>
              <a:rPr lang="en-US" sz="2400" b="1" dirty="0">
                <a:latin typeface="Arial" pitchFamily="34" charset="0"/>
                <a:cs typeface="Arial" pitchFamily="34" charset="0"/>
              </a:rPr>
              <a:t> </a:t>
            </a:r>
            <a:r>
              <a:rPr lang="en-US" sz="2400" b="1" dirty="0" err="1">
                <a:latin typeface="Arial" pitchFamily="34" charset="0"/>
                <a:cs typeface="Arial" pitchFamily="34" charset="0"/>
              </a:rPr>
              <a:t>sân</a:t>
            </a:r>
            <a:r>
              <a:rPr lang="en-US" sz="2400" b="1" dirty="0">
                <a:latin typeface="Arial" pitchFamily="34" charset="0"/>
                <a:cs typeface="Arial" pitchFamily="34" charset="0"/>
              </a:rPr>
              <a:t> </a:t>
            </a:r>
            <a:r>
              <a:rPr lang="en-US" sz="2400" b="1" dirty="0" err="1">
                <a:latin typeface="Arial" pitchFamily="34" charset="0"/>
                <a:cs typeface="Arial" pitchFamily="34" charset="0"/>
              </a:rPr>
              <a:t>trường</a:t>
            </a:r>
            <a:r>
              <a:rPr lang="en-US" sz="2400" b="1" dirty="0">
                <a:latin typeface="Arial" pitchFamily="34" charset="0"/>
                <a:cs typeface="Arial" pitchFamily="34" charset="0"/>
              </a:rPr>
              <a:t> </a:t>
            </a:r>
            <a:r>
              <a:rPr lang="en-US" sz="2400" b="1" dirty="0" err="1">
                <a:latin typeface="Arial" pitchFamily="34" charset="0"/>
                <a:cs typeface="Arial" pitchFamily="34" charset="0"/>
              </a:rPr>
              <a:t>có</a:t>
            </a:r>
            <a:r>
              <a:rPr lang="en-US" sz="2400" b="1" dirty="0">
                <a:latin typeface="Arial" pitchFamily="34" charset="0"/>
                <a:cs typeface="Arial" pitchFamily="34" charset="0"/>
              </a:rPr>
              <a:t> </a:t>
            </a:r>
            <a:r>
              <a:rPr lang="en-US" sz="2400" b="1" dirty="0" err="1">
                <a:latin typeface="Arial" pitchFamily="34" charset="0"/>
                <a:cs typeface="Arial" pitchFamily="34" charset="0"/>
              </a:rPr>
              <a:t>giấy</a:t>
            </a:r>
            <a:r>
              <a:rPr lang="en-US" sz="2400" b="1" dirty="0">
                <a:latin typeface="Arial" pitchFamily="34" charset="0"/>
                <a:cs typeface="Arial" pitchFamily="34" charset="0"/>
              </a:rPr>
              <a:t> </a:t>
            </a:r>
            <a:r>
              <a:rPr lang="en-US" sz="2400" b="1" dirty="0" err="1">
                <a:latin typeface="Arial" pitchFamily="34" charset="0"/>
                <a:cs typeface="Arial" pitchFamily="34" charset="0"/>
              </a:rPr>
              <a:t>rác</a:t>
            </a:r>
            <a:r>
              <a:rPr lang="en-US" sz="2400" b="1" dirty="0">
                <a:latin typeface="Arial" pitchFamily="34" charset="0"/>
                <a:cs typeface="Arial" pitchFamily="34" charset="0"/>
              </a:rPr>
              <a:t> </a:t>
            </a:r>
            <a:r>
              <a:rPr lang="en-US" sz="2400" b="1" dirty="0" err="1">
                <a:latin typeface="Arial" pitchFamily="34" charset="0"/>
                <a:cs typeface="Arial" pitchFamily="34" charset="0"/>
              </a:rPr>
              <a:t>em</a:t>
            </a:r>
            <a:r>
              <a:rPr lang="en-US" sz="2400" b="1" dirty="0">
                <a:latin typeface="Arial" pitchFamily="34" charset="0"/>
                <a:cs typeface="Arial" pitchFamily="34" charset="0"/>
              </a:rPr>
              <a:t> </a:t>
            </a:r>
            <a:r>
              <a:rPr lang="en-US" sz="2400" b="1" dirty="0" err="1">
                <a:latin typeface="Arial" pitchFamily="34" charset="0"/>
                <a:cs typeface="Arial" pitchFamily="34" charset="0"/>
              </a:rPr>
              <a:t>sẽ</a:t>
            </a:r>
            <a:r>
              <a:rPr lang="en-US" sz="2400" b="1" dirty="0">
                <a:latin typeface="Arial" pitchFamily="34" charset="0"/>
                <a:cs typeface="Arial" pitchFamily="34" charset="0"/>
              </a:rPr>
              <a:t> </a:t>
            </a:r>
            <a:r>
              <a:rPr lang="en-US" sz="2400" b="1" dirty="0" err="1">
                <a:latin typeface="Arial" pitchFamily="34" charset="0"/>
                <a:cs typeface="Arial" pitchFamily="34" charset="0"/>
              </a:rPr>
              <a:t>làm</a:t>
            </a:r>
            <a:r>
              <a:rPr lang="en-US" sz="2400" b="1" dirty="0">
                <a:latin typeface="Arial" pitchFamily="34" charset="0"/>
                <a:cs typeface="Arial" pitchFamily="34" charset="0"/>
              </a:rPr>
              <a:t> </a:t>
            </a:r>
            <a:r>
              <a:rPr lang="en-US" sz="2400" b="1" dirty="0" err="1">
                <a:latin typeface="Arial" pitchFamily="34" charset="0"/>
                <a:cs typeface="Arial" pitchFamily="34" charset="0"/>
              </a:rPr>
              <a:t>gì</a:t>
            </a:r>
            <a:r>
              <a:rPr lang="en-US" sz="2400" b="1" dirty="0">
                <a:latin typeface="Arial" pitchFamily="34" charset="0"/>
                <a:cs typeface="Arial" pitchFamily="34" charset="0"/>
              </a:rPr>
              <a:t>?</a:t>
            </a:r>
          </a:p>
        </p:txBody>
      </p:sp>
    </p:spTree>
    <p:extLst>
      <p:ext uri="{BB962C8B-B14F-4D97-AF65-F5344CB8AC3E}">
        <p14:creationId xmlns:p14="http://schemas.microsoft.com/office/powerpoint/2010/main" val="32918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08039"/>
            <a:ext cx="3587750" cy="322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4539134"/>
            <a:ext cx="665162" cy="494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750531"/>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031651"/>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661233"/>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661233"/>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661233"/>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661233"/>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661233"/>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661233"/>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rId7"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614971"/>
            <a:ext cx="2514845" cy="1791349"/>
          </a:xfrm>
          <a:prstGeom prst="rect">
            <a:avLst/>
          </a:prstGeom>
        </p:spPr>
      </p:pic>
    </p:spTree>
    <p:extLst>
      <p:ext uri="{BB962C8B-B14F-4D97-AF65-F5344CB8AC3E}">
        <p14:creationId xmlns:p14="http://schemas.microsoft.com/office/powerpoint/2010/main" val="1690092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4: </a:t>
            </a:r>
          </a:p>
          <a:p>
            <a:pPr algn="ctr"/>
            <a:r>
              <a:rPr lang="en-US" sz="2400" b="1" dirty="0">
                <a:solidFill>
                  <a:srgbClr val="FFFF00"/>
                </a:solidFill>
                <a:latin typeface="Arial" pitchFamily="34" charset="0"/>
                <a:cs typeface="Arial" pitchFamily="34" charset="0"/>
              </a:rPr>
              <a:t>G</a:t>
            </a:r>
            <a:r>
              <a:rPr lang="vi-VN" sz="2400" b="1" dirty="0">
                <a:solidFill>
                  <a:srgbClr val="FFFF00"/>
                </a:solidFill>
                <a:latin typeface="Arial" pitchFamily="34" charset="0"/>
                <a:cs typeface="Arial" pitchFamily="34" charset="0"/>
              </a:rPr>
              <a:t>iúp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bộ</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Đúng</a:t>
            </a:r>
            <a:r>
              <a:rPr lang="en-US" sz="2400" b="1" dirty="0">
                <a:solidFill>
                  <a:srgbClr val="FFFF00"/>
                </a:solidFill>
                <a:latin typeface="Arial" pitchFamily="34" charset="0"/>
                <a:cs typeface="Arial" pitchFamily="34" charset="0"/>
              </a:rPr>
              <a:t> hay </a:t>
            </a:r>
            <a:r>
              <a:rPr lang="en-US" sz="2400" b="1" dirty="0" err="1">
                <a:solidFill>
                  <a:srgbClr val="FFFF00"/>
                </a:solidFill>
                <a:latin typeface="Arial" pitchFamily="34" charset="0"/>
                <a:cs typeface="Arial" pitchFamily="34" charset="0"/>
              </a:rPr>
              <a:t>sai</a:t>
            </a:r>
            <a:r>
              <a:rPr lang="en-US" sz="2400" b="1" dirty="0">
                <a:solidFill>
                  <a:srgbClr val="FFFF00"/>
                </a:solidFill>
                <a:latin typeface="Arial" pitchFamily="34" charset="0"/>
                <a:cs typeface="Arial" pitchFamily="34" charset="0"/>
              </a:rPr>
              <a:t>?</a:t>
            </a: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        A. Đúng</a:t>
              </a: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B. Sai</a:t>
              </a: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40570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Đúng</a:t>
            </a:r>
            <a:r>
              <a:rPr lang="en-US" sz="2400" b="1" dirty="0">
                <a:solidFill>
                  <a:srgbClr val="FFFF00"/>
                </a:solidFill>
                <a:latin typeface="Arial" pitchFamily="34" charset="0"/>
                <a:cs typeface="Arial" pitchFamily="34" charset="0"/>
              </a:rPr>
              <a:t> hay </a:t>
            </a:r>
            <a:r>
              <a:rPr lang="en-US" sz="2400" b="1" dirty="0" err="1">
                <a:solidFill>
                  <a:srgbClr val="FFFF00"/>
                </a:solidFill>
                <a:latin typeface="Arial" pitchFamily="34" charset="0"/>
                <a:cs typeface="Arial" pitchFamily="34" charset="0"/>
              </a:rPr>
              <a:t>sai</a:t>
            </a:r>
            <a:r>
              <a:rPr lang="en-US" sz="2400" b="1" dirty="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        A. Đúng</a:t>
              </a: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B. Sai</a:t>
              </a: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106309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590"/>
            <a:ext cx="2133600" cy="619336"/>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Rectangle 2"/>
          <p:cNvSpPr/>
          <p:nvPr/>
        </p:nvSpPr>
        <p:spPr>
          <a:xfrm>
            <a:off x="101600" y="942321"/>
            <a:ext cx="5529943" cy="1881990"/>
          </a:xfrm>
          <a:prstGeom prst="rect">
            <a:avLst/>
          </a:prstGeom>
        </p:spPr>
        <p:txBody>
          <a:bodyPr wrap="square">
            <a:spAutoFit/>
          </a:bodyPr>
          <a:lstStyle/>
          <a:p>
            <a:pPr marL="285750" indent="-285750" algn="just">
              <a:lnSpc>
                <a:spcPct val="150000"/>
              </a:lnSpc>
              <a:buFontTx/>
              <a:buChar char="-"/>
            </a:pP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làm</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phiếu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nhắc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việc</a:t>
            </a:r>
            <a:r>
              <a:rPr lang="en-US" sz="2000" dirty="0">
                <a:solidFill>
                  <a:srgbClr val="006600"/>
                </a:solidFill>
                <a:latin typeface="Arial" pitchFamily="34" charset="0"/>
                <a:cs typeface="Arial" pitchFamily="34" charset="0"/>
              </a:rPr>
              <a:t> ở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a:solidFill>
                  <a:srgbClr val="006600"/>
                </a:solidFill>
                <a:latin typeface="Arial" pitchFamily="34" charset="0"/>
                <a:cs typeface="Arial" pitchFamily="34" charset="0"/>
              </a:rPr>
              <a:t>Nhờ</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bố</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mẹ</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hướng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dẫn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cách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đặt</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chuông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đồng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hồ</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báo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thức</a:t>
            </a:r>
            <a:r>
              <a:rPr lang="en-US" sz="2000" dirty="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bố</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mẹ</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làm</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phiếu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nhắc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việc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một</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tuần</a:t>
            </a:r>
            <a:r>
              <a:rPr lang="en-US" sz="2000" dirty="0">
                <a:solidFill>
                  <a:srgbClr val="006600"/>
                </a:solidFill>
                <a:latin typeface="Arial" pitchFamily="34" charset="0"/>
                <a:cs typeface="Arial" pitchFamily="34"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543" y="1015395"/>
            <a:ext cx="3381829" cy="1735842"/>
          </a:xfrm>
          <a:prstGeom prst="rect">
            <a:avLst/>
          </a:prstGeom>
        </p:spPr>
      </p:pic>
      <p:sp>
        <p:nvSpPr>
          <p:cNvPr id="6" name="TextBox 5"/>
          <p:cNvSpPr txBox="1"/>
          <p:nvPr/>
        </p:nvSpPr>
        <p:spPr>
          <a:xfrm>
            <a:off x="222690" y="3458949"/>
            <a:ext cx="5408853" cy="400110"/>
          </a:xfrm>
          <a:prstGeom prst="rect">
            <a:avLst/>
          </a:prstGeom>
          <a:noFill/>
        </p:spPr>
        <p:txBody>
          <a:bodyPr wrap="none" rtlCol="0">
            <a:spAutoFit/>
          </a:bodyPr>
          <a:lstStyle/>
          <a:p>
            <a:r>
              <a:rPr lang="en-US" sz="2000" dirty="0" err="1">
                <a:solidFill>
                  <a:srgbClr val="006600"/>
                </a:solidFill>
                <a:latin typeface="Arial" pitchFamily="34" charset="0"/>
                <a:cs typeface="Arial" pitchFamily="34" charset="0"/>
              </a:rPr>
              <a:t>Dán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phiếu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nhắc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việc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nơi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em</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dễ</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quan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sát</a:t>
            </a:r>
            <a:r>
              <a:rPr lang="en-US" sz="2000" dirty="0">
                <a:solidFill>
                  <a:srgbClr val="006600"/>
                </a:solidFill>
                <a:latin typeface="Arial" pitchFamily="34" charset="0"/>
                <a:cs typeface="Arial" pitchFamily="34"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889" y="2859315"/>
            <a:ext cx="2993136" cy="1999488"/>
          </a:xfrm>
          <a:prstGeom prst="rect">
            <a:avLst/>
          </a:prstGeom>
        </p:spPr>
      </p:pic>
      <p:sp>
        <p:nvSpPr>
          <p:cNvPr id="19" name="TextBox 18"/>
          <p:cNvSpPr txBox="1"/>
          <p:nvPr/>
        </p:nvSpPr>
        <p:spPr>
          <a:xfrm>
            <a:off x="769257" y="4852781"/>
            <a:ext cx="7277954" cy="707886"/>
          </a:xfrm>
          <a:prstGeom prst="rect">
            <a:avLst/>
          </a:prstGeom>
          <a:noFill/>
        </p:spPr>
        <p:txBody>
          <a:bodyPr wrap="none" rtlCol="0">
            <a:spAutoFit/>
          </a:bodyPr>
          <a:lstStyle/>
          <a:p>
            <a:pPr marL="342900" indent="-342900" algn="just">
              <a:buFontTx/>
              <a:buChar char="-"/>
            </a:pPr>
            <a:r>
              <a:rPr lang="en-US" sz="2000" dirty="0" err="1">
                <a:solidFill>
                  <a:srgbClr val="0000CC"/>
                </a:solidFill>
                <a:latin typeface="Arial" pitchFamily="34" charset="0"/>
                <a:cs typeface="Arial" pitchFamily="34" charset="0"/>
              </a:rPr>
              <a:t>Lựa</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chọn</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và</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thực</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hiện</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cách</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làm</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phù</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hợp</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để</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luôn</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đúng</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giờ</a:t>
            </a:r>
            <a:r>
              <a:rPr lang="en-US" sz="2000" dirty="0">
                <a:solidFill>
                  <a:srgbClr val="0000CC"/>
                </a:solidFill>
                <a:latin typeface="Arial" pitchFamily="34" charset="0"/>
                <a:cs typeface="Arial" pitchFamily="34" charset="0"/>
              </a:rPr>
              <a:t>.</a:t>
            </a:r>
          </a:p>
          <a:p>
            <a:pPr marL="342900" indent="-342900" algn="just">
              <a:buFontTx/>
              <a:buChar char="-"/>
            </a:pPr>
            <a:r>
              <a:rPr lang="en-US" sz="2000" dirty="0" err="1">
                <a:solidFill>
                  <a:srgbClr val="0000CC"/>
                </a:solidFill>
                <a:latin typeface="Arial" pitchFamily="34" charset="0"/>
                <a:cs typeface="Arial" pitchFamily="34" charset="0"/>
              </a:rPr>
              <a:t>Nhắc</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nhở</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khi</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bạn</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chưa</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đúng</a:t>
            </a:r>
            <a:r>
              <a:rPr lang="en-US" sz="2000" dirty="0">
                <a:solidFill>
                  <a:srgbClr val="0000CC"/>
                </a:solidFill>
                <a:latin typeface="Arial" pitchFamily="34" charset="0"/>
                <a:cs typeface="Arial" pitchFamily="34" charset="0"/>
              </a:rPr>
              <a:t> </a:t>
            </a:r>
            <a:r>
              <a:rPr lang="en-US" sz="2000" dirty="0" err="1">
                <a:solidFill>
                  <a:srgbClr val="0000CC"/>
                </a:solidFill>
                <a:latin typeface="Arial" pitchFamily="34" charset="0"/>
                <a:cs typeface="Arial" pitchFamily="34" charset="0"/>
              </a:rPr>
              <a:t>giờ</a:t>
            </a:r>
            <a:endParaRPr lang="en-US" sz="20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206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grpSp>
        <p:nvGrpSpPr>
          <p:cNvPr id="5" name="Group 4"/>
          <p:cNvGrpSpPr/>
          <p:nvPr/>
        </p:nvGrpSpPr>
        <p:grpSpPr>
          <a:xfrm>
            <a:off x="163741" y="253547"/>
            <a:ext cx="8540137" cy="2475140"/>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563605" y="1230294"/>
              <a:ext cx="6393097" cy="1077218"/>
            </a:xfrm>
            <a:prstGeom prst="rect">
              <a:avLst/>
            </a:prstGeom>
            <a:noFill/>
          </p:spPr>
          <p:txBody>
            <a:bodyPr wrap="none" rtlCol="0">
              <a:spAutoFit/>
            </a:bodyPr>
            <a:lstStyle/>
            <a:p>
              <a:pPr algn="ctr"/>
              <a:r>
                <a:rPr lang="en-US" sz="3200" dirty="0" err="1">
                  <a:latin typeface="Arial" pitchFamily="34" charset="0"/>
                  <a:cs typeface="Arial" pitchFamily="34" charset="0"/>
                </a:rPr>
                <a:t>Gọn</a:t>
              </a:r>
              <a:r>
                <a:rPr lang="en-US" sz="3200" dirty="0">
                  <a:latin typeface="Arial" pitchFamily="34" charset="0"/>
                  <a:cs typeface="Arial" pitchFamily="34" charset="0"/>
                </a:rPr>
                <a:t> </a:t>
              </a:r>
              <a:r>
                <a:rPr lang="en-US" sz="3200" dirty="0" err="1">
                  <a:latin typeface="Arial" pitchFamily="34" charset="0"/>
                  <a:cs typeface="Arial" pitchFamily="34" charset="0"/>
                </a:rPr>
                <a:t>gàng</a:t>
              </a:r>
              <a:r>
                <a:rPr lang="en-US" sz="3200" dirty="0">
                  <a:latin typeface="Arial" pitchFamily="34" charset="0"/>
                  <a:cs typeface="Arial" pitchFamily="34" charset="0"/>
                </a:rPr>
                <a:t> </a:t>
              </a:r>
              <a:r>
                <a:rPr lang="en-US" sz="3200" dirty="0" err="1">
                  <a:latin typeface="Arial" pitchFamily="34" charset="0"/>
                  <a:cs typeface="Arial" pitchFamily="34" charset="0"/>
                </a:rPr>
                <a:t>ngăn</a:t>
              </a:r>
              <a:r>
                <a:rPr lang="en-US" sz="3200" dirty="0">
                  <a:latin typeface="Arial" pitchFamily="34" charset="0"/>
                  <a:cs typeface="Arial" pitchFamily="34" charset="0"/>
                </a:rPr>
                <a:t> </a:t>
              </a:r>
              <a:r>
                <a:rPr lang="en-US" sz="3200" dirty="0" err="1">
                  <a:latin typeface="Arial" pitchFamily="34" charset="0"/>
                  <a:cs typeface="Arial" pitchFamily="34" charset="0"/>
                </a:rPr>
                <a:t>nắp</a:t>
              </a:r>
              <a:r>
                <a:rPr lang="en-US" sz="3200" dirty="0">
                  <a:latin typeface="Arial" pitchFamily="34" charset="0"/>
                  <a:cs typeface="Arial" pitchFamily="34" charset="0"/>
                </a:rPr>
                <a:t> </a:t>
              </a:r>
              <a:r>
                <a:rPr lang="en-US" sz="3200" dirty="0" err="1">
                  <a:latin typeface="Arial" pitchFamily="34" charset="0"/>
                  <a:cs typeface="Arial" pitchFamily="34" charset="0"/>
                </a:rPr>
                <a:t>giúp</a:t>
              </a:r>
              <a:r>
                <a:rPr lang="en-US" sz="3200" dirty="0">
                  <a:latin typeface="Arial" pitchFamily="34" charset="0"/>
                  <a:cs typeface="Arial" pitchFamily="34" charset="0"/>
                </a:rPr>
                <a:t> </a:t>
              </a:r>
              <a:r>
                <a:rPr lang="en-US" sz="3200" dirty="0" err="1">
                  <a:latin typeface="Arial" pitchFamily="34" charset="0"/>
                  <a:cs typeface="Arial" pitchFamily="34" charset="0"/>
                </a:rPr>
                <a:t>em</a:t>
              </a:r>
              <a:endParaRPr lang="en-US" sz="3200" dirty="0">
                <a:latin typeface="Arial" pitchFamily="34" charset="0"/>
                <a:cs typeface="Arial" pitchFamily="34" charset="0"/>
              </a:endParaRPr>
            </a:p>
            <a:p>
              <a:pPr algn="ctr"/>
              <a:r>
                <a:rPr lang="en-US" sz="3200" dirty="0" err="1">
                  <a:latin typeface="Arial" pitchFamily="34" charset="0"/>
                  <a:cs typeface="Arial" pitchFamily="34" charset="0"/>
                </a:rPr>
                <a:t>Đồ</a:t>
              </a:r>
              <a:r>
                <a:rPr lang="en-US" sz="3200" dirty="0">
                  <a:latin typeface="Arial" pitchFamily="34" charset="0"/>
                  <a:cs typeface="Arial" pitchFamily="34" charset="0"/>
                </a:rPr>
                <a:t> </a:t>
              </a:r>
              <a:r>
                <a:rPr lang="en-US" sz="3200" dirty="0" err="1">
                  <a:latin typeface="Arial" pitchFamily="34" charset="0"/>
                  <a:cs typeface="Arial" pitchFamily="34" charset="0"/>
                </a:rPr>
                <a:t>dùng</a:t>
              </a:r>
              <a:r>
                <a:rPr lang="en-US" sz="3200" dirty="0">
                  <a:latin typeface="Arial" pitchFamily="34" charset="0"/>
                  <a:cs typeface="Arial" pitchFamily="34" charset="0"/>
                </a:rPr>
                <a:t> </a:t>
              </a:r>
              <a:r>
                <a:rPr lang="en-US" sz="3200" dirty="0" err="1">
                  <a:latin typeface="Arial" pitchFamily="34" charset="0"/>
                  <a:cs typeface="Arial" pitchFamily="34" charset="0"/>
                </a:rPr>
                <a:t>bện</a:t>
              </a:r>
              <a:r>
                <a:rPr lang="en-US" sz="3200" dirty="0">
                  <a:latin typeface="Arial" pitchFamily="34" charset="0"/>
                  <a:cs typeface="Arial" pitchFamily="34" charset="0"/>
                </a:rPr>
                <a:t> </a:t>
              </a:r>
              <a:r>
                <a:rPr lang="en-US" sz="3200" dirty="0" err="1">
                  <a:latin typeface="Arial" pitchFamily="34" charset="0"/>
                  <a:cs typeface="Arial" pitchFamily="34" charset="0"/>
                </a:rPr>
                <a:t>đẹp</a:t>
              </a:r>
              <a:r>
                <a:rPr lang="en-US" sz="3200" dirty="0">
                  <a:latin typeface="Arial" pitchFamily="34" charset="0"/>
                  <a:cs typeface="Arial" pitchFamily="34" charset="0"/>
                </a:rPr>
                <a:t>, </a:t>
              </a:r>
              <a:r>
                <a:rPr lang="en-US" sz="3200" dirty="0" err="1">
                  <a:latin typeface="Arial" pitchFamily="34" charset="0"/>
                  <a:cs typeface="Arial" pitchFamily="34" charset="0"/>
                </a:rPr>
                <a:t>khi</a:t>
              </a:r>
              <a:r>
                <a:rPr lang="en-US" sz="3200" dirty="0">
                  <a:latin typeface="Arial" pitchFamily="34" charset="0"/>
                  <a:cs typeface="Arial" pitchFamily="34" charset="0"/>
                </a:rPr>
                <a:t> </a:t>
              </a:r>
              <a:r>
                <a:rPr lang="en-US" sz="3200" dirty="0" err="1">
                  <a:latin typeface="Arial" pitchFamily="34" charset="0"/>
                  <a:cs typeface="Arial" pitchFamily="34" charset="0"/>
                </a:rPr>
                <a:t>tìm</a:t>
              </a:r>
              <a:r>
                <a:rPr lang="en-US" sz="3200" dirty="0">
                  <a:latin typeface="Arial" pitchFamily="34" charset="0"/>
                  <a:cs typeface="Arial" pitchFamily="34" charset="0"/>
                </a:rPr>
                <a:t> </a:t>
              </a:r>
              <a:r>
                <a:rPr lang="en-US" sz="3200" dirty="0" err="1">
                  <a:latin typeface="Arial" pitchFamily="34" charset="0"/>
                  <a:cs typeface="Arial" pitchFamily="34" charset="0"/>
                </a:rPr>
                <a:t>có</a:t>
              </a:r>
              <a:r>
                <a:rPr lang="en-US" sz="3200" dirty="0">
                  <a:latin typeface="Arial" pitchFamily="34" charset="0"/>
                  <a:cs typeface="Arial" pitchFamily="34" charset="0"/>
                </a:rPr>
                <a:t> </a:t>
              </a:r>
              <a:r>
                <a:rPr lang="en-US" sz="3200" dirty="0" err="1">
                  <a:latin typeface="Arial" pitchFamily="34" charset="0"/>
                  <a:cs typeface="Arial" pitchFamily="34" charset="0"/>
                </a:rPr>
                <a:t>ngay</a:t>
              </a:r>
              <a:r>
                <a:rPr lang="en-US" sz="3200" dirty="0">
                  <a:latin typeface="Arial" pitchFamily="34" charset="0"/>
                  <a:cs typeface="Arial" pitchFamily="34" charset="0"/>
                </a:rPr>
                <a:t>.</a:t>
              </a:r>
            </a:p>
          </p:txBody>
        </p:sp>
      </p:grpSp>
    </p:spTree>
    <p:extLst>
      <p:ext uri="{BB962C8B-B14F-4D97-AF65-F5344CB8AC3E}">
        <p14:creationId xmlns:p14="http://schemas.microsoft.com/office/powerpoint/2010/main" val="3828948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44000" cy="5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01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4430" y="119560"/>
            <a:ext cx="4221728" cy="1947667"/>
            <a:chOff x="124430" y="119560"/>
            <a:chExt cx="4221728" cy="194766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0" y="119560"/>
              <a:ext cx="4221728" cy="1941469"/>
            </a:xfrm>
            <a:prstGeom prst="rect">
              <a:avLst/>
            </a:prstGeom>
            <a:effectLst>
              <a:glow rad="139700">
                <a:schemeClr val="accent5">
                  <a:satMod val="175000"/>
                  <a:alpha val="40000"/>
                </a:schemeClr>
              </a:glow>
            </a:effectLst>
          </p:spPr>
        </p:pic>
        <p:sp>
          <p:nvSpPr>
            <p:cNvPr id="9" name="Oval 8"/>
            <p:cNvSpPr/>
            <p:nvPr/>
          </p:nvSpPr>
          <p:spPr>
            <a:xfrm>
              <a:off x="124430" y="1770743"/>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1</a:t>
              </a:r>
            </a:p>
          </p:txBody>
        </p:sp>
      </p:grpSp>
      <p:grpSp>
        <p:nvGrpSpPr>
          <p:cNvPr id="18" name="Group 17"/>
          <p:cNvGrpSpPr/>
          <p:nvPr/>
        </p:nvGrpSpPr>
        <p:grpSpPr>
          <a:xfrm>
            <a:off x="124429" y="2061029"/>
            <a:ext cx="4221729" cy="2022132"/>
            <a:chOff x="124429" y="2061029"/>
            <a:chExt cx="4221729" cy="20221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29" y="2061029"/>
              <a:ext cx="4221729" cy="2022132"/>
            </a:xfrm>
            <a:prstGeom prst="rect">
              <a:avLst/>
            </a:prstGeom>
            <a:effectLst>
              <a:glow rad="139700">
                <a:schemeClr val="accent5">
                  <a:satMod val="175000"/>
                  <a:alpha val="40000"/>
                </a:schemeClr>
              </a:glow>
            </a:effectLst>
          </p:spPr>
        </p:pic>
        <p:sp>
          <p:nvSpPr>
            <p:cNvPr id="10" name="Oval 9"/>
            <p:cNvSpPr/>
            <p:nvPr/>
          </p:nvSpPr>
          <p:spPr>
            <a:xfrm>
              <a:off x="124430" y="3786677"/>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3</a:t>
              </a:r>
            </a:p>
          </p:txBody>
        </p:sp>
      </p:grpSp>
      <p:grpSp>
        <p:nvGrpSpPr>
          <p:cNvPr id="16" name="Group 15"/>
          <p:cNvGrpSpPr/>
          <p:nvPr/>
        </p:nvGrpSpPr>
        <p:grpSpPr>
          <a:xfrm>
            <a:off x="4644572" y="0"/>
            <a:ext cx="4629306" cy="2061029"/>
            <a:chOff x="4644572" y="0"/>
            <a:chExt cx="4629306" cy="206102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572" y="0"/>
              <a:ext cx="4629306" cy="2061029"/>
            </a:xfrm>
            <a:prstGeom prst="rect">
              <a:avLst/>
            </a:prstGeom>
            <a:effectLst>
              <a:glow rad="139700">
                <a:schemeClr val="accent5">
                  <a:satMod val="175000"/>
                  <a:alpha val="40000"/>
                </a:schemeClr>
              </a:glow>
            </a:effectLst>
          </p:spPr>
        </p:pic>
        <p:sp>
          <p:nvSpPr>
            <p:cNvPr id="11" name="Oval 10"/>
            <p:cNvSpPr/>
            <p:nvPr/>
          </p:nvSpPr>
          <p:spPr>
            <a:xfrm>
              <a:off x="8847516" y="1764545"/>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2</a:t>
              </a:r>
            </a:p>
          </p:txBody>
        </p:sp>
      </p:grpSp>
      <p:grpSp>
        <p:nvGrpSpPr>
          <p:cNvPr id="17" name="Group 16"/>
          <p:cNvGrpSpPr/>
          <p:nvPr/>
        </p:nvGrpSpPr>
        <p:grpSpPr>
          <a:xfrm>
            <a:off x="4551458" y="2117632"/>
            <a:ext cx="4592542" cy="1849417"/>
            <a:chOff x="4551458" y="2117632"/>
            <a:chExt cx="4592542" cy="184941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458" y="2117632"/>
              <a:ext cx="4592542" cy="1817287"/>
            </a:xfrm>
            <a:prstGeom prst="rect">
              <a:avLst/>
            </a:prstGeom>
            <a:effectLst>
              <a:glow rad="139700">
                <a:schemeClr val="accent5">
                  <a:satMod val="175000"/>
                  <a:alpha val="40000"/>
                </a:schemeClr>
              </a:glow>
            </a:effectLst>
          </p:spPr>
        </p:pic>
        <p:sp>
          <p:nvSpPr>
            <p:cNvPr id="12" name="Oval 11"/>
            <p:cNvSpPr/>
            <p:nvPr/>
          </p:nvSpPr>
          <p:spPr>
            <a:xfrm>
              <a:off x="8800874" y="3670565"/>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4</a:t>
              </a:r>
            </a:p>
          </p:txBody>
        </p:sp>
      </p:grpSp>
      <p:grpSp>
        <p:nvGrpSpPr>
          <p:cNvPr id="14" name="Group 13"/>
          <p:cNvGrpSpPr/>
          <p:nvPr/>
        </p:nvGrpSpPr>
        <p:grpSpPr>
          <a:xfrm>
            <a:off x="1744431" y="3996077"/>
            <a:ext cx="5486400" cy="1699345"/>
            <a:chOff x="1744431" y="3996077"/>
            <a:chExt cx="5486400" cy="169934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4431" y="3996077"/>
              <a:ext cx="5486400" cy="1699345"/>
            </a:xfrm>
            <a:prstGeom prst="rect">
              <a:avLst/>
            </a:prstGeom>
            <a:effectLst>
              <a:glow rad="139700">
                <a:schemeClr val="accent5">
                  <a:satMod val="175000"/>
                  <a:alpha val="40000"/>
                </a:schemeClr>
              </a:glow>
            </a:effectLst>
          </p:spPr>
        </p:pic>
        <p:sp>
          <p:nvSpPr>
            <p:cNvPr id="13" name="Oval 12"/>
            <p:cNvSpPr/>
            <p:nvPr/>
          </p:nvSpPr>
          <p:spPr>
            <a:xfrm>
              <a:off x="1744431" y="5398938"/>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5</a:t>
              </a:r>
            </a:p>
          </p:txBody>
        </p:sp>
      </p:grpSp>
    </p:spTree>
    <p:extLst>
      <p:ext uri="{BB962C8B-B14F-4D97-AF65-F5344CB8AC3E}">
        <p14:creationId xmlns:p14="http://schemas.microsoft.com/office/powerpoint/2010/main" val="963072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4430" y="119560"/>
            <a:ext cx="4221728" cy="1947667"/>
            <a:chOff x="124430" y="119560"/>
            <a:chExt cx="4221728" cy="194766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0" y="119560"/>
              <a:ext cx="4221728" cy="1941469"/>
            </a:xfrm>
            <a:prstGeom prst="rect">
              <a:avLst/>
            </a:prstGeom>
            <a:effectLst>
              <a:glow rad="139700">
                <a:schemeClr val="accent5">
                  <a:satMod val="175000"/>
                  <a:alpha val="40000"/>
                </a:schemeClr>
              </a:glow>
            </a:effectLst>
          </p:spPr>
        </p:pic>
        <p:sp>
          <p:nvSpPr>
            <p:cNvPr id="9" name="Oval 8"/>
            <p:cNvSpPr/>
            <p:nvPr/>
          </p:nvSpPr>
          <p:spPr>
            <a:xfrm>
              <a:off x="124430" y="1770743"/>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1</a:t>
              </a:r>
            </a:p>
          </p:txBody>
        </p:sp>
      </p:grpSp>
      <p:grpSp>
        <p:nvGrpSpPr>
          <p:cNvPr id="18" name="Group 17"/>
          <p:cNvGrpSpPr/>
          <p:nvPr/>
        </p:nvGrpSpPr>
        <p:grpSpPr>
          <a:xfrm>
            <a:off x="124429" y="2061029"/>
            <a:ext cx="4221729" cy="2022132"/>
            <a:chOff x="124429" y="2061029"/>
            <a:chExt cx="4221729" cy="20221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29" y="2061029"/>
              <a:ext cx="4221729" cy="2022132"/>
            </a:xfrm>
            <a:prstGeom prst="rect">
              <a:avLst/>
            </a:prstGeom>
            <a:effectLst>
              <a:glow rad="139700">
                <a:schemeClr val="accent5">
                  <a:satMod val="175000"/>
                  <a:alpha val="40000"/>
                </a:schemeClr>
              </a:glow>
            </a:effectLst>
          </p:spPr>
        </p:pic>
        <p:sp>
          <p:nvSpPr>
            <p:cNvPr id="10" name="Oval 9"/>
            <p:cNvSpPr/>
            <p:nvPr/>
          </p:nvSpPr>
          <p:spPr>
            <a:xfrm>
              <a:off x="124430" y="3786677"/>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3</a:t>
              </a:r>
            </a:p>
          </p:txBody>
        </p:sp>
      </p:grpSp>
      <p:grpSp>
        <p:nvGrpSpPr>
          <p:cNvPr id="16" name="Group 15"/>
          <p:cNvGrpSpPr/>
          <p:nvPr/>
        </p:nvGrpSpPr>
        <p:grpSpPr>
          <a:xfrm>
            <a:off x="4644572" y="0"/>
            <a:ext cx="4629306" cy="2061029"/>
            <a:chOff x="4644572" y="0"/>
            <a:chExt cx="4629306" cy="206102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572" y="0"/>
              <a:ext cx="4629306" cy="2061029"/>
            </a:xfrm>
            <a:prstGeom prst="rect">
              <a:avLst/>
            </a:prstGeom>
            <a:effectLst>
              <a:glow rad="139700">
                <a:schemeClr val="accent5">
                  <a:satMod val="175000"/>
                  <a:alpha val="40000"/>
                </a:schemeClr>
              </a:glow>
            </a:effectLst>
          </p:spPr>
        </p:pic>
        <p:sp>
          <p:nvSpPr>
            <p:cNvPr id="11" name="Oval 10"/>
            <p:cNvSpPr/>
            <p:nvPr/>
          </p:nvSpPr>
          <p:spPr>
            <a:xfrm>
              <a:off x="8847516" y="1764545"/>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2</a:t>
              </a:r>
            </a:p>
          </p:txBody>
        </p:sp>
      </p:grpSp>
      <p:grpSp>
        <p:nvGrpSpPr>
          <p:cNvPr id="17" name="Group 16"/>
          <p:cNvGrpSpPr/>
          <p:nvPr/>
        </p:nvGrpSpPr>
        <p:grpSpPr>
          <a:xfrm>
            <a:off x="4551458" y="2117632"/>
            <a:ext cx="4592542" cy="1849417"/>
            <a:chOff x="4551458" y="2117632"/>
            <a:chExt cx="4592542" cy="184941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458" y="2117632"/>
              <a:ext cx="4592542" cy="1817287"/>
            </a:xfrm>
            <a:prstGeom prst="rect">
              <a:avLst/>
            </a:prstGeom>
            <a:effectLst>
              <a:glow rad="139700">
                <a:schemeClr val="accent5">
                  <a:satMod val="175000"/>
                  <a:alpha val="40000"/>
                </a:schemeClr>
              </a:glow>
            </a:effectLst>
          </p:spPr>
        </p:pic>
        <p:sp>
          <p:nvSpPr>
            <p:cNvPr id="12" name="Oval 11"/>
            <p:cNvSpPr/>
            <p:nvPr/>
          </p:nvSpPr>
          <p:spPr>
            <a:xfrm>
              <a:off x="8800874" y="3670565"/>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4</a:t>
              </a:r>
            </a:p>
          </p:txBody>
        </p:sp>
      </p:grpSp>
      <p:grpSp>
        <p:nvGrpSpPr>
          <p:cNvPr id="14" name="Group 13"/>
          <p:cNvGrpSpPr/>
          <p:nvPr/>
        </p:nvGrpSpPr>
        <p:grpSpPr>
          <a:xfrm>
            <a:off x="1744431" y="3996077"/>
            <a:ext cx="5486400" cy="1699345"/>
            <a:chOff x="1744431" y="3996077"/>
            <a:chExt cx="5486400" cy="169934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4431" y="3996077"/>
              <a:ext cx="5486400" cy="1699345"/>
            </a:xfrm>
            <a:prstGeom prst="rect">
              <a:avLst/>
            </a:prstGeom>
            <a:effectLst>
              <a:glow rad="139700">
                <a:schemeClr val="accent5">
                  <a:satMod val="175000"/>
                  <a:alpha val="40000"/>
                </a:schemeClr>
              </a:glow>
            </a:effectLst>
          </p:spPr>
        </p:pic>
        <p:sp>
          <p:nvSpPr>
            <p:cNvPr id="13" name="Oval 12"/>
            <p:cNvSpPr/>
            <p:nvPr/>
          </p:nvSpPr>
          <p:spPr>
            <a:xfrm>
              <a:off x="1744431" y="5398938"/>
              <a:ext cx="296484" cy="29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5</a:t>
              </a:r>
            </a:p>
          </p:txBody>
        </p:sp>
      </p:grpSp>
    </p:spTree>
    <p:extLst>
      <p:ext uri="{BB962C8B-B14F-4D97-AF65-F5344CB8AC3E}">
        <p14:creationId xmlns:p14="http://schemas.microsoft.com/office/powerpoint/2010/main" val="408172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grpSp>
        <p:nvGrpSpPr>
          <p:cNvPr id="8" name="Group 7"/>
          <p:cNvGrpSpPr/>
          <p:nvPr/>
        </p:nvGrpSpPr>
        <p:grpSpPr>
          <a:xfrm>
            <a:off x="94936" y="41793"/>
            <a:ext cx="8656889" cy="2220686"/>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628916"/>
              <a:ext cx="6371771" cy="1077218"/>
            </a:xfrm>
            <a:prstGeom prst="rect">
              <a:avLst/>
            </a:prstGeom>
            <a:noFill/>
          </p:spPr>
          <p:txBody>
            <a:bodyPr wrap="square" rtlCol="0">
              <a:spAutoFit/>
            </a:bodyPr>
            <a:lstStyle/>
            <a:p>
              <a:pPr algn="ctr"/>
              <a:r>
                <a:rPr lang="en-US" sz="3200" b="1" dirty="0" err="1">
                  <a:solidFill>
                    <a:srgbClr val="FFFF00"/>
                  </a:solidFill>
                  <a:latin typeface="Arial" pitchFamily="34" charset="0"/>
                  <a:cs typeface="Arial" pitchFamily="34" charset="0"/>
                </a:rPr>
                <a:t>Chủ</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đề</a:t>
              </a:r>
              <a:endParaRPr lang="en-US" sz="3200" b="1" dirty="0">
                <a:solidFill>
                  <a:srgbClr val="FFFF00"/>
                </a:solidFill>
                <a:latin typeface="Arial" pitchFamily="34" charset="0"/>
                <a:cs typeface="Arial" pitchFamily="34" charset="0"/>
              </a:endParaRPr>
            </a:p>
            <a:p>
              <a:pPr algn="ctr"/>
              <a:r>
                <a:rPr lang="en-US" sz="3200" b="1" dirty="0">
                  <a:solidFill>
                    <a:schemeClr val="bg1"/>
                  </a:solidFill>
                  <a:latin typeface="Arial" pitchFamily="34" charset="0"/>
                  <a:cs typeface="Arial" pitchFamily="34" charset="0"/>
                </a:rPr>
                <a:t>SINH HỌAT NỀN NẾP</a:t>
              </a:r>
            </a:p>
          </p:txBody>
        </p:sp>
      </p:grpSp>
      <p:sp>
        <p:nvSpPr>
          <p:cNvPr id="12" name="Oval 11"/>
          <p:cNvSpPr/>
          <p:nvPr/>
        </p:nvSpPr>
        <p:spPr>
          <a:xfrm>
            <a:off x="1800009" y="2204423"/>
            <a:ext cx="1549630" cy="656085"/>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3: </a:t>
            </a:r>
            <a:endParaRPr lang="en-US" sz="2400" dirty="0">
              <a:solidFill>
                <a:srgbClr val="FFFF00"/>
              </a:solidFill>
            </a:endParaRPr>
          </a:p>
        </p:txBody>
      </p:sp>
      <p:sp>
        <p:nvSpPr>
          <p:cNvPr id="14" name="TextBox 13"/>
          <p:cNvSpPr txBox="1"/>
          <p:nvPr/>
        </p:nvSpPr>
        <p:spPr>
          <a:xfrm>
            <a:off x="3393181" y="2262479"/>
            <a:ext cx="5056577" cy="461665"/>
          </a:xfrm>
          <a:prstGeom prst="rect">
            <a:avLst/>
          </a:prstGeom>
          <a:noFill/>
        </p:spPr>
        <p:txBody>
          <a:bodyPr wrap="none" rtlCol="0">
            <a:spAutoFit/>
          </a:bodyPr>
          <a:lstStyle/>
          <a:p>
            <a:pPr algn="ctr"/>
            <a:r>
              <a:rPr lang="en-US" sz="2400" b="1" dirty="0">
                <a:latin typeface="Arial" pitchFamily="34" charset="0"/>
                <a:cs typeface="Arial" pitchFamily="34" charset="0"/>
              </a:rPr>
              <a:t>HỌC TẬP, SINH HOẠT ĐÚNG GIỜ</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038" y="2860508"/>
            <a:ext cx="4257933" cy="2304293"/>
          </a:xfrm>
          <a:prstGeom prst="ellipse">
            <a:avLst/>
          </a:prstGeom>
          <a:ln>
            <a:noFill/>
          </a:ln>
          <a:effectLst>
            <a:softEdge rad="112500"/>
          </a:effectLst>
        </p:spPr>
      </p:pic>
    </p:spTree>
    <p:extLst>
      <p:ext uri="{BB962C8B-B14F-4D97-AF65-F5344CB8AC3E}">
        <p14:creationId xmlns:p14="http://schemas.microsoft.com/office/powerpoint/2010/main" val="18260570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41888" y="121422"/>
            <a:ext cx="2321469" cy="461665"/>
          </a:xfrm>
          <a:prstGeom prst="rect">
            <a:avLst/>
          </a:prstGeom>
          <a:noFill/>
        </p:spPr>
        <p:txBody>
          <a:bodyPr wrap="none" rtlCol="0">
            <a:spAutoFit/>
          </a:bodyPr>
          <a:lstStyle/>
          <a:p>
            <a:r>
              <a:rPr lang="en-US" sz="2400" b="1" dirty="0">
                <a:solidFill>
                  <a:srgbClr val="FF0000"/>
                </a:solidFill>
                <a:latin typeface="Arial" pitchFamily="34" charset="0"/>
                <a:cs typeface="Arial" pitchFamily="34" charset="0"/>
              </a:rPr>
              <a:t>HOẠT ĐỘNG 2</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147" y="828927"/>
            <a:ext cx="3029523" cy="1906393"/>
          </a:xfrm>
          <a:prstGeom prst="rect">
            <a:avLst/>
          </a:prstGeom>
          <a:effectLst>
            <a:glow rad="139700">
              <a:schemeClr val="accent6">
                <a:satMod val="175000"/>
                <a:alpha val="40000"/>
              </a:schemeClr>
            </a:glo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30" y="682172"/>
            <a:ext cx="3048000" cy="1827912"/>
          </a:xfrm>
          <a:prstGeom prst="rect">
            <a:avLst/>
          </a:prstGeom>
          <a:effectLst>
            <a:glow rad="139700">
              <a:schemeClr val="accent6">
                <a:satMod val="175000"/>
                <a:alpha val="40000"/>
              </a:schemeClr>
            </a:glo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47" y="3330416"/>
            <a:ext cx="3029523" cy="1876584"/>
          </a:xfrm>
          <a:prstGeom prst="rect">
            <a:avLst/>
          </a:prstGeom>
          <a:effectLst>
            <a:glow rad="139700">
              <a:schemeClr val="accent6">
                <a:satMod val="175000"/>
                <a:alpha val="40000"/>
              </a:schemeClr>
            </a:glo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944" y="3330416"/>
            <a:ext cx="3048000" cy="1876584"/>
          </a:xfrm>
          <a:prstGeom prst="rect">
            <a:avLst/>
          </a:prstGeom>
          <a:effectLst>
            <a:glow rad="139700">
              <a:schemeClr val="accent6">
                <a:satMod val="175000"/>
                <a:alpha val="40000"/>
              </a:schemeClr>
            </a:glow>
          </a:effectLst>
        </p:spPr>
      </p:pic>
      <p:sp>
        <p:nvSpPr>
          <p:cNvPr id="9"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08222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6" y="891878"/>
            <a:ext cx="6219283" cy="3365729"/>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43933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dirty="0">
              <a:solidFill>
                <a:srgbClr val="FF3300"/>
              </a:solidFill>
              <a:effectLst>
                <a:outerShdw blurRad="38100" dist="38100" dir="2700000" algn="tl">
                  <a:srgbClr val="C0C0C0"/>
                </a:outerShdw>
              </a:effectLst>
              <a:latin typeface="Arial" pitchFamily="34" charset="0"/>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703" y="891878"/>
            <a:ext cx="4282622" cy="280926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226111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1133</TotalTime>
  <Words>624</Words>
  <Application>Microsoft Office PowerPoint</Application>
  <PresentationFormat>On-screen Show (16:10)</PresentationFormat>
  <Paragraphs>79</Paragraphs>
  <Slides>38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.VnTifani HeavyH</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Tran Hoang Phuong Nhi</cp:lastModifiedBy>
  <cp:revision>111</cp:revision>
  <dcterms:created xsi:type="dcterms:W3CDTF">2020-02-10T09:35:50Z</dcterms:created>
  <dcterms:modified xsi:type="dcterms:W3CDTF">2021-03-09T03:24:40Z</dcterms:modified>
</cp:coreProperties>
</file>