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756" r:id="rId4"/>
    <p:sldMasterId id="2147483768" r:id="rId5"/>
  </p:sldMasterIdLst>
  <p:notesMasterIdLst>
    <p:notesMasterId r:id="rId16"/>
  </p:notesMasterIdLst>
  <p:sldIdLst>
    <p:sldId id="275" r:id="rId6"/>
    <p:sldId id="309" r:id="rId7"/>
    <p:sldId id="310" r:id="rId8"/>
    <p:sldId id="311" r:id="rId9"/>
    <p:sldId id="312" r:id="rId10"/>
    <p:sldId id="315" r:id="rId11"/>
    <p:sldId id="317" r:id="rId12"/>
    <p:sldId id="318" r:id="rId13"/>
    <p:sldId id="319" r:id="rId14"/>
    <p:sldId id="30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9B409-45BC-488F-A85A-3AB86E849706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019F-3D80-49B3-9A68-EF66D62F0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8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3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4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0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8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81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3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69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49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5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50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5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1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0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58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92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94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48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88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0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50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65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46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78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C7A6-BB92-48A9-811D-7E74C7D25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C652-F39E-4339-8889-F8733AA0E9C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59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4EEFB-4684-468F-B2C8-102576108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76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A50F4-8143-460E-BA3F-393FEB839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B1EC-29E1-4D4A-B670-B3CD21036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66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85E22-8CF6-43AB-8210-2CE05D5DA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9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B17DB-6861-48BD-A3AB-A7C9172AA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74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526C-74C8-4296-98ED-E0E264C56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20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4966-D6EA-45D6-9EF0-B0ED115A0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59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6FDC-83C5-415B-A6E0-122D4D4DC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42C5-4734-4A32-A22D-3711F376F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5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8F50-491F-4749-84D2-4FA415005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78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445A3-9995-4B9B-8887-46EA316A6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4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017588"/>
            <a:ext cx="7178675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1009650"/>
            <a:ext cx="7180263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pic>
        <p:nvPicPr>
          <p:cNvPr id="10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769938" y="701675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7854950" y="74930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88" y="5357813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5357813"/>
            <a:ext cx="5033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475" y="5357813"/>
            <a:ext cx="554038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3976729-E9BA-4921-89F3-A8365557C8EC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06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5F4B-6CC0-4223-A3A8-25B0E92120EF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87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90199-1BB7-4F1E-BF92-56A60243EE7F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8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DEE7F-C243-4C7B-8DF7-BB87F17A1F47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5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65406-A81F-44F1-9F7B-54A6054862C8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4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5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48F00-F08D-433B-8C0D-BC8875DFDBAB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77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83090-048B-40AE-B55A-C7CEF8CE1F24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38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60000">
            <a:off x="4471988" y="603250"/>
            <a:ext cx="3787775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300" y="576263"/>
            <a:ext cx="3789363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2063" y="5886450"/>
            <a:ext cx="1212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29300"/>
            <a:ext cx="352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8088" y="5897563"/>
            <a:ext cx="554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E89D9-B4B1-41DF-BEC1-926E921B224D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83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540000">
            <a:off x="749300" y="576263"/>
            <a:ext cx="3789363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1540000">
            <a:off x="744538" y="576263"/>
            <a:ext cx="3789362" cy="5721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60000">
            <a:off x="4468813" y="604838"/>
            <a:ext cx="3789362" cy="5722937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60000">
            <a:off x="4464050" y="603250"/>
            <a:ext cx="3789363" cy="5722938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2371725" y="293688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6280150" y="333375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238" y="5888038"/>
            <a:ext cx="12144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 rot="21540000">
            <a:off x="914400" y="5830888"/>
            <a:ext cx="331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850" y="5900738"/>
            <a:ext cx="554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4B2D7-A7C3-43B8-B9F5-140AAC64A9C1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64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D6A8-4913-492F-9F97-677CC2EC90BF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2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62C6-C976-4FF3-9631-EEB39AA654E3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7C96A-A494-48A8-8FE0-900310F1E740}" type="slidenum">
              <a:rPr lang="en-US">
                <a:solidFill>
                  <a:srgbClr val="465E9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5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78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0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6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AC7A6-BB92-48A9-811D-7E74C7D256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C652-F39E-4339-8889-F8733AA0E9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2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143CF3-D9EF-4021-B009-115E1576BCB4}" type="slidenum">
              <a:rPr lang="en-US"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838" y="574675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838" y="576263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pic>
        <p:nvPicPr>
          <p:cNvPr id="2056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544513" y="273050"/>
            <a:ext cx="5667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8115300" y="298450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itle Placeholder 1"/>
          <p:cNvSpPr>
            <a:spLocks noGrp="1"/>
          </p:cNvSpPr>
          <p:nvPr>
            <p:ph type="title"/>
          </p:nvPr>
        </p:nvSpPr>
        <p:spPr bwMode="auto">
          <a:xfrm>
            <a:off x="1095375" y="817563"/>
            <a:ext cx="69643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2119313"/>
            <a:ext cx="6196013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775" y="5808663"/>
            <a:ext cx="1212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08663"/>
            <a:ext cx="554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800" y="5808663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400">
                <a:solidFill>
                  <a:schemeClr val="tx2"/>
                </a:solidFill>
                <a:latin typeface="Rage Italic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D14B9C-3B7D-4B5E-BD44-99ACC43E07F1}" type="slidenum">
              <a:rPr lang="en-US" b="1">
                <a:solidFill>
                  <a:srgbClr val="465E9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6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44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5" y="0"/>
            <a:ext cx="601216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620" y="2621712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3</a:t>
            </a:r>
          </a:p>
        </p:txBody>
      </p:sp>
      <p:pic>
        <p:nvPicPr>
          <p:cNvPr id="2050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73" y="4149114"/>
            <a:ext cx="3100955" cy="19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418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66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8" y="3291223"/>
            <a:ext cx="1049045" cy="20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A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70" y="4653137"/>
            <a:ext cx="3791580" cy="26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048" y="1442816"/>
            <a:ext cx="165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242770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CHỊ ONG NÂU VÀ EM BÉ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5052" y="1966035"/>
            <a:ext cx="2916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2 BÀI HÁT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836" y="305758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 HÁT BẠN BÈ MÌNH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59" y="370826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 TẬP CÁC NỐT NHẠC</a:t>
            </a:r>
          </a:p>
        </p:txBody>
      </p:sp>
    </p:spTree>
    <p:extLst>
      <p:ext uri="{BB962C8B-B14F-4D97-AF65-F5344CB8AC3E}">
        <p14:creationId xmlns:p14="http://schemas.microsoft.com/office/powerpoint/2010/main" val="258098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106" y="19455"/>
            <a:ext cx="585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HD hát gõ đệm thep phách</a:t>
            </a:r>
          </a:p>
        </p:txBody>
      </p:sp>
      <p:pic>
        <p:nvPicPr>
          <p:cNvPr id="3" name="CHI OG NAU V E BE E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5716488"/>
            <a:ext cx="4572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0106" y="1772819"/>
            <a:ext cx="58588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Chị Ong nâu nâu nâu nâu</a:t>
            </a:r>
          </a:p>
          <a:p>
            <a:endParaRPr lang="en-US" sz="4000">
              <a:solidFill>
                <a:srgbClr val="002060"/>
              </a:solidFill>
            </a:endParaRPr>
          </a:p>
          <a:p>
            <a:endParaRPr lang="en-US" sz="4000">
              <a:solidFill>
                <a:srgbClr val="002060"/>
              </a:solidFill>
            </a:endParaRPr>
          </a:p>
          <a:p>
            <a:r>
              <a:rPr lang="en-US" sz="4000">
                <a:solidFill>
                  <a:srgbClr val="002060"/>
                </a:solidFill>
              </a:rPr>
              <a:t>Chị bay đi đâu đi đâu</a:t>
            </a:r>
          </a:p>
        </p:txBody>
      </p:sp>
      <p:pic>
        <p:nvPicPr>
          <p:cNvPr id="5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064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8067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6532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064" y="4221089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27908" y="4221089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7084" y="414764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3422" y="4191885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106" y="19455"/>
            <a:ext cx="5858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HD hát gõ đệm thep nhịp</a:t>
            </a:r>
          </a:p>
        </p:txBody>
      </p:sp>
      <p:pic>
        <p:nvPicPr>
          <p:cNvPr id="3" name="CHI OG NAU V E BE E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088" y="5716488"/>
            <a:ext cx="4572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0106" y="1772819"/>
            <a:ext cx="58588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Chị Ong nâu nâu nâu nâu</a:t>
            </a:r>
          </a:p>
          <a:p>
            <a:endParaRPr lang="en-US" sz="4000">
              <a:solidFill>
                <a:srgbClr val="002060"/>
              </a:solidFill>
            </a:endParaRPr>
          </a:p>
          <a:p>
            <a:endParaRPr lang="en-US" sz="4000">
              <a:solidFill>
                <a:srgbClr val="002060"/>
              </a:solidFill>
            </a:endParaRPr>
          </a:p>
          <a:p>
            <a:r>
              <a:rPr lang="en-US" sz="4000">
                <a:solidFill>
                  <a:srgbClr val="002060"/>
                </a:solidFill>
              </a:rPr>
              <a:t>Chị bay đi đâu đi đâu</a:t>
            </a:r>
          </a:p>
        </p:txBody>
      </p:sp>
      <p:pic>
        <p:nvPicPr>
          <p:cNvPr id="5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064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4008" y="246566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7064" y="4221089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hinh nen dep pp\CON VAT+CAY, HIH ANH NHO NGHEP TRAH\imag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1936" y="4147641"/>
            <a:ext cx="462524" cy="5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106" y="19460"/>
            <a:ext cx="857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Xem video mẫu sau đó hát vận động phụ họa</a:t>
            </a:r>
          </a:p>
        </p:txBody>
      </p:sp>
      <p:pic>
        <p:nvPicPr>
          <p:cNvPr id="3" name="CHI OG NAU V E BE E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1088" y="5716488"/>
            <a:ext cx="457200" cy="609600"/>
          </a:xfrm>
          <a:prstGeom prst="rect">
            <a:avLst/>
          </a:prstGeom>
        </p:spPr>
      </p:pic>
      <p:pic>
        <p:nvPicPr>
          <p:cNvPr id="6" name="VAN DOG C OG NAU V E B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703519"/>
            <a:ext cx="62646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14096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Hát và gõ đệm: Câu 1-2-3-4 gõ theo phách. Câu 5-6-7-8 gõ theo tiết tấu lời 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213285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ÔN BÀI: TIẾNG HÁT BẠN BÈ MÌNH</a:t>
            </a:r>
          </a:p>
        </p:txBody>
      </p:sp>
    </p:spTree>
    <p:extLst>
      <p:ext uri="{BB962C8B-B14F-4D97-AF65-F5344CB8AC3E}">
        <p14:creationId xmlns:p14="http://schemas.microsoft.com/office/powerpoint/2010/main" val="402408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2550"/>
            <a:ext cx="9144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409" y="457200"/>
            <a:ext cx="901721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Ôn tập vị trí nốt nhạc qua Trò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chơi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: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Khuông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nhạc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bàn</a:t>
            </a:r>
            <a:r>
              <a:rPr lang="en-US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tay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324981" y="5410200"/>
            <a:ext cx="6854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Mi</a:t>
            </a:r>
            <a:endParaRPr lang="en-US" sz="2400" b="1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803800" y="5862935"/>
            <a:ext cx="8256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 </a:t>
            </a:r>
            <a:r>
              <a:rPr lang="en-US" altLang="ko-KR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R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ê</a:t>
            </a:r>
            <a:r>
              <a:rPr lang="en-US" altLang="ko-KR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 </a:t>
            </a:r>
            <a:endParaRPr 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78020" y="6172200"/>
            <a:ext cx="9227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Đô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772400" y="3957935"/>
            <a:ext cx="672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>
                <a:ln w="11430"/>
                <a:solidFill>
                  <a:srgbClr val="FF3399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Si</a:t>
            </a:r>
            <a:endParaRPr lang="en-US" sz="2400" b="1" dirty="0">
              <a:ln w="11430"/>
              <a:solidFill>
                <a:srgbClr val="FF3399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420000" y="4262735"/>
            <a:ext cx="88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>
                <a:ln w="11430"/>
                <a:solidFill>
                  <a:srgbClr val="FF0000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La</a:t>
            </a:r>
            <a:endParaRPr lang="en-US" sz="2400" b="1" dirty="0">
              <a:ln w="11430"/>
              <a:solidFill>
                <a:srgbClr val="FF0000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171735" y="4719935"/>
            <a:ext cx="9816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>
                <a:ln w="11430"/>
                <a:solidFill>
                  <a:srgbClr val="FFFF66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Son</a:t>
            </a:r>
            <a:endParaRPr lang="en-US" sz="2400" b="1" dirty="0">
              <a:ln w="11430"/>
              <a:solidFill>
                <a:srgbClr val="FFFF66"/>
              </a:solidFill>
              <a:effectLst>
                <a:glow rad="101600">
                  <a:srgbClr val="0000FF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691631" y="5100935"/>
            <a:ext cx="928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4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굴림" pitchFamily="34" charset="-127"/>
                <a:cs typeface="Arial" charset="0"/>
              </a:rPr>
              <a:t>Pha</a:t>
            </a:r>
            <a:endParaRPr lang="en-US" sz="24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4800600" y="5890414"/>
            <a:ext cx="228599" cy="205586"/>
          </a:xfrm>
          <a:prstGeom prst="flowChartConnector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5943601" y="5509414"/>
            <a:ext cx="228599" cy="205586"/>
          </a:xfrm>
          <a:prstGeom prst="flowChartConnector">
            <a:avLst/>
          </a:prstGeom>
          <a:solidFill>
            <a:srgbClr val="CC0000"/>
          </a:solidFill>
          <a:ln>
            <a:solidFill>
              <a:srgbClr val="FF0000"/>
            </a:solidFill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6324601" y="5204614"/>
            <a:ext cx="228599" cy="205586"/>
          </a:xfrm>
          <a:prstGeom prst="flowChartConnector">
            <a:avLst/>
          </a:prstGeom>
          <a:solidFill>
            <a:srgbClr val="FF3399"/>
          </a:solidFill>
          <a:ln>
            <a:solidFill>
              <a:srgbClr val="FF0000"/>
            </a:solidFill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6781800" y="4823614"/>
            <a:ext cx="228599" cy="205586"/>
          </a:xfrm>
          <a:prstGeom prst="flowChartConnector">
            <a:avLst/>
          </a:prstGeom>
          <a:solidFill>
            <a:srgbClr val="FFFF66"/>
          </a:solidFill>
          <a:ln>
            <a:solidFill>
              <a:srgbClr val="FF0000"/>
            </a:solidFill>
          </a:ln>
          <a:effectLst>
            <a:glow rad="101600">
              <a:srgbClr val="0000FF">
                <a:alpha val="60000"/>
              </a:srgb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086600" y="4419600"/>
            <a:ext cx="228599" cy="20558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01600">
              <a:srgbClr val="0000FF">
                <a:alpha val="60000"/>
              </a:srgb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7162801" y="4061614"/>
            <a:ext cx="228599" cy="205586"/>
          </a:xfrm>
          <a:prstGeom prst="flowChartConnector">
            <a:avLst/>
          </a:prstGeom>
          <a:solidFill>
            <a:srgbClr val="FF3399"/>
          </a:solidFill>
          <a:ln>
            <a:solidFill>
              <a:srgbClr val="FF0000"/>
            </a:solidFill>
          </a:ln>
          <a:effectLst>
            <a:glow rad="101600">
              <a:srgbClr val="0000FF">
                <a:alpha val="60000"/>
              </a:srgb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48200" y="6297613"/>
            <a:ext cx="533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4800601" y="6195214"/>
            <a:ext cx="228599" cy="20558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4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807" y="893564"/>
            <a:ext cx="7620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-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Em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hãy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sắp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xếp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tên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của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7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nốt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nhạc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theo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đúng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thứ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 </a:t>
            </a:r>
            <a:r>
              <a:rPr lang="en-US" sz="3200" b="1" dirty="0" err="1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tự</a:t>
            </a:r>
            <a:r>
              <a:rPr lang="en-US" sz="3200" b="1" dirty="0">
                <a:ln w="11430"/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4791" y="5181600"/>
            <a:ext cx="990600" cy="68580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ĐÔ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14800" y="4038600"/>
            <a:ext cx="990600" cy="685800"/>
          </a:xfrm>
          <a:prstGeom prst="round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RÊ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81600" y="3657600"/>
            <a:ext cx="990600" cy="685800"/>
          </a:xfrm>
          <a:prstGeom prst="roundRect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MI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74273" y="4800600"/>
            <a:ext cx="990600" cy="685800"/>
          </a:xfrm>
          <a:prstGeom prst="roundRect">
            <a:avLst/>
          </a:prstGeom>
          <a:solidFill>
            <a:srgbClr val="99330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PHA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48000" y="4419600"/>
            <a:ext cx="990600" cy="685800"/>
          </a:xfrm>
          <a:prstGeom prst="roundRect">
            <a:avLst/>
          </a:prstGeom>
          <a:solidFill>
            <a:srgbClr val="C0000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SON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58791" y="3276600"/>
            <a:ext cx="990600" cy="685800"/>
          </a:xfrm>
          <a:prstGeom prst="roundRect">
            <a:avLst/>
          </a:prstGeom>
          <a:solidFill>
            <a:srgbClr val="0000FF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LA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200" y="2819400"/>
            <a:ext cx="990600" cy="685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SI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4273" y="4800600"/>
            <a:ext cx="990600" cy="685800"/>
          </a:xfrm>
          <a:prstGeom prst="round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RÊ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8000" y="4433455"/>
            <a:ext cx="990600" cy="685800"/>
          </a:xfrm>
          <a:prstGeom prst="roundRect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MI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81600" y="3664527"/>
            <a:ext cx="990600" cy="685800"/>
          </a:xfrm>
          <a:prstGeom prst="roundRect">
            <a:avLst/>
          </a:prstGeom>
          <a:solidFill>
            <a:srgbClr val="C0000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SON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14800" y="4038600"/>
            <a:ext cx="990600" cy="685800"/>
          </a:xfrm>
          <a:prstGeom prst="roundRect">
            <a:avLst/>
          </a:prstGeom>
          <a:solidFill>
            <a:srgbClr val="993300"/>
          </a:soli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</a:rPr>
              <a:t>PHA</a:t>
            </a:r>
          </a:p>
        </p:txBody>
      </p:sp>
    </p:spTree>
    <p:extLst>
      <p:ext uri="{BB962C8B-B14F-4D97-AF65-F5344CB8AC3E}">
        <p14:creationId xmlns:p14="http://schemas.microsoft.com/office/powerpoint/2010/main" val="3842468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44" y="4077072"/>
            <a:ext cx="434285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943" y="411050"/>
            <a:ext cx="315466" cy="10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TOG NOT NHAC+KY HIEU B TA\440px-Grand_staff.svg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" y="290512"/>
            <a:ext cx="8586252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5002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84348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80858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hinh nen dep pp\TOG NOT NHAC+KY HIEU B TA\4 NOT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49" y="733966"/>
            <a:ext cx="585880" cy="10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hinh nen dep pp\TOG NOT NHAC+KY HIEU B TA\3 NOT D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40" y="986873"/>
            <a:ext cx="288032" cy="10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hinh nen dep pp\TOG NOT NHAC+KY HIEU B TA\4 NOT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38" y="767833"/>
            <a:ext cx="546369" cy="93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istrator\Desktop\hinh nen dep pp\TOG NOT NHAC+KY HIEU B TA\3 NOT D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29858"/>
            <a:ext cx="288032" cy="10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880916" y="1482271"/>
            <a:ext cx="45719" cy="7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960506" y="1527990"/>
            <a:ext cx="45719" cy="7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913" y="1064578"/>
            <a:ext cx="286903" cy="9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8519" y="2593580"/>
            <a:ext cx="8478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HS đọc hoàn chỉnh tên từng nốt: Cao độ, trường độ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27225" y="8836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ÔN TẬP CÁC NỐT NHẠC</a:t>
            </a:r>
          </a:p>
        </p:txBody>
      </p:sp>
    </p:spTree>
    <p:extLst>
      <p:ext uri="{BB962C8B-B14F-4D97-AF65-F5344CB8AC3E}">
        <p14:creationId xmlns:p14="http://schemas.microsoft.com/office/powerpoint/2010/main" val="2222302048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182</Words>
  <Application>Microsoft Office PowerPoint</Application>
  <PresentationFormat>On-screen Show (4:3)</PresentationFormat>
  <Paragraphs>43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Brush Script MT</vt:lpstr>
      <vt:lpstr>Calibri</vt:lpstr>
      <vt:lpstr>Constantia</vt:lpstr>
      <vt:lpstr>Franklin Gothic Book</vt:lpstr>
      <vt:lpstr>Rage Italic</vt:lpstr>
      <vt:lpstr>Tahoma</vt:lpstr>
      <vt:lpstr>Times New Roman</vt:lpstr>
      <vt:lpstr>Office Theme</vt:lpstr>
      <vt:lpstr>1_Office Theme</vt:lpstr>
      <vt:lpstr>2_Office Theme</vt:lpstr>
      <vt:lpstr>Clarity</vt:lpstr>
      <vt:lpstr>Pushpin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44</cp:revision>
  <dcterms:created xsi:type="dcterms:W3CDTF">2021-07-12T05:01:00Z</dcterms:created>
  <dcterms:modified xsi:type="dcterms:W3CDTF">2022-04-26T05:31:33Z</dcterms:modified>
</cp:coreProperties>
</file>