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32" r:id="rId4"/>
  </p:sldMasterIdLst>
  <p:notesMasterIdLst>
    <p:notesMasterId r:id="rId21"/>
  </p:notesMasterIdLst>
  <p:sldIdLst>
    <p:sldId id="275" r:id="rId5"/>
    <p:sldId id="274" r:id="rId6"/>
    <p:sldId id="301" r:id="rId7"/>
    <p:sldId id="277" r:id="rId8"/>
    <p:sldId id="302" r:id="rId9"/>
    <p:sldId id="280" r:id="rId10"/>
    <p:sldId id="303" r:id="rId11"/>
    <p:sldId id="533" r:id="rId12"/>
    <p:sldId id="503" r:id="rId13"/>
    <p:sldId id="305" r:id="rId14"/>
    <p:sldId id="306" r:id="rId15"/>
    <p:sldId id="281" r:id="rId16"/>
    <p:sldId id="282" r:id="rId17"/>
    <p:sldId id="307" r:id="rId18"/>
    <p:sldId id="308"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2" d="100"/>
          <a:sy n="62" d="100"/>
        </p:scale>
        <p:origin x="141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79B409-45BC-488F-A85A-3AB86E849706}" type="datetimeFigureOut">
              <a:rPr lang="en-US" smtClean="0"/>
              <a:t>3/9/2022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65019F-3D80-49B3-9A68-EF66D62F0790}" type="slidenum">
              <a:rPr lang="en-US" smtClean="0"/>
              <a:t>‹#›</a:t>
            </a:fld>
            <a:endParaRPr lang="en-US"/>
          </a:p>
        </p:txBody>
      </p:sp>
    </p:spTree>
    <p:extLst>
      <p:ext uri="{BB962C8B-B14F-4D97-AF65-F5344CB8AC3E}">
        <p14:creationId xmlns:p14="http://schemas.microsoft.com/office/powerpoint/2010/main" val="77228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53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4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705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298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51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68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633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16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069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49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850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050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575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21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01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23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994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40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2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12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671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58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50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671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21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570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236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B10F-EBCE-4E0B-AEA6-C3A1D93E6E4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593FFA-9FE1-4373-B575-0FA5819DC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38B4FF-1DF3-4FCF-BC55-4FE3F0F8C025}"/>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72A57A1D-AF62-46D5-ADD9-3A244AAA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825E7-A7C7-4F8E-9F24-9EAC44B7717D}"/>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208108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2EC4-ED67-40B0-84A2-7AA8DB4EF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1D863-663C-458B-95D0-D0DCB3CE2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EFCF0-16B1-4CD1-88C9-3ADFBF2E45BE}"/>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31016391-0206-45E2-81EC-8A9D6728B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D85F-07B7-425D-B41A-E345B661ED65}"/>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3281500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084C-A195-451B-B5B7-8B168C87588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CC3CDA-3070-4D6D-8864-2A98FDE8A13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740EE-E132-4140-89E8-112C0D230FDB}"/>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5E42D4C0-8F8A-4EF8-BD88-F2D26D52D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72B18-6756-4FC7-8E52-88DADB4D67D7}"/>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919503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DD81-683D-4C13-BAC7-E1D0EB234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FF24C-C511-4410-9A23-F82415DF2D1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AE697C-554B-418F-A201-59ECEBBD29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B5EDD-A278-43BF-A18A-FB0D4AB95C69}"/>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6" name="Footer Placeholder 5">
            <a:extLst>
              <a:ext uri="{FF2B5EF4-FFF2-40B4-BE49-F238E27FC236}">
                <a16:creationId xmlns:a16="http://schemas.microsoft.com/office/drawing/2014/main" id="{F1843C6C-EB07-4A75-9163-E22C4DEA3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FADA2-FD0C-4B8A-BA48-88C13C262C5F}"/>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2250523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AA59-0146-4F17-BB1E-23F7B864713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5EE9C4-E289-4175-87DB-93BBCAE347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BD183CB-A440-4B9B-8068-500AD55E7AE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1B863-A56A-42BE-9FA2-4FB2836F5C3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F3351DF-4D64-4DE2-9B79-5F9B2640922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41722-4F32-444E-AB9C-8D21850F5D9A}"/>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8" name="Footer Placeholder 7">
            <a:extLst>
              <a:ext uri="{FF2B5EF4-FFF2-40B4-BE49-F238E27FC236}">
                <a16:creationId xmlns:a16="http://schemas.microsoft.com/office/drawing/2014/main" id="{4E68FBA4-D0C1-48D8-B8DB-E316F6A98C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312F7-4DAF-43B4-92EA-85A2E0C91123}"/>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270155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C2BB-2280-4EDD-9888-8F736DADC2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071C6C-629B-40A8-9846-6E3D55749664}"/>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4" name="Footer Placeholder 3">
            <a:extLst>
              <a:ext uri="{FF2B5EF4-FFF2-40B4-BE49-F238E27FC236}">
                <a16:creationId xmlns:a16="http://schemas.microsoft.com/office/drawing/2014/main" id="{4510F9E4-29E0-48C0-80C7-AA88B4D53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0BF27-E78E-4694-90E5-E1C10498CF76}"/>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79177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320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7D3BD2-1DBF-42F5-AD3B-FD57E8A8D122}"/>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3" name="Footer Placeholder 2">
            <a:extLst>
              <a:ext uri="{FF2B5EF4-FFF2-40B4-BE49-F238E27FC236}">
                <a16:creationId xmlns:a16="http://schemas.microsoft.com/office/drawing/2014/main" id="{CAC72238-771D-47B2-8469-2180470F06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4C3423-AA7A-4983-8579-F9D9FA6D6C69}"/>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197842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ABDE-C8D5-4D70-9898-3189E7099F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EDF15E5-BD08-476B-BB12-058366D3C62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0BBF16-F504-4EFE-A1B5-D9DC168264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1B5CC2-4DF7-485E-B714-30A2B7195BB0}"/>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6" name="Footer Placeholder 5">
            <a:extLst>
              <a:ext uri="{FF2B5EF4-FFF2-40B4-BE49-F238E27FC236}">
                <a16:creationId xmlns:a16="http://schemas.microsoft.com/office/drawing/2014/main" id="{CB9588B2-C595-4838-BD30-4EE429A82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0C163-E1A0-4420-9316-32E4D5A55C20}"/>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449251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BDA8-20B6-4882-929F-E37BC9209E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D71E232-BEE4-4BE5-906D-DCB75DC06E5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071271-CD66-46AD-88BD-0855C8DC58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7CF9AB-4BAB-42C7-8B0A-D264E4CA68DD}"/>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6" name="Footer Placeholder 5">
            <a:extLst>
              <a:ext uri="{FF2B5EF4-FFF2-40B4-BE49-F238E27FC236}">
                <a16:creationId xmlns:a16="http://schemas.microsoft.com/office/drawing/2014/main" id="{B188DFE0-6B48-453E-B300-7B97D25A1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29D26-06BE-4AAF-8424-974D27128A1F}"/>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85444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532C-FF9E-4484-AB11-3430232484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89D8DC-66EE-4AE7-B5C9-96850FE7C6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921C4-3E0C-4038-B81C-85013167D97E}"/>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62F6E856-E082-485F-B07E-3B26FD3F8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BBAC5-0CB0-43DD-A538-7B99B3E48FC5}"/>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902796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4E2BB-8625-435B-8D19-E33635E8B86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4BD2FD-F454-4F59-A150-20EFABAD9DA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3FEB2-9256-49F9-B96D-5B758C02B63C}"/>
              </a:ext>
            </a:extLst>
          </p:cNvPr>
          <p:cNvSpPr>
            <a:spLocks noGrp="1"/>
          </p:cNvSpPr>
          <p:nvPr>
            <p:ph type="dt" sz="half" idx="10"/>
          </p:nvPr>
        </p:nvSpPr>
        <p:spPr/>
        <p:txBody>
          <a:body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8D46A942-0D9D-4A4C-95F9-650C9D45E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46E22-F0B9-40EC-832D-8625E1F7735C}"/>
              </a:ext>
            </a:extLst>
          </p:cNvPr>
          <p:cNvSpPr>
            <a:spLocks noGrp="1"/>
          </p:cNvSpPr>
          <p:nvPr>
            <p:ph type="sldNum" sz="quarter" idx="12"/>
          </p:nvPr>
        </p:nvSpPr>
        <p:spPr/>
        <p:txBody>
          <a:bodyPr/>
          <a:lstStyle/>
          <a:p>
            <a:fld id="{413611A7-F833-4115-B387-639948F789BE}" type="slidenum">
              <a:rPr lang="en-US" smtClean="0"/>
              <a:t>‹#›</a:t>
            </a:fld>
            <a:endParaRPr lang="en-US"/>
          </a:p>
        </p:txBody>
      </p:sp>
    </p:spTree>
    <p:extLst>
      <p:ext uri="{BB962C8B-B14F-4D97-AF65-F5344CB8AC3E}">
        <p14:creationId xmlns:p14="http://schemas.microsoft.com/office/powerpoint/2010/main" val="152812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78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0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57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126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pPr/>
              <a:t>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50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767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537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1431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2029B-5C7C-4E29-A5D6-78F21053B7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0C94F-4279-4D7E-8EC4-82FE17D3B5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77A6A-3793-40C9-8FCE-1F51D2324E5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DCA2DA-CA3E-44F9-B8A7-25CE1135A4B4}" type="datetimeFigureOut">
              <a:rPr lang="en-US" smtClean="0"/>
              <a:t>3/9/2022</a:t>
            </a:fld>
            <a:endParaRPr lang="en-US"/>
          </a:p>
        </p:txBody>
      </p:sp>
      <p:sp>
        <p:nvSpPr>
          <p:cNvPr id="5" name="Footer Placeholder 4">
            <a:extLst>
              <a:ext uri="{FF2B5EF4-FFF2-40B4-BE49-F238E27FC236}">
                <a16:creationId xmlns:a16="http://schemas.microsoft.com/office/drawing/2014/main" id="{9C7B6A0E-A524-4074-A634-0CD942DA90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F0B487-FBE6-43EF-ACC7-981AC5842A1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3611A7-F833-4115-B387-639948F789BE}" type="slidenum">
              <a:rPr lang="en-US" smtClean="0"/>
              <a:t>‹#›</a:t>
            </a:fld>
            <a:endParaRPr lang="en-US"/>
          </a:p>
        </p:txBody>
      </p:sp>
    </p:spTree>
    <p:extLst>
      <p:ext uri="{BB962C8B-B14F-4D97-AF65-F5344CB8AC3E}">
        <p14:creationId xmlns:p14="http://schemas.microsoft.com/office/powerpoint/2010/main" val="7141523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3.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eg"/><Relationship Id="rId5" Type="http://schemas.openxmlformats.org/officeDocument/2006/relationships/image" Target="../media/image17.gi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47865" y="0"/>
            <a:ext cx="6012160" cy="5589240"/>
          </a:xfrm>
          <a:prstGeom prst="rect">
            <a:avLst/>
          </a:prstGeom>
          <a:noFill/>
        </p:spPr>
        <p:txBody>
          <a:bodyPr wrap="square" rtlCol="0">
            <a:prstTxWarp prst="textArchUpPour">
              <a:avLst/>
            </a:prstTxWarp>
            <a:spAutoFit/>
          </a:bodyPr>
          <a:lstStyle/>
          <a:p>
            <a:r>
              <a:rPr lang="en-US" sz="4000">
                <a:solidFill>
                  <a:prstClr val="white"/>
                </a:solidFill>
                <a:latin typeface="Times New Roman" pitchFamily="18" charset="0"/>
                <a:cs typeface="Times New Roman" pitchFamily="18" charset="0"/>
              </a:rPr>
              <a:t>Chào mừng quý thầy cô</a:t>
            </a:r>
          </a:p>
          <a:p>
            <a:r>
              <a:rPr lang="en-US" sz="4000">
                <a:solidFill>
                  <a:prstClr val="white"/>
                </a:solidFill>
                <a:latin typeface="Times New Roman" pitchFamily="18" charset="0"/>
                <a:cs typeface="Times New Roman" pitchFamily="18" charset="0"/>
              </a:rPr>
              <a:t> các bạn học sinh đến với </a:t>
            </a:r>
          </a:p>
        </p:txBody>
      </p:sp>
      <p:sp>
        <p:nvSpPr>
          <p:cNvPr id="5" name="TextBox 4"/>
          <p:cNvSpPr txBox="1"/>
          <p:nvPr/>
        </p:nvSpPr>
        <p:spPr>
          <a:xfrm>
            <a:off x="3437620" y="2621706"/>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3</a:t>
            </a:r>
          </a:p>
        </p:txBody>
      </p:sp>
      <p:pic>
        <p:nvPicPr>
          <p:cNvPr id="2050" name="Picture 2" descr="C:\Users\Administrator\Desktop\hinh nen dep pp\HIH NG NGHEP BAI G\z2577138619550_26fc373cf1c0551cf8f2d8fdf957b06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67" y="4149110"/>
            <a:ext cx="3100955" cy="194173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5418870"/>
            <a:ext cx="609600" cy="609600"/>
          </a:xfrm>
          <a:prstGeom prst="rect">
            <a:avLst/>
          </a:prstGeom>
        </p:spPr>
      </p:pic>
    </p:spTree>
    <p:extLst>
      <p:ext uri="{BB962C8B-B14F-4D97-AF65-F5344CB8AC3E}">
        <p14:creationId xmlns:p14="http://schemas.microsoft.com/office/powerpoint/2010/main" val="311231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ight Arrow 3"/>
          <p:cNvSpPr/>
          <p:nvPr/>
        </p:nvSpPr>
        <p:spPr>
          <a:xfrm>
            <a:off x="107504" y="735093"/>
            <a:ext cx="2435233" cy="143490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1 HS HÁT LĨNH XƯỚNG</a:t>
            </a:r>
          </a:p>
        </p:txBody>
      </p:sp>
      <p:sp>
        <p:nvSpPr>
          <p:cNvPr id="5" name="TextBox 4"/>
          <p:cNvSpPr txBox="1"/>
          <p:nvPr/>
        </p:nvSpPr>
        <p:spPr>
          <a:xfrm>
            <a:off x="2562687" y="1047207"/>
            <a:ext cx="4919780" cy="646331"/>
          </a:xfrm>
          <a:prstGeom prst="rect">
            <a:avLst/>
          </a:prstGeom>
          <a:noFill/>
        </p:spPr>
        <p:txBody>
          <a:bodyPr wrap="square" rtlCol="0">
            <a:spAutoFit/>
          </a:bodyPr>
          <a:lstStyle/>
          <a:p>
            <a:r>
              <a:rPr lang="en-US" sz="3600" dirty="0" err="1">
                <a:solidFill>
                  <a:srgbClr val="002060"/>
                </a:solidFill>
              </a:rPr>
              <a:t>Chị</a:t>
            </a:r>
            <a:r>
              <a:rPr lang="en-US" sz="3600" dirty="0">
                <a:solidFill>
                  <a:srgbClr val="002060"/>
                </a:solidFill>
              </a:rPr>
              <a:t> </a:t>
            </a:r>
            <a:r>
              <a:rPr lang="en-US" sz="3600" dirty="0" err="1">
                <a:solidFill>
                  <a:srgbClr val="002060"/>
                </a:solidFill>
              </a:rPr>
              <a:t>Ong</a:t>
            </a:r>
            <a:r>
              <a:rPr lang="en-US" sz="3600" dirty="0">
                <a:solidFill>
                  <a:srgbClr val="002060"/>
                </a:solidFill>
              </a:rPr>
              <a:t> </a:t>
            </a:r>
            <a:r>
              <a:rPr lang="en-US" sz="3600" dirty="0" err="1">
                <a:solidFill>
                  <a:srgbClr val="002060"/>
                </a:solidFill>
              </a:rPr>
              <a:t>nâu</a:t>
            </a:r>
            <a:r>
              <a:rPr lang="en-US" sz="3600" dirty="0">
                <a:solidFill>
                  <a:srgbClr val="002060"/>
                </a:solidFill>
              </a:rPr>
              <a:t> </a:t>
            </a:r>
            <a:r>
              <a:rPr lang="en-US" sz="3600" dirty="0" err="1">
                <a:solidFill>
                  <a:srgbClr val="002060"/>
                </a:solidFill>
              </a:rPr>
              <a:t>nâu</a:t>
            </a:r>
            <a:r>
              <a:rPr lang="en-US" sz="3600" dirty="0">
                <a:solidFill>
                  <a:srgbClr val="002060"/>
                </a:solidFill>
              </a:rPr>
              <a:t>…</a:t>
            </a:r>
            <a:r>
              <a:rPr lang="en-US" sz="3600" dirty="0" err="1">
                <a:solidFill>
                  <a:srgbClr val="002060"/>
                </a:solidFill>
              </a:rPr>
              <a:t>chị</a:t>
            </a:r>
            <a:r>
              <a:rPr lang="en-US" sz="3600" dirty="0">
                <a:solidFill>
                  <a:srgbClr val="002060"/>
                </a:solidFill>
              </a:rPr>
              <a:t> bay</a:t>
            </a:r>
          </a:p>
        </p:txBody>
      </p:sp>
      <p:sp>
        <p:nvSpPr>
          <p:cNvPr id="6" name="Right Arrow 5"/>
          <p:cNvSpPr/>
          <p:nvPr/>
        </p:nvSpPr>
        <p:spPr>
          <a:xfrm>
            <a:off x="1" y="2349305"/>
            <a:ext cx="2339752" cy="158730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srgbClr val="FF0000"/>
                </a:solidFill>
              </a:rPr>
              <a:t>CẢ LỚP</a:t>
            </a:r>
          </a:p>
        </p:txBody>
      </p:sp>
      <p:sp>
        <p:nvSpPr>
          <p:cNvPr id="7" name="TextBox 6"/>
          <p:cNvSpPr txBox="1"/>
          <p:nvPr/>
        </p:nvSpPr>
        <p:spPr>
          <a:xfrm>
            <a:off x="2472399" y="2819793"/>
            <a:ext cx="6204057" cy="646331"/>
          </a:xfrm>
          <a:prstGeom prst="rect">
            <a:avLst/>
          </a:prstGeom>
          <a:noFill/>
        </p:spPr>
        <p:txBody>
          <a:bodyPr wrap="square" rtlCol="0">
            <a:spAutoFit/>
          </a:bodyPr>
          <a:lstStyle/>
          <a:p>
            <a:r>
              <a:rPr lang="en-US" sz="3600" dirty="0" err="1">
                <a:solidFill>
                  <a:srgbClr val="002060"/>
                </a:solidFill>
              </a:rPr>
              <a:t>Bé</a:t>
            </a:r>
            <a:r>
              <a:rPr lang="en-US" sz="3600" dirty="0">
                <a:solidFill>
                  <a:srgbClr val="002060"/>
                </a:solidFill>
              </a:rPr>
              <a:t> </a:t>
            </a:r>
            <a:r>
              <a:rPr lang="en-US" sz="3600" dirty="0" err="1">
                <a:solidFill>
                  <a:srgbClr val="002060"/>
                </a:solidFill>
              </a:rPr>
              <a:t>ngoan</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chị</a:t>
            </a:r>
            <a:r>
              <a:rPr lang="en-US" sz="3600" dirty="0">
                <a:solidFill>
                  <a:srgbClr val="002060"/>
                </a:solidFill>
              </a:rPr>
              <a:t> </a:t>
            </a:r>
            <a:r>
              <a:rPr lang="en-US" sz="3600" dirty="0" err="1">
                <a:solidFill>
                  <a:srgbClr val="002060"/>
                </a:solidFill>
              </a:rPr>
              <a:t>ơi</a:t>
            </a:r>
            <a:r>
              <a:rPr lang="en-US" sz="3600" dirty="0">
                <a:solidFill>
                  <a:srgbClr val="002060"/>
                </a:solidFill>
              </a:rPr>
              <a:t>…</a:t>
            </a:r>
            <a:r>
              <a:rPr lang="en-US" sz="3600" dirty="0" err="1">
                <a:solidFill>
                  <a:srgbClr val="002060"/>
                </a:solidFill>
              </a:rPr>
              <a:t>nên</a:t>
            </a:r>
            <a:r>
              <a:rPr lang="en-US" sz="3600" dirty="0">
                <a:solidFill>
                  <a:srgbClr val="002060"/>
                </a:solidFill>
              </a:rPr>
              <a:t> </a:t>
            </a:r>
            <a:r>
              <a:rPr lang="en-US" sz="3600" dirty="0" err="1">
                <a:solidFill>
                  <a:srgbClr val="002060"/>
                </a:solidFill>
              </a:rPr>
              <a:t>lười</a:t>
            </a:r>
            <a:endParaRPr lang="en-US" sz="3600" dirty="0">
              <a:solidFill>
                <a:srgbClr val="002060"/>
              </a:solidFill>
            </a:endParaRPr>
          </a:p>
        </p:txBody>
      </p:sp>
      <p:pic>
        <p:nvPicPr>
          <p:cNvPr id="8"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5816" y="4437112"/>
            <a:ext cx="457200" cy="609600"/>
          </a:xfrm>
          <a:prstGeom prst="rect">
            <a:avLst/>
          </a:prstGeom>
        </p:spPr>
      </p:pic>
    </p:spTree>
    <p:extLst>
      <p:ext uri="{BB962C8B-B14F-4D97-AF65-F5344CB8AC3E}">
        <p14:creationId xmlns:p14="http://schemas.microsoft.com/office/powerpoint/2010/main" val="1875962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ight Arrow 3"/>
          <p:cNvSpPr/>
          <p:nvPr/>
        </p:nvSpPr>
        <p:spPr>
          <a:xfrm>
            <a:off x="22860" y="735093"/>
            <a:ext cx="1839351" cy="161421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rgbClr val="FF0000"/>
                </a:solidFill>
              </a:rPr>
              <a:t>TỔ 1</a:t>
            </a:r>
          </a:p>
        </p:txBody>
      </p:sp>
      <p:sp>
        <p:nvSpPr>
          <p:cNvPr id="5" name="TextBox 4"/>
          <p:cNvSpPr txBox="1"/>
          <p:nvPr/>
        </p:nvSpPr>
        <p:spPr>
          <a:xfrm>
            <a:off x="2082095" y="1080534"/>
            <a:ext cx="4784289" cy="923330"/>
          </a:xfrm>
          <a:prstGeom prst="rect">
            <a:avLst/>
          </a:prstGeom>
          <a:noFill/>
        </p:spPr>
        <p:txBody>
          <a:bodyPr wrap="square" rtlCol="0">
            <a:spAutoFit/>
          </a:bodyPr>
          <a:lstStyle/>
          <a:p>
            <a:r>
              <a:rPr lang="en-US" sz="5400" dirty="0" err="1">
                <a:solidFill>
                  <a:srgbClr val="002060"/>
                </a:solidFill>
              </a:rPr>
              <a:t>Hát</a:t>
            </a:r>
            <a:r>
              <a:rPr lang="en-US" sz="5400" dirty="0">
                <a:solidFill>
                  <a:srgbClr val="002060"/>
                </a:solidFill>
              </a:rPr>
              <a:t> </a:t>
            </a:r>
            <a:r>
              <a:rPr lang="en-US" sz="5400" dirty="0" err="1">
                <a:solidFill>
                  <a:srgbClr val="002060"/>
                </a:solidFill>
              </a:rPr>
              <a:t>câu</a:t>
            </a:r>
            <a:r>
              <a:rPr lang="en-US" sz="5400" dirty="0">
                <a:solidFill>
                  <a:srgbClr val="002060"/>
                </a:solidFill>
              </a:rPr>
              <a:t> 1,3,5</a:t>
            </a:r>
          </a:p>
        </p:txBody>
      </p:sp>
      <p:sp>
        <p:nvSpPr>
          <p:cNvPr id="6" name="Right Arrow 5"/>
          <p:cNvSpPr/>
          <p:nvPr/>
        </p:nvSpPr>
        <p:spPr>
          <a:xfrm>
            <a:off x="32048" y="2636912"/>
            <a:ext cx="1839351" cy="158730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rgbClr val="FF0000"/>
                </a:solidFill>
              </a:rPr>
              <a:t>TỔ 2</a:t>
            </a:r>
          </a:p>
        </p:txBody>
      </p:sp>
      <p:sp>
        <p:nvSpPr>
          <p:cNvPr id="7" name="TextBox 6"/>
          <p:cNvSpPr txBox="1"/>
          <p:nvPr/>
        </p:nvSpPr>
        <p:spPr>
          <a:xfrm>
            <a:off x="2082095" y="2819790"/>
            <a:ext cx="4958465" cy="923330"/>
          </a:xfrm>
          <a:prstGeom prst="rect">
            <a:avLst/>
          </a:prstGeom>
          <a:noFill/>
        </p:spPr>
        <p:txBody>
          <a:bodyPr wrap="square" rtlCol="0">
            <a:spAutoFit/>
          </a:bodyPr>
          <a:lstStyle/>
          <a:p>
            <a:r>
              <a:rPr lang="en-US" sz="5400" dirty="0" err="1">
                <a:solidFill>
                  <a:srgbClr val="002060"/>
                </a:solidFill>
              </a:rPr>
              <a:t>Hát</a:t>
            </a:r>
            <a:r>
              <a:rPr lang="en-US" sz="5400" dirty="0">
                <a:solidFill>
                  <a:srgbClr val="002060"/>
                </a:solidFill>
              </a:rPr>
              <a:t> </a:t>
            </a:r>
            <a:r>
              <a:rPr lang="en-US" sz="5400" dirty="0" err="1">
                <a:solidFill>
                  <a:srgbClr val="002060"/>
                </a:solidFill>
              </a:rPr>
              <a:t>câu</a:t>
            </a:r>
            <a:r>
              <a:rPr lang="en-US" sz="5400" dirty="0">
                <a:solidFill>
                  <a:srgbClr val="002060"/>
                </a:solidFill>
              </a:rPr>
              <a:t> 2,4,6.</a:t>
            </a:r>
          </a:p>
        </p:txBody>
      </p:sp>
      <p:pic>
        <p:nvPicPr>
          <p:cNvPr id="9"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5816" y="4437112"/>
            <a:ext cx="457200" cy="609600"/>
          </a:xfrm>
          <a:prstGeom prst="rect">
            <a:avLst/>
          </a:prstGeom>
        </p:spPr>
      </p:pic>
      <p:pic>
        <p:nvPicPr>
          <p:cNvPr id="10" name="Picture 2" descr="C:\Users\Administrator\Desktop\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5818175"/>
            <a:ext cx="375297" cy="30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31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107504" y="1412776"/>
            <a:ext cx="7236296" cy="1077218"/>
          </a:xfrm>
          <a:prstGeom prst="rect">
            <a:avLst/>
          </a:prstGeom>
          <a:noFill/>
        </p:spPr>
        <p:txBody>
          <a:bodyPr wrap="square" rtlCol="0">
            <a:spAutoFit/>
          </a:bodyPr>
          <a:lstStyle/>
          <a:p>
            <a:pPr eaLnBrk="0" fontAlgn="base" hangingPunct="0">
              <a:spcBef>
                <a:spcPct val="0"/>
              </a:spcBef>
              <a:spcAft>
                <a:spcPct val="0"/>
              </a:spcAft>
            </a:pPr>
            <a:r>
              <a:rPr lang="en-US" sz="3200" b="1">
                <a:solidFill>
                  <a:srgbClr val="002060"/>
                </a:solidFill>
                <a:latin typeface="Times New Roman" pitchFamily="18" charset="0"/>
                <a:cs typeface="Times New Roman" pitchFamily="18" charset="0"/>
              </a:rPr>
              <a:t>Hát nhẩm lời ca trên giai điệu lời 1 sau đó HD một vài tiếng cần thiết trong lời 2</a:t>
            </a:r>
          </a:p>
        </p:txBody>
      </p:sp>
      <p:pic>
        <p:nvPicPr>
          <p:cNvPr id="7"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4416" y="3501008"/>
            <a:ext cx="457200" cy="609600"/>
          </a:xfrm>
          <a:prstGeom prst="rect">
            <a:avLst/>
          </a:prstGeom>
        </p:spPr>
      </p:pic>
    </p:spTree>
    <p:extLst>
      <p:ext uri="{BB962C8B-B14F-4D97-AF65-F5344CB8AC3E}">
        <p14:creationId xmlns:p14="http://schemas.microsoft.com/office/powerpoint/2010/main" val="83796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274" y="1700808"/>
            <a:ext cx="7443046" cy="1446550"/>
          </a:xfrm>
          <a:prstGeom prst="rect">
            <a:avLst/>
          </a:prstGeom>
          <a:noFill/>
        </p:spPr>
        <p:txBody>
          <a:bodyPr wrap="square" rtlCol="0">
            <a:spAutoFit/>
          </a:bodyPr>
          <a:lstStyle/>
          <a:p>
            <a:r>
              <a:rPr lang="en-US" sz="4400">
                <a:solidFill>
                  <a:srgbClr val="002060"/>
                </a:solidFill>
              </a:rPr>
              <a:t>- Nửa lớp hát nguyên âm “La” nửa lớp kia hát lời 2</a:t>
            </a:r>
          </a:p>
        </p:txBody>
      </p:sp>
      <p:pic>
        <p:nvPicPr>
          <p:cNvPr id="9"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5816" y="3827512"/>
            <a:ext cx="457200" cy="609600"/>
          </a:xfrm>
          <a:prstGeom prst="rect">
            <a:avLst/>
          </a:prstGeom>
        </p:spPr>
      </p:pic>
    </p:spTree>
    <p:extLst>
      <p:ext uri="{BB962C8B-B14F-4D97-AF65-F5344CB8AC3E}">
        <p14:creationId xmlns:p14="http://schemas.microsoft.com/office/powerpoint/2010/main" val="1716193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274" y="1700808"/>
            <a:ext cx="7299030" cy="1323439"/>
          </a:xfrm>
          <a:prstGeom prst="rect">
            <a:avLst/>
          </a:prstGeom>
          <a:noFill/>
        </p:spPr>
        <p:txBody>
          <a:bodyPr wrap="square" rtlCol="0">
            <a:spAutoFit/>
          </a:bodyPr>
          <a:lstStyle/>
          <a:p>
            <a:r>
              <a:rPr lang="en-US" sz="4000">
                <a:solidFill>
                  <a:srgbClr val="002060"/>
                </a:solidFill>
              </a:rPr>
              <a:t>Hát hòa giọng: Nửa lớp hát lời 1, nửa lớp hát lời 2</a:t>
            </a:r>
          </a:p>
        </p:txBody>
      </p:sp>
      <p:pic>
        <p:nvPicPr>
          <p:cNvPr id="3"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9329" y="4132312"/>
            <a:ext cx="457200" cy="609600"/>
          </a:xfrm>
          <a:prstGeom prst="rect">
            <a:avLst/>
          </a:prstGeom>
        </p:spPr>
      </p:pic>
    </p:spTree>
    <p:extLst>
      <p:ext uri="{BB962C8B-B14F-4D97-AF65-F5344CB8AC3E}">
        <p14:creationId xmlns:p14="http://schemas.microsoft.com/office/powerpoint/2010/main" val="1465280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66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47865" y="0"/>
            <a:ext cx="6408712" cy="5589240"/>
          </a:xfrm>
          <a:prstGeom prst="rect">
            <a:avLst/>
          </a:prstGeom>
          <a:noFill/>
        </p:spPr>
        <p:txBody>
          <a:bodyPr wrap="square" rtlCol="0">
            <a:prstTxWarp prst="textArchUpPour">
              <a:avLst/>
            </a:prstTxWarp>
            <a:spAutoFit/>
          </a:bodyPr>
          <a:lstStyle/>
          <a:p>
            <a:r>
              <a:rPr lang="en-US" sz="4000">
                <a:solidFill>
                  <a:prstClr val="white"/>
                </a:solidFill>
                <a:latin typeface="Times New Roman" pitchFamily="18" charset="0"/>
                <a:cs typeface="Times New Roman" pitchFamily="18" charset="0"/>
              </a:rPr>
              <a:t>Chúc quý thầy cô </a:t>
            </a:r>
          </a:p>
          <a:p>
            <a:r>
              <a:rPr lang="en-US" sz="4000">
                <a:solidFill>
                  <a:prstClr val="white"/>
                </a:solidFill>
                <a:latin typeface="Times New Roman" pitchFamily="18" charset="0"/>
                <a:cs typeface="Times New Roman" pitchFamily="18" charset="0"/>
              </a:rPr>
              <a:t>mạnh khỏe các bạn học sinh chăm ngoan học giỏi </a:t>
            </a:r>
          </a:p>
        </p:txBody>
      </p:sp>
      <p:sp>
        <p:nvSpPr>
          <p:cNvPr id="5" name="TextBox 4"/>
          <p:cNvSpPr txBox="1"/>
          <p:nvPr/>
        </p:nvSpPr>
        <p:spPr>
          <a:xfrm>
            <a:off x="3437620" y="2621706"/>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3</a:t>
            </a:r>
          </a:p>
        </p:txBody>
      </p:sp>
      <p:pic>
        <p:nvPicPr>
          <p:cNvPr id="2050" name="Picture 2" descr="C:\Users\Administrator\Desktop\hinh nen dep pp\HIH NG NGHEP BAI G\z2577138619550_26fc373cf1c0551cf8f2d8fdf957b06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67" y="4149110"/>
            <a:ext cx="3100955" cy="1941735"/>
          </a:xfrm>
          <a:prstGeom prst="rect">
            <a:avLst/>
          </a:prstGeom>
          <a:noFill/>
          <a:extLst>
            <a:ext uri="{909E8E84-426E-40DD-AFC4-6F175D3DCCD1}">
              <a14:hiddenFill xmlns:a14="http://schemas.microsoft.com/office/drawing/2010/main">
                <a:solidFill>
                  <a:srgbClr val="FFFFFF"/>
                </a:solidFill>
              </a14:hiddenFill>
            </a:ext>
          </a:extLst>
        </p:spPr>
      </p:pic>
      <p:pic>
        <p:nvPicPr>
          <p:cNvPr id="6"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7524328" y="5589240"/>
            <a:ext cx="720080" cy="537592"/>
          </a:xfrm>
          <a:prstGeom prst="rect">
            <a:avLst/>
          </a:prstGeom>
        </p:spPr>
      </p:pic>
    </p:spTree>
    <p:extLst>
      <p:ext uri="{BB962C8B-B14F-4D97-AF65-F5344CB8AC3E}">
        <p14:creationId xmlns:p14="http://schemas.microsoft.com/office/powerpoint/2010/main" val="89088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872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8" name="Picture 4"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9965" y="2348886"/>
            <a:ext cx="838750" cy="665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736" y="-26046"/>
            <a:ext cx="8295688" cy="461665"/>
          </a:xfrm>
          <a:prstGeom prst="rect">
            <a:avLst/>
          </a:prstGeom>
          <a:noFill/>
        </p:spPr>
        <p:txBody>
          <a:bodyPr wrap="square" rtlCol="0">
            <a:spAutoFit/>
          </a:bodyPr>
          <a:lstStyle/>
          <a:p>
            <a:pPr eaLnBrk="0" fontAlgn="base" hangingPunct="0">
              <a:spcBef>
                <a:spcPct val="0"/>
              </a:spcBef>
              <a:spcAft>
                <a:spcPct val="0"/>
              </a:spcAft>
            </a:pPr>
            <a:r>
              <a:rPr lang="en-US" sz="2400" b="1">
                <a:solidFill>
                  <a:srgbClr val="002060"/>
                </a:solidFill>
                <a:latin typeface="Times New Roman" pitchFamily="18" charset="0"/>
                <a:cs typeface="Times New Roman" pitchFamily="18" charset="0"/>
              </a:rPr>
              <a:t>Bức tranh và câu hát sau là của bài hát của dân ca, tác giả nào</a:t>
            </a:r>
          </a:p>
        </p:txBody>
      </p:sp>
      <p:pic>
        <p:nvPicPr>
          <p:cNvPr id="3"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16016" y="435619"/>
            <a:ext cx="609600" cy="609600"/>
          </a:xfrm>
          <a:prstGeom prst="rect">
            <a:avLst/>
          </a:prstGeom>
        </p:spPr>
      </p:pic>
    </p:spTree>
    <p:extLst>
      <p:ext uri="{BB962C8B-B14F-4D97-AF65-F5344CB8AC3E}">
        <p14:creationId xmlns:p14="http://schemas.microsoft.com/office/powerpoint/2010/main" val="39147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8" name="Picture 4" descr="C:\Users\Administrator\Desktop\hinh nen dep pp\ah dog\Anh-dong-gif-chim-dep-Ohaylam.com-(1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9965" y="2348886"/>
            <a:ext cx="838750" cy="665675"/>
          </a:xfrm>
          <a:prstGeom prst="rect">
            <a:avLst/>
          </a:prstGeom>
          <a:noFill/>
          <a:extLst>
            <a:ext uri="{909E8E84-426E-40DD-AFC4-6F175D3DCCD1}">
              <a14:hiddenFill xmlns:a14="http://schemas.microsoft.com/office/drawing/2010/main">
                <a:solidFill>
                  <a:srgbClr val="FFFFFF"/>
                </a:solidFill>
              </a14:hiddenFill>
            </a:ext>
          </a:extLst>
        </p:spPr>
      </p:pic>
      <p:pic>
        <p:nvPicPr>
          <p:cNvPr id="2"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33508" y="5812964"/>
            <a:ext cx="609600" cy="609600"/>
          </a:xfrm>
          <a:prstGeom prst="rect">
            <a:avLst/>
          </a:prstGeom>
        </p:spPr>
      </p:pic>
      <p:sp>
        <p:nvSpPr>
          <p:cNvPr id="6" name="TextBox 5"/>
          <p:cNvSpPr txBox="1"/>
          <p:nvPr/>
        </p:nvSpPr>
        <p:spPr>
          <a:xfrm>
            <a:off x="2" y="-22168"/>
            <a:ext cx="9060231" cy="523220"/>
          </a:xfrm>
          <a:prstGeom prst="rect">
            <a:avLst/>
          </a:prstGeom>
          <a:noFill/>
        </p:spPr>
        <p:txBody>
          <a:bodyPr wrap="square" rtlCol="0">
            <a:spAutoFit/>
          </a:bodyPr>
          <a:lstStyle/>
          <a:p>
            <a:pPr eaLnBrk="0" fontAlgn="base" hangingPunct="0">
              <a:spcBef>
                <a:spcPct val="0"/>
              </a:spcBef>
              <a:spcAft>
                <a:spcPct val="0"/>
              </a:spcAft>
            </a:pPr>
            <a:r>
              <a:rPr lang="en-US" sz="2800" b="1">
                <a:solidFill>
                  <a:srgbClr val="002060"/>
                </a:solidFill>
                <a:latin typeface="Times New Roman" pitchFamily="18" charset="0"/>
                <a:cs typeface="Times New Roman" pitchFamily="18" charset="0"/>
              </a:rPr>
              <a:t>Hát lại lời 1 bài Chị Ong Nâu Và Em Bé khởi động giọng</a:t>
            </a:r>
          </a:p>
        </p:txBody>
      </p:sp>
    </p:spTree>
    <p:extLst>
      <p:ext uri="{BB962C8B-B14F-4D97-AF65-F5344CB8AC3E}">
        <p14:creationId xmlns:p14="http://schemas.microsoft.com/office/powerpoint/2010/main" val="50033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668811" y="0"/>
            <a:ext cx="2175163" cy="523220"/>
          </a:xfrm>
          <a:prstGeom prst="rect">
            <a:avLst/>
          </a:prstGeom>
          <a:noFill/>
        </p:spPr>
        <p:txBody>
          <a:bodyPr wrap="square" rtlCol="0">
            <a:spAutoFit/>
          </a:bodyPr>
          <a:lstStyle/>
          <a:p>
            <a:pPr eaLnBrk="0" fontAlgn="base" hangingPunct="0">
              <a:spcBef>
                <a:spcPct val="0"/>
              </a:spcBef>
              <a:spcAft>
                <a:spcPct val="0"/>
              </a:spcAft>
            </a:pPr>
            <a:r>
              <a:rPr lang="en-US" sz="2800" b="1">
                <a:solidFill>
                  <a:srgbClr val="002060"/>
                </a:solidFill>
                <a:latin typeface="Times New Roman" pitchFamily="18" charset="0"/>
                <a:cs typeface="Times New Roman" pitchFamily="18" charset="0"/>
              </a:rPr>
              <a:t>TIẾT 26</a:t>
            </a:r>
          </a:p>
        </p:txBody>
      </p:sp>
      <p:sp>
        <p:nvSpPr>
          <p:cNvPr id="12" name="TextBox 11"/>
          <p:cNvSpPr txBox="1"/>
          <p:nvPr/>
        </p:nvSpPr>
        <p:spPr>
          <a:xfrm>
            <a:off x="-9836" y="836717"/>
            <a:ext cx="7367284" cy="461665"/>
          </a:xfrm>
          <a:prstGeom prst="rect">
            <a:avLst/>
          </a:prstGeom>
          <a:noFill/>
        </p:spPr>
        <p:txBody>
          <a:bodyPr wrap="square" rtlCol="0">
            <a:spAutoFit/>
          </a:bodyPr>
          <a:lstStyle/>
          <a:p>
            <a:pPr eaLnBrk="0" fontAlgn="base" hangingPunct="0">
              <a:spcBef>
                <a:spcPct val="0"/>
              </a:spcBef>
              <a:spcAft>
                <a:spcPct val="0"/>
              </a:spcAft>
            </a:pPr>
            <a:r>
              <a:rPr lang="en-US" sz="2400" b="1">
                <a:solidFill>
                  <a:srgbClr val="002060"/>
                </a:solidFill>
                <a:latin typeface="Times New Roman" pitchFamily="18" charset="0"/>
                <a:cs typeface="Times New Roman" pitchFamily="18" charset="0"/>
              </a:rPr>
              <a:t>HỌC HÁT BÀI: CHỊ ONG NÂU VÀ EM BÉ (LỜI 2)</a:t>
            </a:r>
          </a:p>
        </p:txBody>
      </p:sp>
      <p:pic>
        <p:nvPicPr>
          <p:cNvPr id="1026" name="Picture 2" descr="C:\Users\Administrator\Desktop\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157" y="5517232"/>
            <a:ext cx="375297" cy="30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3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51722" y="781462"/>
            <a:ext cx="4824536" cy="584775"/>
          </a:xfrm>
          <a:prstGeom prst="rect">
            <a:avLst/>
          </a:prstGeom>
          <a:noFill/>
        </p:spPr>
        <p:txBody>
          <a:bodyPr wrap="square" rtlCol="0">
            <a:spAutoFit/>
          </a:bodyPr>
          <a:lstStyle/>
          <a:p>
            <a:r>
              <a:rPr lang="en-US" sz="3200">
                <a:solidFill>
                  <a:srgbClr val="002060"/>
                </a:solidFill>
              </a:rPr>
              <a:t>Nghe mẫu toàn bộ bài hát</a:t>
            </a:r>
          </a:p>
        </p:txBody>
      </p:sp>
      <p:pic>
        <p:nvPicPr>
          <p:cNvPr id="5" name="Picture 2" descr="CONVEB"/>
          <p:cNvPicPr>
            <a:picLocks noChangeAspect="1" noChangeArrowheads="1"/>
          </p:cNvPicPr>
          <p:nvPr/>
        </p:nvPicPr>
        <p:blipFill>
          <a:blip r:embed="rId7" cstate="print">
            <a:extLst>
              <a:ext uri="{28A0092B-C50C-407E-A947-70E740481C1C}">
                <a14:useLocalDpi xmlns:a14="http://schemas.microsoft.com/office/drawing/2010/main" val="0"/>
              </a:ext>
            </a:extLst>
          </a:blip>
          <a:srcRect t="11876" b="35030"/>
          <a:stretch>
            <a:fillRect/>
          </a:stretch>
        </p:blipFill>
        <p:spPr bwMode="auto">
          <a:xfrm>
            <a:off x="179512" y="1366232"/>
            <a:ext cx="8784976" cy="508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NGHE MAU CHI OG NAU VA E B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7544" y="654224"/>
            <a:ext cx="360040" cy="536773"/>
          </a:xfrm>
          <a:prstGeom prst="rect">
            <a:avLst/>
          </a:prstGeom>
        </p:spPr>
      </p:pic>
      <p:pic>
        <p:nvPicPr>
          <p:cNvPr id="7" name="CHI OG NAU V E BE E'dur.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06816" y="44624"/>
            <a:ext cx="609600" cy="609600"/>
          </a:xfrm>
          <a:prstGeom prst="rect">
            <a:avLst/>
          </a:prstGeom>
        </p:spPr>
      </p:pic>
    </p:spTree>
    <p:extLst>
      <p:ext uri="{BB962C8B-B14F-4D97-AF65-F5344CB8AC3E}">
        <p14:creationId xmlns:p14="http://schemas.microsoft.com/office/powerpoint/2010/main" val="2715731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72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771800" y="476672"/>
            <a:ext cx="352110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ca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a:t>
            </a:r>
          </a:p>
        </p:txBody>
      </p:sp>
      <p:sp>
        <p:nvSpPr>
          <p:cNvPr id="3" name="Rectangle 2"/>
          <p:cNvSpPr/>
          <p:nvPr/>
        </p:nvSpPr>
        <p:spPr>
          <a:xfrm>
            <a:off x="107504" y="1196752"/>
            <a:ext cx="8764189" cy="4484369"/>
          </a:xfrm>
          <a:prstGeom prst="rect">
            <a:avLst/>
          </a:prstGeom>
        </p:spPr>
        <p:txBody>
          <a:bodyPr wrap="square">
            <a:spAutoFit/>
          </a:bodyPr>
          <a:lstStyle/>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Trời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Chị</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Ong bay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nhanh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bay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nhanh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p>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2: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nở</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những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cánh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thắm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tìm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mật</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trĩu</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nặng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3: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Chị</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Ong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uốn</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mình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qua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nghiêng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đôi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cánh</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chào</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p>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Bé</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ngoan</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chị</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ơi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Hôm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nay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trời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nắng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tươi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p>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5: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Chị</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bay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tìm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nhuỵ.Làm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mật</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ong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nuôi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đời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p>
          <a:p>
            <a:pPr marL="342900" marR="0" lvl="0" indent="-342900" algn="just" defTabSz="914400" rtl="0" eaLnBrk="1" fontAlgn="base" latinLnBrk="0" hangingPunct="1">
              <a:lnSpc>
                <a:spcPct val="2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CÂU 6: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Chị</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vâng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theo</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bố</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mẹ</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Chăm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làm</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không</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nên</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lười</a:t>
            </a:r>
            <a:r>
              <a:rPr kumimoji="0" lang="en-US" sz="20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a:t>
            </a:r>
          </a:p>
          <a:p>
            <a:pPr marL="342900" marR="0" lvl="0" indent="-342900" algn="l" defTabSz="914400" rtl="0" eaLnBrk="1" fontAlgn="base" latinLnBrk="0" hangingPunct="1">
              <a:lnSpc>
                <a:spcPct val="25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pic>
        <p:nvPicPr>
          <p:cNvPr id="4" name="Picture 10" descr="Hình ảnh Ong, Con Ong, Bay, Động Vật Vector và PNG với nền trong suốt để  tải xuống miễn phí">
            <a:extLst>
              <a:ext uri="{FF2B5EF4-FFF2-40B4-BE49-F238E27FC236}">
                <a16:creationId xmlns:a16="http://schemas.microsoft.com/office/drawing/2014/main" id="{893119E1-FC87-41C8-AB60-ACA17E5242B3}"/>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3568" y="-243408"/>
            <a:ext cx="1392008" cy="1892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ình ảnh Chúc Mừng Ong Nhỏ Ong Nhỏ Ong Chăm Chỉ Giỏ Hoa Hạnh Phúc, Ong Mật,  Con Ong Nhỏ Hạnh Phúc, Con Ong Nhỏ miễn phí tải tập tin PNG PSDComment">
            <a:extLst>
              <a:ext uri="{FF2B5EF4-FFF2-40B4-BE49-F238E27FC236}">
                <a16:creationId xmlns:a16="http://schemas.microsoft.com/office/drawing/2014/main" id="{CF7FCDF9-6DFC-46F9-852C-8940578942DA}"/>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755576" y="5229200"/>
            <a:ext cx="1463996" cy="130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15616" y="781458"/>
            <a:ext cx="7056784" cy="461665"/>
          </a:xfrm>
          <a:prstGeom prst="rect">
            <a:avLst/>
          </a:prstGeom>
          <a:noFill/>
        </p:spPr>
        <p:txBody>
          <a:bodyPr wrap="square" rtlCol="0">
            <a:spAutoFit/>
          </a:bodyPr>
          <a:lstStyle/>
          <a:p>
            <a:r>
              <a:rPr lang="en-US" sz="2400">
                <a:solidFill>
                  <a:srgbClr val="002060"/>
                </a:solidFill>
              </a:rPr>
              <a:t>SLIDE BỔ XUNG GV CHO NGHE HÁT MẪU BẰNG VIDEO</a:t>
            </a:r>
          </a:p>
        </p:txBody>
      </p:sp>
      <p:pic>
        <p:nvPicPr>
          <p:cNvPr id="2" name="Bài 10 - Chị Ong Nâu Và Em Bé - Âm Nhạc Lớp 3 -- Tập Hát Theo Lời - CD Bộ Giáo Dụ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3" y="1340768"/>
            <a:ext cx="8587677" cy="5256584"/>
          </a:xfrm>
          <a:prstGeom prst="rect">
            <a:avLst/>
          </a:prstGeom>
        </p:spPr>
      </p:pic>
    </p:spTree>
    <p:extLst>
      <p:ext uri="{BB962C8B-B14F-4D97-AF65-F5344CB8AC3E}">
        <p14:creationId xmlns:p14="http://schemas.microsoft.com/office/powerpoint/2010/main" val="270313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9F9F-A466-42A5-B7ED-6C3C57C393D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956BDF4-E83D-4550-8EAC-6148A33AC239}"/>
              </a:ext>
            </a:extLst>
          </p:cNvPr>
          <p:cNvSpPr>
            <a:spLocks noGrp="1"/>
          </p:cNvSpPr>
          <p:nvPr>
            <p:ph type="subTitle" idx="1"/>
          </p:nvPr>
        </p:nvSpPr>
        <p:spPr/>
        <p:txBody>
          <a:bodyPr/>
          <a:lstStyle/>
          <a:p>
            <a:endParaRPr lang="en-US"/>
          </a:p>
        </p:txBody>
      </p:sp>
      <p:pic>
        <p:nvPicPr>
          <p:cNvPr id="4" name="- Karaoke HD - Chị Ong Nâu Và Em Bé - Âm Nhạc Lớp 3 -- CD Chuẩn Bộ Giáo Dục">
            <a:hlinkClick r:id="" action="ppaction://media"/>
            <a:extLst>
              <a:ext uri="{FF2B5EF4-FFF2-40B4-BE49-F238E27FC236}">
                <a16:creationId xmlns:a16="http://schemas.microsoft.com/office/drawing/2014/main" id="{43D85812-4B28-4CD0-B616-C74D15F879D3}"/>
              </a:ext>
            </a:extLst>
          </p:cNvPr>
          <p:cNvPicPr>
            <a:picLocks noChangeAspect="1"/>
          </p:cNvPicPr>
          <p:nvPr>
            <a:videoFile r:link="rId1"/>
            <p:extLst>
              <p:ext uri="{DAA4B4D4-6D71-4841-9C94-3DE7FCFB9230}">
                <p14:media xmlns:p14="http://schemas.microsoft.com/office/powerpoint/2010/main" r:embed="rId2">
                  <p14:trim st="4018" end="5154"/>
                </p14:media>
              </p:ext>
            </p:extLst>
          </p:nvPr>
        </p:nvPicPr>
        <p:blipFill>
          <a:blip r:embed="rId4"/>
          <a:stretch>
            <a:fillRect/>
          </a:stretch>
        </p:blipFill>
        <p:spPr>
          <a:xfrm>
            <a:off x="467544" y="404664"/>
            <a:ext cx="8208911" cy="604867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9027527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6028"/>
            <a:ext cx="9144000" cy="3641971"/>
          </a:xfrm>
          <a:prstGeom prst="rect">
            <a:avLst/>
          </a:prstGeom>
        </p:spPr>
      </p:pic>
      <p:sp>
        <p:nvSpPr>
          <p:cNvPr id="5" name="TextBox 4"/>
          <p:cNvSpPr txBox="1"/>
          <p:nvPr/>
        </p:nvSpPr>
        <p:spPr>
          <a:xfrm>
            <a:off x="2249310" y="411560"/>
            <a:ext cx="5059013"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Gõ</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1506959"/>
            <a:ext cx="8986706" cy="923330"/>
          </a:xfrm>
          <a:prstGeom prst="rect">
            <a:avLst/>
          </a:prstGeom>
        </p:spPr>
        <p:txBody>
          <a:bodyPr wrap="square">
            <a:spAutoFit/>
          </a:bodyPr>
          <a:lstStyle/>
          <a:p>
            <a:r>
              <a:rPr lang="en-US" sz="2700" b="1" i="1" dirty="0">
                <a:solidFill>
                  <a:srgbClr val="FF0000"/>
                </a:solidFill>
              </a:rPr>
              <a:t>CÂU 1: </a:t>
            </a:r>
            <a:r>
              <a:rPr lang="vi-VN" sz="2700" i="1" dirty="0">
                <a:solidFill>
                  <a:srgbClr val="000066"/>
                </a:solidFill>
              </a:rPr>
              <a:t>Chị ong nâu nâu nâu nâu</a:t>
            </a:r>
            <a:r>
              <a:rPr lang="en-US" sz="2700" i="1" dirty="0">
                <a:solidFill>
                  <a:srgbClr val="000066"/>
                </a:solidFill>
              </a:rPr>
              <a:t>.   </a:t>
            </a:r>
            <a:r>
              <a:rPr lang="vi-VN" sz="2700" i="1" dirty="0">
                <a:solidFill>
                  <a:srgbClr val="000066"/>
                </a:solidFill>
              </a:rPr>
              <a:t>Chị bay đi đâu đi đâu</a:t>
            </a:r>
            <a:r>
              <a:rPr lang="en-US" sz="2700" i="1" dirty="0">
                <a:solidFill>
                  <a:srgbClr val="000066"/>
                </a:solidFill>
              </a:rPr>
              <a:t>?</a:t>
            </a:r>
            <a:br>
              <a:rPr lang="vi-VN" sz="2700" i="1" dirty="0">
                <a:solidFill>
                  <a:srgbClr val="000066"/>
                </a:solidFill>
              </a:rPr>
            </a:br>
            <a:endParaRPr lang="en-US" sz="2700" dirty="0">
              <a:solidFill>
                <a:srgbClr val="000066"/>
              </a:solidFill>
            </a:endParaRPr>
          </a:p>
        </p:txBody>
      </p:sp>
      <p:pic>
        <p:nvPicPr>
          <p:cNvPr id="7" name="Picture 2" descr="C:\Users\Administrator\Desktop\hinh nen dep pp\ah dog\Mặt trời Gif (2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93613" y="3535486"/>
            <a:ext cx="1038604" cy="7366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992" y="2308530"/>
            <a:ext cx="8652614" cy="1200329"/>
          </a:xfrm>
          <a:prstGeom prst="rect">
            <a:avLst/>
          </a:prstGeom>
        </p:spPr>
        <p:txBody>
          <a:bodyPr wrap="square">
            <a:spAutoFit/>
          </a:bodyPr>
          <a:lstStyle/>
          <a:p>
            <a:r>
              <a:rPr lang="en-US" sz="2400" b="1" i="1" dirty="0">
                <a:solidFill>
                  <a:srgbClr val="FF0000"/>
                </a:solidFill>
              </a:rPr>
              <a:t>CÂU 6: </a:t>
            </a:r>
            <a:r>
              <a:rPr lang="vi-VN" sz="2400" i="1" dirty="0">
                <a:solidFill>
                  <a:srgbClr val="000066"/>
                </a:solidFill>
              </a:rPr>
              <a:t>Chị vâng theo </a:t>
            </a:r>
            <a:r>
              <a:rPr lang="en-US" sz="2400" i="1" dirty="0">
                <a:solidFill>
                  <a:srgbClr val="000066"/>
                </a:solidFill>
              </a:rPr>
              <a:t> </a:t>
            </a:r>
            <a:r>
              <a:rPr lang="vi-VN" sz="2400" i="1" dirty="0">
                <a:solidFill>
                  <a:srgbClr val="000066"/>
                </a:solidFill>
              </a:rPr>
              <a:t>bố </a:t>
            </a:r>
            <a:r>
              <a:rPr lang="en-US" sz="2400" i="1" dirty="0">
                <a:solidFill>
                  <a:srgbClr val="000066"/>
                </a:solidFill>
              </a:rPr>
              <a:t> </a:t>
            </a:r>
            <a:r>
              <a:rPr lang="vi-VN" sz="2400" i="1" dirty="0">
                <a:solidFill>
                  <a:srgbClr val="000066"/>
                </a:solidFill>
              </a:rPr>
              <a:t>mẹ, </a:t>
            </a:r>
            <a:r>
              <a:rPr lang="en-US" sz="2400" i="1" dirty="0">
                <a:solidFill>
                  <a:srgbClr val="000066"/>
                </a:solidFill>
              </a:rPr>
              <a:t>      </a:t>
            </a:r>
            <a:r>
              <a:rPr lang="vi-VN" sz="2400" i="1" dirty="0">
                <a:solidFill>
                  <a:srgbClr val="000066"/>
                </a:solidFill>
              </a:rPr>
              <a:t>chăm làm không nên lười.</a:t>
            </a:r>
            <a:endParaRPr lang="en-US" sz="2400" i="1" dirty="0">
              <a:solidFill>
                <a:srgbClr val="000066"/>
              </a:solidFill>
            </a:endParaRPr>
          </a:p>
          <a:p>
            <a:endParaRPr lang="en-US" sz="2400" b="1" i="1" dirty="0">
              <a:solidFill>
                <a:srgbClr val="000066"/>
              </a:solidFill>
            </a:endParaRPr>
          </a:p>
          <a:p>
            <a:r>
              <a:rPr lang="en-US" sz="2400" i="1" dirty="0">
                <a:solidFill>
                  <a:srgbClr val="000066"/>
                </a:solidFill>
              </a:rPr>
              <a:t> </a:t>
            </a:r>
          </a:p>
        </p:txBody>
      </p:sp>
      <p:pic>
        <p:nvPicPr>
          <p:cNvPr id="6148" name="Picture 4" descr="C:\Users\Administrator\Desktop\hinh nen dep pp\CON VAT+CAY, HIH ANH NHONGHEP TRAH\C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85" y="280122"/>
            <a:ext cx="1493613" cy="11266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Administrator\Desktop\hinh nen dep pp\CON VAT+CAY, HIH ANH NHONGHEP TRAH\CA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8221" y="402629"/>
            <a:ext cx="1393977" cy="1126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hinh nen dep pp\ah dog\942250_241c2.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40159" y="-400989"/>
            <a:ext cx="901664" cy="164140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6518" y="1998312"/>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7634" y="2009184"/>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4840" y="2009184"/>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0452" y="1980406"/>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4210" y="1957082"/>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641" y="1965487"/>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1639" y="2009902"/>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3913" y="1907884"/>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0560" y="2808868"/>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3245" y="2815382"/>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4529" y="2829629"/>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5745" y="2829629"/>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0689" y="2793401"/>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5531" y="2777935"/>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1434" y="2696829"/>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4219" y="2692423"/>
            <a:ext cx="472793" cy="400646"/>
          </a:xfrm>
          <a:prstGeom prst="rect">
            <a:avLst/>
          </a:prstGeom>
          <a:noFill/>
          <a:extLst>
            <a:ext uri="{909E8E84-426E-40DD-AFC4-6F175D3DCCD1}">
              <a14:hiddenFill xmlns:a14="http://schemas.microsoft.com/office/drawing/2010/main">
                <a:solidFill>
                  <a:srgbClr val="FFFFFF"/>
                </a:solidFill>
              </a14:hiddenFill>
            </a:ext>
          </a:extLst>
        </p:spPr>
      </p:pic>
      <p:pic>
        <p:nvPicPr>
          <p:cNvPr id="30" name="CHI OG NAU V E BE E'du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97748" y="849436"/>
            <a:ext cx="457200" cy="457200"/>
          </a:xfrm>
          <a:prstGeom prst="rect">
            <a:avLst/>
          </a:prstGeom>
        </p:spPr>
      </p:pic>
    </p:spTree>
    <p:extLst>
      <p:ext uri="{BB962C8B-B14F-4D97-AF65-F5344CB8AC3E}">
        <p14:creationId xmlns:p14="http://schemas.microsoft.com/office/powerpoint/2010/main" val="9843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21"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315</Words>
  <Application>Microsoft Office PowerPoint</Application>
  <PresentationFormat>On-screen Show (4:3)</PresentationFormat>
  <Paragraphs>36</Paragraphs>
  <Slides>16</Slides>
  <Notes>0</Notes>
  <HiddenSlides>0</HiddenSlides>
  <MMClips>14</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Arial</vt:lpstr>
      <vt:lpstr>Calibri</vt:lpstr>
      <vt:lpstr>Calibri Light</vt:lpstr>
      <vt:lpstr>Times New Roman</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34</cp:revision>
  <dcterms:created xsi:type="dcterms:W3CDTF">2021-07-12T05:01:00Z</dcterms:created>
  <dcterms:modified xsi:type="dcterms:W3CDTF">2022-03-09T03:33:22Z</dcterms:modified>
</cp:coreProperties>
</file>