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22" r:id="rId7"/>
  </p:sldMasterIdLst>
  <p:notesMasterIdLst>
    <p:notesMasterId r:id="rId22"/>
  </p:notesMasterIdLst>
  <p:sldIdLst>
    <p:sldId id="282" r:id="rId8"/>
    <p:sldId id="284" r:id="rId9"/>
    <p:sldId id="285" r:id="rId10"/>
    <p:sldId id="287" r:id="rId11"/>
    <p:sldId id="286" r:id="rId12"/>
    <p:sldId id="288" r:id="rId13"/>
    <p:sldId id="289" r:id="rId14"/>
    <p:sldId id="276" r:id="rId15"/>
    <p:sldId id="290" r:id="rId16"/>
    <p:sldId id="280" r:id="rId17"/>
    <p:sldId id="291" r:id="rId18"/>
    <p:sldId id="292" r:id="rId19"/>
    <p:sldId id="293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26847-7BA5-4468-B0DE-9158B3FC256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6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5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7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1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1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1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13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79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7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69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49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08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52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03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77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19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42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44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4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03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78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99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04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17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10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63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54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47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6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91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46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36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41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69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507A9-4D9E-49FE-9E5A-C6F024BF45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99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3A3FC-411F-4005-9664-93E0B612B0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96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3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2280-E5B6-4BEF-BB17-AFA46D3E56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52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A4A23-50FB-445D-8CB9-96A0384F18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BAAF6-2568-4A33-9EAF-2916344CFD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7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5BF7B-9D52-457A-8B12-AB76266A39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41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98EE-F4F6-488F-99DB-BE8F6CC23B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01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0B2-7B80-449E-800C-863E995A33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BAC22-E2F5-4635-8FB8-FF9BDDD6F1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65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F0A9C-EE68-41EE-8E94-FD48178437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1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6DE01-5E40-4665-8BFE-2BE7887DF4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803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A82D2-1262-441B-895D-9F236F76CD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118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D02D-BEA0-4FDB-B0D3-99BCE883DF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47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74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4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4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91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13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743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440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76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0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909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597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79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C7753-E9CB-43BD-BC25-A9F418A3A5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8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3007-8E2B-4AF0-9807-52DD78D3A5C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19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5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C84FD-DFDB-4A43-BDC3-30A5262CC0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96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AEC83-15E7-4D73-89FD-AB07598BA6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56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CB85-376D-4ECE-A6AF-164D538CF6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476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2E90-9867-44BC-86EB-68844F3C57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70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84D4-9498-47C4-ABBE-42EF159CEE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49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6C4D-913B-43E7-BD35-06B538FC3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875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F6D8-9FCC-44D5-A858-D506DBC868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77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BE75-10E0-442C-9147-F2FA176BDA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493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F727B-87A1-4400-AEFC-59C5664A7F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6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D85DF-E94D-4C6A-AF59-B137C74E90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887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04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DE5C-DACB-4A9D-AB49-ED97AF7378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8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9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9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2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7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7" y="1600204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7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0FB28-C0E2-479B-8452-04007B2524F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4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356CF-6D7F-4A8F-9A20-7F63FC2AFD6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0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mp4"/><Relationship Id="rId7" Type="http://schemas.openxmlformats.org/officeDocument/2006/relationships/slideLayout" Target="../slideLayouts/slideLayout5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../media/image23.png"/><Relationship Id="rId5" Type="http://schemas.microsoft.com/office/2007/relationships/media" Target="../media/media6.mp4"/><Relationship Id="rId10" Type="http://schemas.openxmlformats.org/officeDocument/2006/relationships/image" Target="../media/image22.png"/><Relationship Id="rId4" Type="http://schemas.openxmlformats.org/officeDocument/2006/relationships/video" Target="../media/media5.mp4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3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4.png"/><Relationship Id="rId5" Type="http://schemas.microsoft.com/office/2007/relationships/media" Target="../media/media9.mp3"/><Relationship Id="rId10" Type="http://schemas.openxmlformats.org/officeDocument/2006/relationships/image" Target="../media/image20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0" y="171451"/>
            <a:ext cx="12288983" cy="6686550"/>
          </a:xfrm>
          <a:prstGeom prst="rect">
            <a:avLst/>
          </a:prstGeom>
        </p:spPr>
      </p:pic>
      <p:pic>
        <p:nvPicPr>
          <p:cNvPr id="6" name="Picture 2" descr="C:\Users\Administrator\Desktop\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0" y="16"/>
            <a:ext cx="12288983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399491"/>
            <a:ext cx="6760008" cy="20317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>
              <a:defRPr/>
            </a:pPr>
            <a:r>
              <a:rPr lang="en-US" sz="4000" kern="0">
                <a:solidFill>
                  <a:srgbClr val="FF0000"/>
                </a:solidFill>
              </a:rPr>
              <a:t>Chào mừng thầy cô các bạn học sinh đên với tiết âm nhạc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48" y="167639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91" y="2683588"/>
            <a:ext cx="533400" cy="6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2DB2E7-8C4D-4A36-9353-FC5BCE5F3493}"/>
              </a:ext>
            </a:extLst>
          </p:cNvPr>
          <p:cNvSpPr txBox="1"/>
          <p:nvPr/>
        </p:nvSpPr>
        <p:spPr>
          <a:xfrm>
            <a:off x="-1103086" y="45477"/>
            <a:ext cx="7904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THỂ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NHỊP ĐIỆU BẰNG NGÔN NGỮ.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8035" y="2579408"/>
            <a:ext cx="3976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solidFill>
                  <a:schemeClr val="bg1"/>
                </a:solidFill>
                <a:latin typeface="Times New Roman"/>
                <a:ea typeface="Times New Roman"/>
              </a:rPr>
              <a:t>GV làm mẫu, đọc và vỗ tay theo tiết tấu bài tập số 1, Yêu cầu HS quan sát và làm theo hướng dẫn. Luyện tập với các hình thức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6" name="BT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715" y="5074228"/>
            <a:ext cx="609600" cy="6096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FB20981-6783-4861-A25E-48CE99876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216727" y="5074227"/>
            <a:ext cx="7550727" cy="1617517"/>
          </a:xfrm>
        </p:spPr>
      </p:pic>
    </p:spTree>
    <p:extLst>
      <p:ext uri="{BB962C8B-B14F-4D97-AF65-F5344CB8AC3E}">
        <p14:creationId xmlns:p14="http://schemas.microsoft.com/office/powerpoint/2010/main" val="200518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78035" y="2579408"/>
            <a:ext cx="3976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solidFill>
                  <a:schemeClr val="bg1"/>
                </a:solidFill>
                <a:latin typeface="Times New Roman"/>
                <a:ea typeface="Times New Roman"/>
              </a:rPr>
              <a:t>GV làm mẫu, đọc và vỗ tay theo tiết tấu bài tập số 1, Yêu cầu HS quan sát và làm theo hướng dẫn. Luyện tập với các hình thức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6146" name="Picture 2" descr="C:\Users\Administrator\Desktop\bt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5074228"/>
            <a:ext cx="60071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564" y="5272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4235" y="2579408"/>
            <a:ext cx="3283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solidFill>
                  <a:schemeClr val="bg1"/>
                </a:solidFill>
                <a:latin typeface="Times New Roman"/>
                <a:ea typeface="Times New Roman"/>
              </a:rPr>
              <a:t>GV làm mẫu, HD HS Luyện  tập 2 nhóm mỗi nhóm thực hiên 1 bài tập kết hợp với nhau 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7170" name="Picture 2" descr="C:\Users\Administrator\Desktop\z2590491277397_b6c1c6e551d2fd326de29d885b39ec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99" y="4334742"/>
            <a:ext cx="5816600" cy="24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T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0691" y="1969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897" y="4869176"/>
            <a:ext cx="11041227" cy="151216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400" i="1">
                <a:solidFill>
                  <a:srgbClr val="FFFFFF"/>
                </a:solidFill>
              </a:rPr>
              <a:t>GIÁO DỤC-CỦNG CỐ-DẶN DÒ</a:t>
            </a:r>
          </a:p>
        </p:txBody>
      </p:sp>
    </p:spTree>
    <p:extLst>
      <p:ext uri="{BB962C8B-B14F-4D97-AF65-F5344CB8AC3E}">
        <p14:creationId xmlns:p14="http://schemas.microsoft.com/office/powerpoint/2010/main" val="56271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0" y="171451"/>
            <a:ext cx="12288983" cy="6686550"/>
          </a:xfrm>
          <a:prstGeom prst="rect">
            <a:avLst/>
          </a:prstGeom>
        </p:spPr>
      </p:pic>
      <p:pic>
        <p:nvPicPr>
          <p:cNvPr id="6" name="Picture 2" descr="C:\Users\Administrator\Desktop\t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0" y="16"/>
            <a:ext cx="12288983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644584"/>
            <a:ext cx="7921997" cy="165692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 kern="0" dirty="0" err="1">
                <a:solidFill>
                  <a:srgbClr val="FF0000"/>
                </a:solidFill>
              </a:rPr>
              <a:t>Chúc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quý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thầy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cô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mạnh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khỏe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các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em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học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sinh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chăm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ngoan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học</a:t>
            </a:r>
            <a:r>
              <a:rPr lang="en-US" sz="4000" kern="0" dirty="0">
                <a:solidFill>
                  <a:srgbClr val="FF0000"/>
                </a:solidFill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</a:rPr>
              <a:t>giỏi</a:t>
            </a:r>
            <a:endParaRPr lang="en-US" sz="4000" kern="0" dirty="0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0448" y="1676399"/>
            <a:ext cx="609600" cy="609600"/>
          </a:xfrm>
          <a:prstGeom prst="rect">
            <a:avLst/>
          </a:prstGeom>
        </p:spPr>
      </p:pic>
      <p:pic>
        <p:nvPicPr>
          <p:cNvPr id="2" name="LUG LIH NGOI SAO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6199" y="320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31" y="3569918"/>
            <a:ext cx="4192153" cy="32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4576" y="93468"/>
            <a:ext cx="30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TIẾT 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12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824" y="811015"/>
            <a:ext cx="7133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>
                <a:solidFill>
                  <a:prstClr val="white"/>
                </a:solidFill>
              </a:rPr>
              <a:t>ÔN TẬP BÀI: LUNG LINH NGÔI SAO NHỎ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4575" y="1374979"/>
            <a:ext cx="258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>
                <a:solidFill>
                  <a:prstClr val="white"/>
                </a:solidFill>
              </a:rPr>
              <a:t>ĐỌC NHẠC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113" y="1994804"/>
            <a:ext cx="11736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prstClr val="white"/>
                </a:solidFill>
              </a:rPr>
              <a:t>TNKP: TẠO RA ÂM THANH CAO THẤP, THỂ HIỆN NHỊP ĐIỆU BẰNG NGÔN NGỮ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97" y="4952949"/>
            <a:ext cx="295644" cy="2285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7250" y="5477087"/>
            <a:ext cx="5184576" cy="123231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ÂM NHẠC 1</a:t>
            </a:r>
          </a:p>
        </p:txBody>
      </p:sp>
    </p:spTree>
    <p:extLst>
      <p:ext uri="{BB962C8B-B14F-4D97-AF65-F5344CB8AC3E}">
        <p14:creationId xmlns:p14="http://schemas.microsoft.com/office/powerpoint/2010/main" val="3133977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0685" y="101544"/>
            <a:ext cx="7133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>
                <a:solidFill>
                  <a:prstClr val="white"/>
                </a:solidFill>
              </a:rPr>
              <a:t>1.ÔN TẬP BÀI: LUNG LINH NGÔI SAO NHỎ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9656" y="1511466"/>
            <a:ext cx="66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white"/>
                </a:solidFill>
              </a:rPr>
              <a:t>Ôn bài hát với các hình thức</a:t>
            </a:r>
          </a:p>
        </p:txBody>
      </p:sp>
      <p:pic>
        <p:nvPicPr>
          <p:cNvPr id="8" name="LUG LIH NGOI SAO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68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8364D2-6CE7-455C-AB6A-E45DBE9D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6" t="30965" r="14018" b="52172"/>
          <a:stretch/>
        </p:blipFill>
        <p:spPr>
          <a:xfrm>
            <a:off x="2255520" y="1226687"/>
            <a:ext cx="7680960" cy="1791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600DE-B694-415E-AB8D-1D30E32A8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01" b="81380"/>
          <a:stretch/>
        </p:blipFill>
        <p:spPr>
          <a:xfrm>
            <a:off x="3615567" y="3206090"/>
            <a:ext cx="917985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6A005-52B0-44DF-B1D5-4F352C8C0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01" b="81380"/>
          <a:stretch/>
        </p:blipFill>
        <p:spPr>
          <a:xfrm>
            <a:off x="4646286" y="3206090"/>
            <a:ext cx="917985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B1FE09-6FC1-409F-B4C7-24F504D77C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r="90088" b="82022"/>
          <a:stretch/>
        </p:blipFill>
        <p:spPr>
          <a:xfrm>
            <a:off x="6287642" y="3149212"/>
            <a:ext cx="86539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C7313-86A4-49C8-8E8F-7B42AE13C9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r="90088" b="82022"/>
          <a:stretch/>
        </p:blipFill>
        <p:spPr>
          <a:xfrm>
            <a:off x="7278301" y="3149212"/>
            <a:ext cx="86539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BFB83F-C265-4958-9EFA-D65C80FB25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89" b="81380"/>
          <a:stretch/>
        </p:blipFill>
        <p:spPr>
          <a:xfrm>
            <a:off x="8143700" y="3149212"/>
            <a:ext cx="849045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4061" y="101645"/>
            <a:ext cx="7665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HS Vận động lại các động tác cơ thể vào tiết tấu</a:t>
            </a:r>
          </a:p>
        </p:txBody>
      </p:sp>
    </p:spTree>
    <p:extLst>
      <p:ext uri="{BB962C8B-B14F-4D97-AF65-F5344CB8AC3E}">
        <p14:creationId xmlns:p14="http://schemas.microsoft.com/office/powerpoint/2010/main" val="21648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4218" y="5720578"/>
            <a:ext cx="9330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Xem, nghe gõ mâu Trai-en-go vào bài sau đó HD HS gõ ứng dụng vào bái</a:t>
            </a:r>
          </a:p>
        </p:txBody>
      </p:sp>
      <p:pic>
        <p:nvPicPr>
          <p:cNvPr id="6" name="MP4 NHAC CU-UG DUG DEM-LUG LIH NGOI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000" cy="640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39" y="1934646"/>
            <a:ext cx="1232371" cy="1033633"/>
          </a:xfrm>
          <a:prstGeom prst="rect">
            <a:avLst/>
          </a:prstGeom>
        </p:spPr>
      </p:pic>
      <p:pic>
        <p:nvPicPr>
          <p:cNvPr id="9216" name="Picture 92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17" y="1916404"/>
            <a:ext cx="1321322" cy="1051875"/>
          </a:xfrm>
          <a:prstGeom prst="rect">
            <a:avLst/>
          </a:prstGeom>
        </p:spPr>
      </p:pic>
      <p:pic>
        <p:nvPicPr>
          <p:cNvPr id="9217" name="Picture 92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29" y="2112376"/>
            <a:ext cx="954448" cy="741657"/>
          </a:xfrm>
          <a:prstGeom prst="rect">
            <a:avLst/>
          </a:prstGeom>
        </p:spPr>
      </p:pic>
      <p:pic>
        <p:nvPicPr>
          <p:cNvPr id="9219" name="Picture 92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438" y="1841808"/>
            <a:ext cx="1481591" cy="12010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31" y="4219954"/>
            <a:ext cx="1232371" cy="8952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78" y="4201713"/>
            <a:ext cx="1321322" cy="9135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29" y="4349392"/>
            <a:ext cx="795528" cy="6181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83" y="4358512"/>
            <a:ext cx="795528" cy="6181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438" y="4021605"/>
            <a:ext cx="1260763" cy="109363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83" y="2112377"/>
            <a:ext cx="954448" cy="74165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32509" y="5476450"/>
            <a:ext cx="10992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Nghe, nhin bộ bõ cơ thê mẫu và HD HS vận động ứng dụng vào bài</a:t>
            </a:r>
          </a:p>
        </p:txBody>
      </p:sp>
    </p:spTree>
    <p:extLst>
      <p:ext uri="{BB962C8B-B14F-4D97-AF65-F5344CB8AC3E}">
        <p14:creationId xmlns:p14="http://schemas.microsoft.com/office/powerpoint/2010/main" val="17312545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693" y="0"/>
            <a:ext cx="105427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>
                <a:latin typeface="Times New Roman"/>
                <a:ea typeface="Times New Roman"/>
                <a:cs typeface="Times New Roman"/>
              </a:rPr>
              <a:t>Nghe đọc mẫu đồng thời GV làm mẫu ký hiệu bàn tay song. Hướng dẫn HS đọc cao độ 3 nốt Mi- Son- La đồng thời làm ký hiệu bàn tay</a:t>
            </a:r>
            <a:endParaRPr lang="en-US" sz="280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" name="doc mau 3 not m s 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1600" y="5491620"/>
            <a:ext cx="609600" cy="609600"/>
          </a:xfrm>
          <a:prstGeom prst="rect">
            <a:avLst/>
          </a:prstGeom>
        </p:spPr>
      </p:pic>
      <p:pic>
        <p:nvPicPr>
          <p:cNvPr id="5" name="DOC MAU KY HIEU BAN TA M S 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693" y="954107"/>
            <a:ext cx="5757800" cy="2980412"/>
          </a:xfrm>
          <a:prstGeom prst="rect">
            <a:avLst/>
          </a:prstGeom>
        </p:spPr>
      </p:pic>
      <p:pic>
        <p:nvPicPr>
          <p:cNvPr id="6" name="NHAC NEN KY HIEU BAN TAY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01006" y="1044213"/>
            <a:ext cx="5584521" cy="289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8904" y="3958224"/>
            <a:ext cx="1954060" cy="37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Video đọc mẫu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32521" y="3972837"/>
            <a:ext cx="1954060" cy="37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Video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133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84"/>
            <a:ext cx="11761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H</a:t>
            </a:r>
            <a:r>
              <a:rPr lang="vi-VN" sz="2400"/>
              <a:t>ướng dẫn Hs luyện đọc nhạc các mẫu âm</a:t>
            </a:r>
            <a:r>
              <a:rPr lang="en-US" sz="2400"/>
              <a:t> dưới</a:t>
            </a:r>
            <a:r>
              <a:rPr lang="vi-VN" sz="2400"/>
              <a:t> kết hợp thể hiện kí hiệu bàn tay</a:t>
            </a:r>
            <a:endParaRPr lang="en-US" sz="2400"/>
          </a:p>
        </p:txBody>
      </p:sp>
      <p:pic>
        <p:nvPicPr>
          <p:cNvPr id="3073" name="Picture 1" descr="C:\Users\Administrator\Desktop\2021-07-03_11320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9" y="468549"/>
            <a:ext cx="6983196" cy="392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1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7907" y="237716"/>
            <a:ext cx="609600" cy="609600"/>
          </a:xfrm>
          <a:prstGeom prst="rect">
            <a:avLst/>
          </a:prstGeom>
        </p:spPr>
      </p:pic>
      <p:pic>
        <p:nvPicPr>
          <p:cNvPr id="13" name="M2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17907" y="1170139"/>
            <a:ext cx="609600" cy="609600"/>
          </a:xfrm>
          <a:prstGeom prst="rect">
            <a:avLst/>
          </a:prstGeom>
        </p:spPr>
      </p:pic>
      <p:pic>
        <p:nvPicPr>
          <p:cNvPr id="14" name="M3 - Par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28554" y="2284956"/>
            <a:ext cx="609600" cy="609600"/>
          </a:xfrm>
          <a:prstGeom prst="rect">
            <a:avLst/>
          </a:prstGeom>
        </p:spPr>
      </p:pic>
      <p:pic>
        <p:nvPicPr>
          <p:cNvPr id="15" name="M4 - Par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41288" y="3350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171205"/>
            <a:ext cx="45396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GV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dùng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ngón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tay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hướng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chuyển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âm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âm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âm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U.I.O. A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bất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kỳ</a:t>
            </a:r>
            <a:endParaRPr lang="en-US" sz="2000" dirty="0">
              <a:solidFill>
                <a:schemeClr val="bg1"/>
              </a:solidFill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- GV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HS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ra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âm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sơ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20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1,2.</a:t>
            </a:r>
            <a:endParaRPr lang="en-US" sz="2000" dirty="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  <p:pic>
        <p:nvPicPr>
          <p:cNvPr id="4098" name="Picture 2" descr="C:\Users\Administrator\Desktop\z2590440531246_7805f7d91fe80fd4dfa48d447cf40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44" y="3546179"/>
            <a:ext cx="6373662" cy="2093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39243" y="-2"/>
            <a:ext cx="1176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chemeClr val="bg1"/>
                </a:solidFill>
              </a:rPr>
              <a:t>3.TRẢI NGHIỆM VÀ KHÁM PHÁ: TẠO RA ÂM THANH CAO THẤP THEO SƠ ĐỒ, THỂ HIỆN NHỊP ĐIỆU BẰNG NGÔN NGỮ</a:t>
            </a: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57394" y="721170"/>
            <a:ext cx="6025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>
                <a:solidFill>
                  <a:schemeClr val="bg1"/>
                </a:solidFill>
              </a:rPr>
              <a:t>A.TẠO RA ÂM THANH CAO THẤP THEO SƠ ĐỒ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2728" y="6005282"/>
            <a:ext cx="202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SƠ ĐỒ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81373" y="6146161"/>
            <a:ext cx="202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SƠ ĐỒ 2</a:t>
            </a:r>
          </a:p>
        </p:txBody>
      </p:sp>
    </p:spTree>
    <p:extLst>
      <p:ext uri="{BB962C8B-B14F-4D97-AF65-F5344CB8AC3E}">
        <p14:creationId xmlns:p14="http://schemas.microsoft.com/office/powerpoint/2010/main" val="126335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z2590440531246_7805f7d91fe80fd4dfa48d447cf40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69294" y="4121063"/>
            <a:ext cx="5448822" cy="2116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79747" y="20143"/>
            <a:ext cx="11912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/>
                <a:ea typeface="Times New Roman"/>
              </a:rPr>
              <a:t>Lật ngược sơ đồ để HS tạo ra âm thanh theo hướng chuyển động khác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47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388</Words>
  <Application>Microsoft Office PowerPoint</Application>
  <PresentationFormat>Widescreen</PresentationFormat>
  <Paragraphs>29</Paragraphs>
  <Slides>14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2_Office Theme</vt:lpstr>
      <vt:lpstr>4_Office Theme</vt:lpstr>
      <vt:lpstr>1_Office Theme</vt:lpstr>
      <vt:lpstr>2_Default Design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64</cp:revision>
  <dcterms:created xsi:type="dcterms:W3CDTF">2020-08-12T15:24:20Z</dcterms:created>
  <dcterms:modified xsi:type="dcterms:W3CDTF">2022-11-12T08:44:04Z</dcterms:modified>
</cp:coreProperties>
</file>