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09" r:id="rId5"/>
  </p:sldMasterIdLst>
  <p:notesMasterIdLst>
    <p:notesMasterId r:id="rId20"/>
  </p:notesMasterIdLst>
  <p:sldIdLst>
    <p:sldId id="298" r:id="rId6"/>
    <p:sldId id="259" r:id="rId7"/>
    <p:sldId id="281" r:id="rId8"/>
    <p:sldId id="293" r:id="rId9"/>
    <p:sldId id="280" r:id="rId10"/>
    <p:sldId id="264" r:id="rId11"/>
    <p:sldId id="265" r:id="rId12"/>
    <p:sldId id="266" r:id="rId13"/>
    <p:sldId id="267" r:id="rId14"/>
    <p:sldId id="286" r:id="rId15"/>
    <p:sldId id="269" r:id="rId16"/>
    <p:sldId id="273" r:id="rId17"/>
    <p:sldId id="296" r:id="rId18"/>
    <p:sldId id="27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FBCA9F-F2EC-4D39-9E77-9CDCC7F6DDAA}">
          <p14:sldIdLst>
            <p14:sldId id="298"/>
            <p14:sldId id="259"/>
            <p14:sldId id="281"/>
            <p14:sldId id="293"/>
            <p14:sldId id="280"/>
            <p14:sldId id="264"/>
            <p14:sldId id="265"/>
            <p14:sldId id="266"/>
            <p14:sldId id="267"/>
            <p14:sldId id="286"/>
            <p14:sldId id="269"/>
          </p14:sldIdLst>
        </p14:section>
        <p14:section name="Untitled Section" id="{DA1571A3-0314-40DD-9403-9D853F7F54FD}">
          <p14:sldIdLst>
            <p14:sldId id="273"/>
            <p14:sldId id="296"/>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47AB03-F7EE-489A-BB7D-4FA99D6D3A67}" type="datetimeFigureOut">
              <a:rPr lang="en-US" smtClean="0"/>
              <a:t>11/20/2022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CD537-2989-406F-8438-0F62A5FD0D27}" type="slidenum">
              <a:rPr lang="en-US" smtClean="0"/>
              <a:t>‹#›</a:t>
            </a:fld>
            <a:endParaRPr lang="en-US"/>
          </a:p>
        </p:txBody>
      </p:sp>
    </p:spTree>
    <p:extLst>
      <p:ext uri="{BB962C8B-B14F-4D97-AF65-F5344CB8AC3E}">
        <p14:creationId xmlns:p14="http://schemas.microsoft.com/office/powerpoint/2010/main" val="4023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242952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750483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140559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24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36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089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280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285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35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890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22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226873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980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024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4D015A-D5F7-4D2B-9B2B-D522C62AC9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066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040A02-DA36-4B21-B6B4-42E3FFE9F2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81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66ABF6-2DA2-4804-BD9E-C4390940A4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547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725AE-4C79-43D6-8A16-03E604CCB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48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51F4F4E-D223-48FB-9B4C-9BD9215CEA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913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55FC1F1-BECF-4497-A0C4-89C4CCCB8A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054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59BD2F-5CA5-4829-8E33-353AD33028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36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2091407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E8FA84-EFFF-4A37-B6C4-2C76C933B1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345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FD8567-487C-4EDB-A477-5D1905BABC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486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FA1EFB-3CB5-408A-BE3A-D27761DE9F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178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FA8AD0-DEB6-47F9-8313-2B11CFFA03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992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4462C91-C9F4-4663-9D80-EA0557A55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170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865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830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056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13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08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2007373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745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084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182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671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974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59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035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041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530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80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660673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692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151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45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413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737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079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1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134141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77646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41817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7F639-05DB-4756-8123-99BB3598F65E}" type="slidenum">
              <a:rPr lang="en-US" smtClean="0"/>
              <a:t>‹#›</a:t>
            </a:fld>
            <a:endParaRPr lang="en-US"/>
          </a:p>
        </p:txBody>
      </p:sp>
    </p:spTree>
    <p:extLst>
      <p:ext uri="{BB962C8B-B14F-4D97-AF65-F5344CB8AC3E}">
        <p14:creationId xmlns:p14="http://schemas.microsoft.com/office/powerpoint/2010/main" val="359519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t>11/20/2022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t>‹#›</a:t>
            </a:fld>
            <a:endParaRPr lang="en-US"/>
          </a:p>
        </p:txBody>
      </p:sp>
    </p:spTree>
    <p:extLst>
      <p:ext uri="{BB962C8B-B14F-4D97-AF65-F5344CB8AC3E}">
        <p14:creationId xmlns:p14="http://schemas.microsoft.com/office/powerpoint/2010/main" val="769540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1129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8E98BAE-DC07-40DF-9073-893C7A0D8E22}"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92757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3386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7226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2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1.png"/><Relationship Id="rId5" Type="http://schemas.openxmlformats.org/officeDocument/2006/relationships/slideLayout" Target="../slideLayouts/slideLayout13.xml"/><Relationship Id="rId4" Type="http://schemas.openxmlformats.org/officeDocument/2006/relationships/audio" Target="../media/media3.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23.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8.mp3"/><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audio" Target="../media/media8.mp3"/><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255" y="108749"/>
            <a:ext cx="8030200" cy="5589240"/>
          </a:xfrm>
          <a:prstGeom prst="rect">
            <a:avLst/>
          </a:prstGeom>
          <a:noFill/>
        </p:spPr>
        <p:txBody>
          <a:bodyPr wrap="square" rtlCol="0">
            <a:prstTxWarp prst="textArchUpPour">
              <a:avLst/>
            </a:prstTxWarp>
            <a:spAutoFit/>
          </a:bodyPr>
          <a:lstStyle/>
          <a:p>
            <a:r>
              <a:rPr lang="en-US" sz="4000">
                <a:solidFill>
                  <a:prstClr val="white"/>
                </a:solidFill>
                <a:latin typeface="Times New Roman" pitchFamily="18" charset="0"/>
                <a:cs typeface="Times New Roman" pitchFamily="18" charset="0"/>
              </a:rPr>
              <a:t>Chào mừng quý thầy cô và các bạn học sinh đến với </a:t>
            </a:r>
          </a:p>
        </p:txBody>
      </p:sp>
      <p:sp>
        <p:nvSpPr>
          <p:cNvPr id="5" name="TextBox 4"/>
          <p:cNvSpPr txBox="1"/>
          <p:nvPr/>
        </p:nvSpPr>
        <p:spPr>
          <a:xfrm>
            <a:off x="2502352" y="2348880"/>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4</a:t>
            </a:r>
          </a:p>
        </p:txBody>
      </p:sp>
      <p:pic>
        <p:nvPicPr>
          <p:cNvPr id="2051" name="Picture 3" descr="C:\Users\Administrator\Desktop\100-mau-logo-dep-ve-nganh-giao-du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6"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0200" y="5733694"/>
            <a:ext cx="609600" cy="609600"/>
          </a:xfrm>
          <a:prstGeom prst="rect">
            <a:avLst/>
          </a:prstGeom>
        </p:spPr>
      </p:pic>
    </p:spTree>
    <p:extLst>
      <p:ext uri="{BB962C8B-B14F-4D97-AF65-F5344CB8AC3E}">
        <p14:creationId xmlns:p14="http://schemas.microsoft.com/office/powerpoint/2010/main" val="403344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17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164288" y="550421"/>
            <a:ext cx="13681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a:t>
            </a:r>
          </a:p>
        </p:txBody>
      </p:sp>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551104"/>
            <a:ext cx="6120680" cy="226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1760" y="2891408"/>
            <a:ext cx="609600" cy="609600"/>
          </a:xfrm>
          <a:prstGeom prst="rect">
            <a:avLst/>
          </a:prstGeom>
        </p:spPr>
      </p:pic>
    </p:spTree>
    <p:extLst>
      <p:ext uri="{BB962C8B-B14F-4D97-AF65-F5344CB8AC3E}">
        <p14:creationId xmlns:p14="http://schemas.microsoft.com/office/powerpoint/2010/main" val="2843592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 y="2060848"/>
            <a:ext cx="9145016"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38" y="4365104"/>
            <a:ext cx="9093161" cy="24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004048" y="190381"/>
            <a:ext cx="20882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err="1">
                <a:solidFill>
                  <a:srgbClr val="FF0000"/>
                </a:solidFill>
                <a:latin typeface="Times New Roman" pitchFamily="18" charset="0"/>
                <a:cs typeface="Times New Roman" pitchFamily="18" charset="0"/>
              </a:rPr>
              <a:t>Câu</a:t>
            </a:r>
            <a:r>
              <a:rPr lang="en-US" sz="3600" b="1">
                <a:solidFill>
                  <a:srgbClr val="FF0000"/>
                </a:solidFill>
                <a:latin typeface="Times New Roman" pitchFamily="18" charset="0"/>
                <a:cs typeface="Times New Roman" pitchFamily="18" charset="0"/>
              </a:rPr>
              <a:t> 3+4</a:t>
            </a:r>
            <a:endParaRPr lang="en-US" sz="3600" b="1" dirty="0">
              <a:solidFill>
                <a:srgbClr val="FF0000"/>
              </a:solidFill>
              <a:latin typeface="Times New Roman" pitchFamily="18" charset="0"/>
              <a:cs typeface="Times New Roman" pitchFamily="18" charset="0"/>
            </a:endParaRPr>
          </a:p>
        </p:txBody>
      </p:sp>
      <p:pic>
        <p:nvPicPr>
          <p:cNvPr id="10"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6063" y="227112"/>
            <a:ext cx="609600" cy="609600"/>
          </a:xfrm>
          <a:prstGeom prst="rect">
            <a:avLst/>
          </a:prstGeom>
        </p:spPr>
      </p:pic>
    </p:spTree>
    <p:extLst>
      <p:ext uri="{BB962C8B-B14F-4D97-AF65-F5344CB8AC3E}">
        <p14:creationId xmlns:p14="http://schemas.microsoft.com/office/powerpoint/2010/main" val="4135802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3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Administrator\Desktop\z2592174714727_2315310da7615b9d5f08ecd3f7957e2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0" cy="14847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1560" y="879103"/>
            <a:ext cx="3240360" cy="461665"/>
          </a:xfrm>
          <a:prstGeom prst="rect">
            <a:avLst/>
          </a:prstGeom>
          <a:noFill/>
        </p:spPr>
        <p:txBody>
          <a:bodyPr wrap="square" rtlCol="0">
            <a:spAutoFit/>
          </a:bodyPr>
          <a:lstStyle/>
          <a:p>
            <a:r>
              <a:rPr lang="en-US" sz="2400" dirty="0" err="1">
                <a:solidFill>
                  <a:srgbClr val="FF0000"/>
                </a:solidFill>
                <a:latin typeface="Times New Roman" pitchFamily="18" charset="0"/>
                <a:cs typeface="Times New Roman" pitchFamily="18" charset="0"/>
              </a:rPr>
              <a:t>Cả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thức</a:t>
            </a:r>
            <a:endParaRPr lang="en-US" sz="24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1" y="1600813"/>
            <a:ext cx="9212263" cy="524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A B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39952" y="875184"/>
            <a:ext cx="609600" cy="609600"/>
          </a:xfrm>
          <a:prstGeom prst="rect">
            <a:avLst/>
          </a:prstGeom>
        </p:spPr>
      </p:pic>
      <p:pic>
        <p:nvPicPr>
          <p:cNvPr id="9" name="CO LA.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292080" y="875184"/>
            <a:ext cx="609600" cy="609600"/>
          </a:xfrm>
          <a:prstGeom prst="rect">
            <a:avLst/>
          </a:prstGeom>
        </p:spPr>
      </p:pic>
    </p:spTree>
    <p:extLst>
      <p:ext uri="{BB962C8B-B14F-4D97-AF65-F5344CB8AC3E}">
        <p14:creationId xmlns:p14="http://schemas.microsoft.com/office/powerpoint/2010/main" val="4218939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663"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496" y="332656"/>
            <a:ext cx="4968552"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rgbClr val="FF0000"/>
                </a:solidFill>
                <a:latin typeface="Times New Roman" pitchFamily="18" charset="0"/>
                <a:cs typeface="Times New Roman" pitchFamily="18" charset="0"/>
              </a:rPr>
              <a:t>HD Hát gõ đệm theo phách</a:t>
            </a:r>
            <a:endParaRPr lang="en-US" sz="3200" b="1" dirty="0">
              <a:solidFill>
                <a:srgbClr val="FF0000"/>
              </a:solidFill>
              <a:latin typeface="Times New Roman" pitchFamily="18" charset="0"/>
              <a:cs typeface="Times New Roman" pitchFamily="18" charset="0"/>
            </a:endParaRPr>
          </a:p>
        </p:txBody>
      </p:sp>
      <p:grpSp>
        <p:nvGrpSpPr>
          <p:cNvPr id="2" name="Group 1"/>
          <p:cNvGrpSpPr/>
          <p:nvPr/>
        </p:nvGrpSpPr>
        <p:grpSpPr>
          <a:xfrm>
            <a:off x="107505" y="1340768"/>
            <a:ext cx="9036496" cy="2104780"/>
            <a:chOff x="11297" y="1340768"/>
            <a:chExt cx="9036496" cy="2104780"/>
          </a:xfrm>
        </p:grpSpPr>
        <p:pic>
          <p:nvPicPr>
            <p:cNvPr id="1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7" y="1340768"/>
              <a:ext cx="9036496"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Administrator\Desktop\hinh nen dep pp\CON VAT+CAY, HIH ANH NHO NGHEP TRAH\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8887">
              <a:off x="2476447" y="2915237"/>
              <a:ext cx="582669" cy="477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istrator\Desktop\hinh nen dep pp\CON VAT+CAY, HIH ANH NHO NGHEP TRAH\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8887">
              <a:off x="3422748" y="2915236"/>
              <a:ext cx="582669" cy="4779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istrator\Desktop\hinh nen dep pp\CON VAT+CAY, HIH ANH NHO NGHEP TRAH\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8887">
              <a:off x="4996728" y="2915231"/>
              <a:ext cx="582669" cy="4779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istrator\Desktop\hinh nen dep pp\CON VAT+CAY, HIH ANH NHO NGHEP TRAH\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8887">
              <a:off x="5932831" y="2915234"/>
              <a:ext cx="582669" cy="477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istrator\Desktop\hinh nen dep pp\CON VAT+CAY, HIH ANH NHO NGHEP TRAH\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8887">
              <a:off x="7805039" y="2915232"/>
              <a:ext cx="582669" cy="477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istrator\Desktop\hinh nen dep pp\CON VAT+CAY, HIH ANH NHO NGHEP TRAH\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08887">
              <a:off x="8199497" y="2915239"/>
              <a:ext cx="582669" cy="47795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CA B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536" y="3005598"/>
            <a:ext cx="609600" cy="609600"/>
          </a:xfrm>
          <a:prstGeom prst="rect">
            <a:avLst/>
          </a:prstGeom>
        </p:spPr>
      </p:pic>
    </p:spTree>
    <p:extLst>
      <p:ext uri="{BB962C8B-B14F-4D97-AF65-F5344CB8AC3E}">
        <p14:creationId xmlns:p14="http://schemas.microsoft.com/office/powerpoint/2010/main" val="3931991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24"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64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62806" y="2382258"/>
            <a:ext cx="4747493" cy="980728"/>
          </a:xfrm>
          <a:prstGeom prst="rect">
            <a:avLst/>
          </a:prstGeom>
          <a:noFill/>
        </p:spPr>
        <p:txBody>
          <a:bodyPr wrap="square" rtlCol="0">
            <a:prstTxWarp prst="textCurveDown">
              <a:avLst/>
            </a:prstTxWarp>
            <a:spAutoFit/>
          </a:bodyPr>
          <a:lstStyle/>
          <a:p>
            <a:r>
              <a:rPr lang="en-US" sz="4800" b="1" dirty="0">
                <a:solidFill>
                  <a:srgbClr val="FF0000"/>
                </a:solidFill>
              </a:rPr>
              <a:t>ÂM </a:t>
            </a:r>
            <a:r>
              <a:rPr lang="en-US" sz="4800" b="1">
                <a:solidFill>
                  <a:srgbClr val="FF0000"/>
                </a:solidFill>
              </a:rPr>
              <a:t>NHẠC 4</a:t>
            </a:r>
            <a:endParaRPr lang="en-US" sz="4800" b="1" dirty="0">
              <a:solidFill>
                <a:srgbClr val="FF0000"/>
              </a:solidFill>
            </a:endParaRPr>
          </a:p>
        </p:txBody>
      </p:sp>
      <p:sp>
        <p:nvSpPr>
          <p:cNvPr id="4" name="TextBox 3"/>
          <p:cNvSpPr txBox="1"/>
          <p:nvPr/>
        </p:nvSpPr>
        <p:spPr>
          <a:xfrm>
            <a:off x="6230404" y="784145"/>
            <a:ext cx="1462154" cy="523220"/>
          </a:xfrm>
          <a:prstGeom prst="rect">
            <a:avLst/>
          </a:prstGeom>
          <a:noFill/>
        </p:spPr>
        <p:txBody>
          <a:bodyPr wrap="square" rtlCol="0">
            <a:spAutoFit/>
          </a:bodyPr>
          <a:lstStyle/>
          <a:p>
            <a:pPr algn="ctr"/>
            <a:r>
              <a:rPr lang="en-US" sz="2800" b="1">
                <a:solidFill>
                  <a:srgbClr val="002060"/>
                </a:solidFill>
                <a:latin typeface="Times New Roman" pitchFamily="18" charset="0"/>
                <a:cs typeface="Times New Roman" pitchFamily="18" charset="0"/>
              </a:rPr>
              <a:t>TIẾT: 2</a:t>
            </a:r>
            <a:endParaRPr lang="en-US" sz="2800" b="1" dirty="0">
              <a:solidFill>
                <a:srgbClr val="002060"/>
              </a:solidFill>
              <a:latin typeface="Times New Roman" pitchFamily="18" charset="0"/>
              <a:cs typeface="Times New Roman" pitchFamily="18" charset="0"/>
            </a:endParaRPr>
          </a:p>
        </p:txBody>
      </p:sp>
      <p:sp>
        <p:nvSpPr>
          <p:cNvPr id="7" name="TextBox 6"/>
          <p:cNvSpPr txBox="1"/>
          <p:nvPr/>
        </p:nvSpPr>
        <p:spPr>
          <a:xfrm>
            <a:off x="5069358" y="1511206"/>
            <a:ext cx="3564904" cy="461665"/>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HỌC </a:t>
            </a:r>
            <a:r>
              <a:rPr lang="en-US" sz="2400" b="1">
                <a:solidFill>
                  <a:srgbClr val="FF0000"/>
                </a:solidFill>
                <a:latin typeface="Times New Roman" pitchFamily="18" charset="0"/>
                <a:cs typeface="Times New Roman" pitchFamily="18" charset="0"/>
              </a:rPr>
              <a:t>HÁT BÀI: CÒ LẢ</a:t>
            </a:r>
            <a:endParaRPr lang="en-US" sz="2400" b="1" dirty="0">
              <a:solidFill>
                <a:srgbClr val="FF0000"/>
              </a:solidFill>
              <a:latin typeface="Times New Roman" pitchFamily="18" charset="0"/>
              <a:cs typeface="Times New Roman" pitchFamily="18" charset="0"/>
            </a:endParaRPr>
          </a:p>
        </p:txBody>
      </p:sp>
      <p:sp>
        <p:nvSpPr>
          <p:cNvPr id="6" name="TextBox 5"/>
          <p:cNvSpPr txBox="1"/>
          <p:nvPr/>
        </p:nvSpPr>
        <p:spPr>
          <a:xfrm>
            <a:off x="6436553" y="2061943"/>
            <a:ext cx="2824507" cy="338554"/>
          </a:xfrm>
          <a:prstGeom prst="rect">
            <a:avLst/>
          </a:prstGeom>
          <a:noFill/>
        </p:spPr>
        <p:txBody>
          <a:bodyPr wrap="square" rtlCol="0">
            <a:spAutoFit/>
          </a:bodyPr>
          <a:lstStyle/>
          <a:p>
            <a:pPr algn="ctr"/>
            <a:r>
              <a:rPr lang="en-US" sz="1600">
                <a:solidFill>
                  <a:srgbClr val="002060"/>
                </a:solidFill>
                <a:latin typeface="Times New Roman" pitchFamily="18" charset="0"/>
                <a:cs typeface="Times New Roman" pitchFamily="18" charset="0"/>
              </a:rPr>
              <a:t>Dân ca: Đồng Bằng Bắc Bộ</a:t>
            </a:r>
          </a:p>
        </p:txBody>
      </p:sp>
      <p:pic>
        <p:nvPicPr>
          <p:cNvPr id="9" name="Picture 2" descr="C:\Users\Administrator\Desktop\100-mau-logo-dep-ve-nganh-giao-du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6341454"/>
            <a:ext cx="634451" cy="5165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istrator\Desktop\hinh nen dep pp\CON VAT+CAY, HIH ANH NHO NGHEP TRAH\pngtree-flying-white-crane-png-image_19961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1593" y="3846271"/>
            <a:ext cx="582669" cy="477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dministrator\Desktop\hinh nen dep pp\CON VAT+CAY, HIH ANH NHO NGHEP TRAH\pngtree-flying-white-crane-png-image_19961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8528">
            <a:off x="5574706" y="4061365"/>
            <a:ext cx="676926" cy="55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99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242" name="Text Box 50"/>
          <p:cNvSpPr txBox="1">
            <a:spLocks noChangeArrowheads="1"/>
          </p:cNvSpPr>
          <p:nvPr/>
        </p:nvSpPr>
        <p:spPr bwMode="auto">
          <a:xfrm>
            <a:off x="283924" y="1772816"/>
            <a:ext cx="86346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dirty="0">
                <a:solidFill>
                  <a:srgbClr val="000000"/>
                </a:solidFill>
                <a:latin typeface="Times New Roman" pitchFamily="18" charset="0"/>
                <a:cs typeface="Times New Roman" pitchFamily="18" charset="0"/>
              </a:rPr>
              <a:t>+ </a:t>
            </a:r>
            <a:r>
              <a:rPr lang="vi-VN" dirty="0">
                <a:solidFill>
                  <a:srgbClr val="000000"/>
                </a:solidFill>
                <a:latin typeface="Times New Roman" pitchFamily="18" charset="0"/>
                <a:cs typeface="Times New Roman" pitchFamily="18" charset="0"/>
              </a:rPr>
              <a:t>Cò lả là 1 điệu dân ca rất phổ biến ở nhiều tỉnh đồng bằng Bắc Bộ. nhân dân đã dựa vào câu thơ lục bát để sáng tác ra bài hát này. Bài hát ngợi ca tinh thần lạc quan trong lao động của người nông dân, ca ngợi cuộc sống thanh bình êm ả.</a:t>
            </a:r>
            <a:endParaRPr lang="en-US" dirty="0">
              <a:solidFill>
                <a:srgbClr val="000000"/>
              </a:solidFill>
              <a:latin typeface="Times New Roman" pitchFamily="18" charset="0"/>
              <a:cs typeface="Times New Roman" pitchFamily="18" charset="0"/>
            </a:endParaRPr>
          </a:p>
        </p:txBody>
      </p:sp>
      <p:sp>
        <p:nvSpPr>
          <p:cNvPr id="2" name="TextBox 1"/>
          <p:cNvSpPr txBox="1"/>
          <p:nvPr/>
        </p:nvSpPr>
        <p:spPr>
          <a:xfrm>
            <a:off x="2699792" y="48089"/>
            <a:ext cx="4176464" cy="461665"/>
          </a:xfrm>
          <a:prstGeom prst="rect">
            <a:avLst/>
          </a:prstGeom>
          <a:noFill/>
        </p:spPr>
        <p:txBody>
          <a:bodyPr wrap="square" rtlCol="0">
            <a:spAutoFit/>
          </a:bodyPr>
          <a:lstStyle/>
          <a:p>
            <a:pPr algn="just"/>
            <a:r>
              <a:rPr lang="en-US" sz="2400" b="1" dirty="0">
                <a:solidFill>
                  <a:srgbClr val="002060"/>
                </a:solidFill>
                <a:latin typeface="Times New Roman" pitchFamily="18" charset="0"/>
                <a:cs typeface="Times New Roman" pitchFamily="18" charset="0"/>
              </a:rPr>
              <a:t>1. TÁC GIẢ-TÁC PHẨM</a:t>
            </a:r>
          </a:p>
        </p:txBody>
      </p:sp>
      <p:sp>
        <p:nvSpPr>
          <p:cNvPr id="3" name="Rectangle 2"/>
          <p:cNvSpPr/>
          <p:nvPr/>
        </p:nvSpPr>
        <p:spPr>
          <a:xfrm>
            <a:off x="288032" y="530723"/>
            <a:ext cx="8460432" cy="1200329"/>
          </a:xfrm>
          <a:prstGeom prst="rect">
            <a:avLst/>
          </a:prstGeom>
        </p:spPr>
        <p:txBody>
          <a:bodyPr wrap="square">
            <a:spAutoFit/>
          </a:bodyPr>
          <a:lstStyle/>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Dân ca Việt Nam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riếng</a:t>
            </a:r>
            <a:r>
              <a:rPr lang="vi-VN" dirty="0">
                <a:latin typeface="Times New Roman" pitchFamily="18" charset="0"/>
                <a:cs typeface="Times New Roman" pitchFamily="18" charset="0"/>
              </a:rPr>
              <a:t> là một thể loại âm nhạc cổ truyền của Việt Na</a:t>
            </a:r>
            <a:r>
              <a:rPr lang="en-US" dirty="0">
                <a:latin typeface="Times New Roman" pitchFamily="18" charset="0"/>
                <a:cs typeface="Times New Roman" pitchFamily="18" charset="0"/>
              </a:rPr>
              <a:t>m,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ọ </a:t>
            </a:r>
            <a:r>
              <a:rPr lang="en-US" dirty="0" err="1">
                <a:latin typeface="Times New Roman" pitchFamily="18" charset="0"/>
                <a:cs typeface="Times New Roman" pitchFamily="18" charset="0"/>
              </a:rPr>
              <a:t>Bắc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gồm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trống</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lý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duyên</a:t>
            </a:r>
            <a:r>
              <a:rPr lang="en-US" dirty="0">
                <a:latin typeface="Times New Roman" pitchFamily="18" charset="0"/>
                <a:cs typeface="Times New Roman" pitchFamily="18" charset="0"/>
              </a:rPr>
              <a:t>..</a:t>
            </a:r>
          </a:p>
        </p:txBody>
      </p:sp>
      <p:pic>
        <p:nvPicPr>
          <p:cNvPr id="7" name="Picture 5" descr="bandohcvn2007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80928"/>
            <a:ext cx="5544616" cy="3488912"/>
          </a:xfrm>
          <a:prstGeom prst="rect">
            <a:avLst/>
          </a:prstGeom>
          <a:noFill/>
          <a:ln>
            <a:noFill/>
          </a:ln>
          <a:effectLst>
            <a:outerShdw dist="102391" dir="361530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7"/>
          <p:cNvSpPr>
            <a:spLocks noChangeArrowheads="1"/>
          </p:cNvSpPr>
          <p:nvPr/>
        </p:nvSpPr>
        <p:spPr bwMode="auto">
          <a:xfrm>
            <a:off x="7268763" y="3645024"/>
            <a:ext cx="1656121" cy="877787"/>
          </a:xfrm>
          <a:prstGeom prst="wedgeRectCallout">
            <a:avLst>
              <a:gd name="adj1" fmla="val -347355"/>
              <a:gd name="adj2" fmla="val -100971"/>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2391" dir="3615307" algn="ctr" rotWithShape="0">
                    <a:schemeClr val="bg2"/>
                  </a:outerShdw>
                </a:effectLst>
              </a14:hiddenEffects>
            </a:ext>
          </a:extLst>
        </p:spPr>
        <p:txBody>
          <a:bodyPr/>
          <a:lstStyle/>
          <a:p>
            <a:pPr algn="ctr"/>
            <a:r>
              <a:rPr lang="en-US" sz="2800" b="1" dirty="0" err="1">
                <a:latin typeface=".VnAvantH" pitchFamily="34" charset="0"/>
              </a:rPr>
              <a:t>Vùng</a:t>
            </a:r>
            <a:r>
              <a:rPr lang="en-US" sz="2800" b="1" dirty="0">
                <a:latin typeface=".VnAvantH" pitchFamily="34" charset="0"/>
              </a:rPr>
              <a:t> </a:t>
            </a:r>
            <a:r>
              <a:rPr lang="en-US" sz="2800" b="1" dirty="0" err="1">
                <a:latin typeface=".VnAvantH" pitchFamily="34" charset="0"/>
              </a:rPr>
              <a:t>Bắc</a:t>
            </a:r>
            <a:r>
              <a:rPr lang="en-US" sz="2800" b="1" dirty="0">
                <a:latin typeface=".VnAvantH" pitchFamily="34" charset="0"/>
              </a:rPr>
              <a:t> </a:t>
            </a:r>
            <a:r>
              <a:rPr lang="en-US" sz="2800" b="1" dirty="0" err="1">
                <a:latin typeface=".VnAvantH" pitchFamily="34" charset="0"/>
              </a:rPr>
              <a:t>Bộ</a:t>
            </a:r>
            <a:endParaRPr lang="en-US" sz="2800" b="1" dirty="0">
              <a:latin typeface=".VnAvantH" pitchFamily="34" charset="0"/>
            </a:endParaRPr>
          </a:p>
        </p:txBody>
      </p:sp>
    </p:spTree>
    <p:extLst>
      <p:ext uri="{BB962C8B-B14F-4D97-AF65-F5344CB8AC3E}">
        <p14:creationId xmlns:p14="http://schemas.microsoft.com/office/powerpoint/2010/main" val="334631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Ảnh 2"/>
          <p:cNvPicPr>
            <a:picLocks noChangeAspect="1" noChangeArrowheads="1"/>
          </p:cNvPicPr>
          <p:nvPr/>
        </p:nvPicPr>
        <p:blipFill>
          <a:blip r:embed="rId6">
            <a:lum contrast="30000"/>
            <a:extLst>
              <a:ext uri="{28A0092B-C50C-407E-A947-70E740481C1C}">
                <a14:useLocalDpi xmlns:a14="http://schemas.microsoft.com/office/drawing/2010/main" val="0"/>
              </a:ext>
            </a:extLst>
          </a:blip>
          <a:srcRect b="52013"/>
          <a:stretch>
            <a:fillRect/>
          </a:stretch>
        </p:blipFill>
        <p:spPr bwMode="auto">
          <a:xfrm>
            <a:off x="0" y="332656"/>
            <a:ext cx="9144000" cy="6281772"/>
          </a:xfrm>
          <a:prstGeom prst="rect">
            <a:avLst/>
          </a:prstGeom>
          <a:noFill/>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91680" y="188640"/>
            <a:ext cx="576064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mẫu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GV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mẫu</a:t>
            </a:r>
            <a:endParaRPr lang="en-US" sz="2400" dirty="0">
              <a:latin typeface="Times New Roman" pitchFamily="18" charset="0"/>
              <a:cs typeface="Times New Roman" pitchFamily="18" charset="0"/>
            </a:endParaRPr>
          </a:p>
        </p:txBody>
      </p:sp>
      <p:pic>
        <p:nvPicPr>
          <p:cNvPr id="4" name="NGHE MAU CO L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008" y="155104"/>
            <a:ext cx="609600" cy="609600"/>
          </a:xfrm>
          <a:prstGeom prst="rect">
            <a:avLst/>
          </a:prstGeom>
        </p:spPr>
      </p:pic>
      <p:pic>
        <p:nvPicPr>
          <p:cNvPr id="5" name="CO LA.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40352" y="116632"/>
            <a:ext cx="609600" cy="609600"/>
          </a:xfrm>
          <a:prstGeom prst="rect">
            <a:avLst/>
          </a:prstGeom>
        </p:spPr>
      </p:pic>
    </p:spTree>
    <p:extLst>
      <p:ext uri="{BB962C8B-B14F-4D97-AF65-F5344CB8AC3E}">
        <p14:creationId xmlns:p14="http://schemas.microsoft.com/office/powerpoint/2010/main" val="396747917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8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66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7" name="Picture 3" descr="C:\Users\Administrator\Desktop\hinh nen dep pp\CON VAT+CAY, HIH ANH NHO NGHEP TRAH\pngtree-flying-white-crane-png-image_19961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6051469"/>
            <a:ext cx="582669" cy="477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40360" y="188640"/>
            <a:ext cx="2433505" cy="523220"/>
          </a:xfrm>
          <a:prstGeom prst="rect">
            <a:avLst/>
          </a:prstGeom>
          <a:noFill/>
        </p:spPr>
        <p:txBody>
          <a:bodyPr wrap="square" rtlCol="0">
            <a:spAutoFit/>
          </a:bodyPr>
          <a:lstStyle/>
          <a:p>
            <a:r>
              <a:rPr lang="en-US" sz="2800" b="1" dirty="0">
                <a:solidFill>
                  <a:srgbClr val="002060"/>
                </a:solidFill>
                <a:latin typeface="Times New Roman" pitchFamily="18" charset="0"/>
                <a:cs typeface="Times New Roman" pitchFamily="18" charset="0"/>
              </a:rPr>
              <a:t>ĐỌC LỜI CA</a:t>
            </a:r>
          </a:p>
        </p:txBody>
      </p:sp>
      <p:sp>
        <p:nvSpPr>
          <p:cNvPr id="2" name="Rectangle 1"/>
          <p:cNvSpPr/>
          <p:nvPr/>
        </p:nvSpPr>
        <p:spPr>
          <a:xfrm>
            <a:off x="468560" y="973669"/>
            <a:ext cx="8351912" cy="2308324"/>
          </a:xfrm>
          <a:prstGeom prst="rect">
            <a:avLst/>
          </a:prstGeom>
        </p:spPr>
        <p:txBody>
          <a:bodyPr wrap="square">
            <a:spAutoFit/>
          </a:bodyPr>
          <a:lstStyle/>
          <a:p>
            <a:r>
              <a:rPr lang="en-US" sz="2400">
                <a:latin typeface="Times New Roman" pitchFamily="18" charset="0"/>
                <a:cs typeface="Times New Roman" pitchFamily="18" charset="0"/>
              </a:rPr>
              <a:t>CÂU 1: </a:t>
            </a:r>
            <a:r>
              <a:rPr lang="vi-VN" sz="2400">
                <a:latin typeface="Times New Roman" pitchFamily="18" charset="0"/>
                <a:cs typeface="Times New Roman" pitchFamily="18" charset="0"/>
              </a:rPr>
              <a:t>Con cò cò bay lả lả bay la</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CÂU 2: </a:t>
            </a:r>
            <a:r>
              <a:rPr lang="vi-VN" sz="2400">
                <a:latin typeface="Times New Roman" pitchFamily="18" charset="0"/>
                <a:cs typeface="Times New Roman" pitchFamily="18" charset="0"/>
              </a:rPr>
              <a:t>Bay từ từ cửa phủ bay ra ra cánh đồng</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CÂU 3: </a:t>
            </a:r>
            <a:r>
              <a:rPr lang="vi-VN" sz="2400">
                <a:latin typeface="Times New Roman" pitchFamily="18" charset="0"/>
                <a:cs typeface="Times New Roman" pitchFamily="18" charset="0"/>
              </a:rPr>
              <a:t>Tình tính tang tang tính tình</a:t>
            </a:r>
            <a:r>
              <a:rPr lang="en-US" sz="2400">
                <a:latin typeface="Times New Roman" pitchFamily="18" charset="0"/>
                <a:cs typeface="Times New Roman" pitchFamily="18" charset="0"/>
              </a:rPr>
              <a:t>. </a:t>
            </a:r>
          </a:p>
          <a:p>
            <a:r>
              <a:rPr lang="vi-VN" sz="2400">
                <a:latin typeface="Times New Roman" pitchFamily="18" charset="0"/>
                <a:cs typeface="Times New Roman" pitchFamily="18" charset="0"/>
              </a:rPr>
              <a:t>Anh chàng rằng chứ anh chàng ơi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CÂU 4: </a:t>
            </a:r>
            <a:r>
              <a:rPr lang="vi-VN" sz="2400">
                <a:latin typeface="Times New Roman" pitchFamily="18" charset="0"/>
                <a:cs typeface="Times New Roman" pitchFamily="18" charset="0"/>
              </a:rPr>
              <a:t>Rằng có nhớ nhớ hay không</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Rằng có biết biết hay không</a:t>
            </a:r>
            <a:endParaRPr lang="en-US" sz="2400">
              <a:latin typeface="Times New Roman" pitchFamily="18" charset="0"/>
              <a:cs typeface="Times New Roman" pitchFamily="18" charset="0"/>
            </a:endParaRPr>
          </a:p>
        </p:txBody>
      </p:sp>
      <p:pic>
        <p:nvPicPr>
          <p:cNvPr id="3"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64685" y="5157192"/>
            <a:ext cx="609600" cy="609600"/>
          </a:xfrm>
          <a:prstGeom prst="rect">
            <a:avLst/>
          </a:prstGeom>
        </p:spPr>
      </p:pic>
    </p:spTree>
    <p:extLst>
      <p:ext uri="{BB962C8B-B14F-4D97-AF65-F5344CB8AC3E}">
        <p14:creationId xmlns:p14="http://schemas.microsoft.com/office/powerpoint/2010/main" val="677177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52161" y="217959"/>
            <a:ext cx="305216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err="1">
                <a:solidFill>
                  <a:srgbClr val="FF0000"/>
                </a:solidFill>
                <a:latin typeface="Times New Roman" pitchFamily="18" charset="0"/>
                <a:cs typeface="Times New Roman" pitchFamily="18" charset="0"/>
              </a:rPr>
              <a:t>Dạy</a:t>
            </a:r>
            <a:r>
              <a:rPr lang="en-US" sz="2400" b="1">
                <a:solidFill>
                  <a:srgbClr val="FF0000"/>
                </a:solidFill>
                <a:latin typeface="Times New Roman" pitchFamily="18" charset="0"/>
                <a:cs typeface="Times New Roman" pitchFamily="18" charset="0"/>
              </a:rPr>
              <a:t> hát nối tiếp</a:t>
            </a:r>
            <a:endParaRPr lang="en-US" sz="2400" b="1" dirty="0">
              <a:solidFill>
                <a:srgbClr val="FF0000"/>
              </a:solidFill>
              <a:latin typeface="Times New Roman" pitchFamily="18" charset="0"/>
              <a:cs typeface="Times New Roman" pitchFamily="18" charset="0"/>
            </a:endParaRPr>
          </a:p>
        </p:txBody>
      </p:sp>
      <p:sp>
        <p:nvSpPr>
          <p:cNvPr id="6" name="TextBox 5"/>
          <p:cNvSpPr txBox="1"/>
          <p:nvPr/>
        </p:nvSpPr>
        <p:spPr>
          <a:xfrm>
            <a:off x="7164288" y="348925"/>
            <a:ext cx="144016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a:t>
            </a:r>
          </a:p>
        </p:txBody>
      </p:sp>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29" y="4725144"/>
            <a:ext cx="63722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42561" y="3212976"/>
            <a:ext cx="609600" cy="609600"/>
          </a:xfrm>
          <a:prstGeom prst="rect">
            <a:avLst/>
          </a:prstGeom>
        </p:spPr>
      </p:pic>
    </p:spTree>
    <p:extLst>
      <p:ext uri="{BB962C8B-B14F-4D97-AF65-F5344CB8AC3E}">
        <p14:creationId xmlns:p14="http://schemas.microsoft.com/office/powerpoint/2010/main" val="1657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308304" y="478413"/>
            <a:ext cx="144016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a:t>
            </a:r>
          </a:p>
        </p:txBody>
      </p:sp>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67" y="4709377"/>
            <a:ext cx="6583605" cy="195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1760" y="3473355"/>
            <a:ext cx="609600" cy="609600"/>
          </a:xfrm>
          <a:prstGeom prst="rect">
            <a:avLst/>
          </a:prstGeom>
        </p:spPr>
      </p:pic>
    </p:spTree>
    <p:extLst>
      <p:ext uri="{BB962C8B-B14F-4D97-AF65-F5344CB8AC3E}">
        <p14:creationId xmlns:p14="http://schemas.microsoft.com/office/powerpoint/2010/main" val="191275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660232" y="406405"/>
            <a:ext cx="201622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1+2</a:t>
            </a:r>
          </a:p>
        </p:txBody>
      </p:sp>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5805264"/>
            <a:ext cx="609600" cy="609600"/>
          </a:xfrm>
          <a:prstGeom prst="rect">
            <a:avLst/>
          </a:prstGeom>
        </p:spPr>
      </p:pic>
      <p:grpSp>
        <p:nvGrpSpPr>
          <p:cNvPr id="5" name="Group 4"/>
          <p:cNvGrpSpPr/>
          <p:nvPr/>
        </p:nvGrpSpPr>
        <p:grpSpPr>
          <a:xfrm>
            <a:off x="121448" y="4581128"/>
            <a:ext cx="6696744" cy="2060848"/>
            <a:chOff x="0" y="4221088"/>
            <a:chExt cx="7308304" cy="2636912"/>
          </a:xfrm>
        </p:grpSpPr>
        <p:pic>
          <p:nvPicPr>
            <p:cNvPr id="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221088"/>
              <a:ext cx="7308304"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08" y="5633864"/>
              <a:ext cx="723629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C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50232" y="3144982"/>
            <a:ext cx="609600" cy="609600"/>
          </a:xfrm>
          <a:prstGeom prst="rect">
            <a:avLst/>
          </a:prstGeom>
        </p:spPr>
      </p:pic>
    </p:spTree>
    <p:extLst>
      <p:ext uri="{BB962C8B-B14F-4D97-AF65-F5344CB8AC3E}">
        <p14:creationId xmlns:p14="http://schemas.microsoft.com/office/powerpoint/2010/main" val="1953770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17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804248" y="406405"/>
            <a:ext cx="13681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a:t>
            </a:r>
          </a:p>
        </p:txBody>
      </p:sp>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509120"/>
            <a:ext cx="6552728" cy="232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1760" y="3172691"/>
            <a:ext cx="609600" cy="609600"/>
          </a:xfrm>
          <a:prstGeom prst="rect">
            <a:avLst/>
          </a:prstGeom>
        </p:spPr>
      </p:pic>
    </p:spTree>
    <p:extLst>
      <p:ext uri="{BB962C8B-B14F-4D97-AF65-F5344CB8AC3E}">
        <p14:creationId xmlns:p14="http://schemas.microsoft.com/office/powerpoint/2010/main" val="184716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283</Words>
  <Application>Microsoft Office PowerPoint</Application>
  <PresentationFormat>On-screen Show (4:3)</PresentationFormat>
  <Paragraphs>24</Paragraphs>
  <Slides>14</Slides>
  <Notes>0</Notes>
  <HiddenSlides>0</HiddenSlides>
  <MMClips>14</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14</vt:i4>
      </vt:variant>
    </vt:vector>
  </HeadingPairs>
  <TitlesOfParts>
    <vt:vector size="23" baseType="lpstr">
      <vt:lpstr>.VnAvantH</vt:lpstr>
      <vt:lpstr>Arial</vt:lpstr>
      <vt:lpstr>Calibri</vt:lpstr>
      <vt:lpstr>Times New Roman</vt:lpstr>
      <vt:lpstr>Office Theme</vt:lpstr>
      <vt:lpstr>2_Office Theme</vt:lpstr>
      <vt:lpstr>Default Design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86</cp:revision>
  <dcterms:created xsi:type="dcterms:W3CDTF">2021-05-09T14:16:54Z</dcterms:created>
  <dcterms:modified xsi:type="dcterms:W3CDTF">2022-11-20T14:54:46Z</dcterms:modified>
</cp:coreProperties>
</file>