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325" r:id="rId2"/>
    <p:sldId id="340" r:id="rId3"/>
    <p:sldId id="327" r:id="rId4"/>
    <p:sldId id="310" r:id="rId5"/>
    <p:sldId id="288" r:id="rId6"/>
    <p:sldId id="342" r:id="rId7"/>
    <p:sldId id="291" r:id="rId8"/>
    <p:sldId id="341" r:id="rId9"/>
    <p:sldId id="292" r:id="rId10"/>
    <p:sldId id="311" r:id="rId11"/>
    <p:sldId id="328" r:id="rId12"/>
    <p:sldId id="312" r:id="rId13"/>
    <p:sldId id="329" r:id="rId14"/>
    <p:sldId id="330" r:id="rId15"/>
    <p:sldId id="331" r:id="rId16"/>
    <p:sldId id="332" r:id="rId17"/>
    <p:sldId id="321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853" autoAdjust="0"/>
    <p:restoredTop sz="94660"/>
  </p:normalViewPr>
  <p:slideViewPr>
    <p:cSldViewPr snapToGrid="0">
      <p:cViewPr varScale="1">
        <p:scale>
          <a:sx n="58" d="100"/>
          <a:sy n="58" d="100"/>
        </p:scale>
        <p:origin x="996" y="4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D7E9631-E19F-4892-8E7C-7379D155D283}" type="datetimeFigureOut">
              <a:rPr lang="en-US" smtClean="0"/>
              <a:t>10/15/2022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F726847-7BA5-4468-B0DE-9158B3FC25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7438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E0ED0AA-151F-46EF-BCBE-BD3F6423ACCC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843358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726847-7BA5-4468-B0DE-9158B3FC2565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888669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726847-7BA5-4468-B0DE-9158B3FC2565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858560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C60268-7F88-45A0-A3C7-A655348EB66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C16FCBA-A452-4659-9547-9002DFD6FB2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433B1B9-4D3D-408E-97DC-57C993EF51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DBE8DC-BCEA-47AF-83C3-5AE02809A8E4}" type="datetimeFigureOut">
              <a:rPr lang="en-US" smtClean="0"/>
              <a:t>10/15/2022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3B44FA1-EB53-4B7F-ABF9-0FD72FA5E7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85982DD-52AF-4FE4-80C4-852F67D550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9248AE-1AC4-4CDC-A9D7-1B5491506A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15136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E03667-7E62-48E1-AF6C-9D33540C4B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40172F8-280C-4D72-85E1-EEEAC87F604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35A80AE-AEB4-460A-A771-9085B3BAE8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DBE8DC-BCEA-47AF-83C3-5AE02809A8E4}" type="datetimeFigureOut">
              <a:rPr lang="en-US" smtClean="0"/>
              <a:t>10/15/2022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0384D9E-17B5-4B9F-93D6-742E4B945B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C4B97F7-7BE6-4D58-83A1-71D263DE54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9248AE-1AC4-4CDC-A9D7-1B5491506A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44185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F29F223-EC97-4BCA-A266-3C377258DEA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7609F89-F736-45CD-8EE3-631FA9FB340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3CEBCDB-209E-46DB-ABAB-7534AEA8FC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DBE8DC-BCEA-47AF-83C3-5AE02809A8E4}" type="datetimeFigureOut">
              <a:rPr lang="en-US" smtClean="0"/>
              <a:t>10/15/2022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B87F917-0931-48E0-A430-F686047308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A53144A-3552-434F-90F2-B3777C4F64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9248AE-1AC4-4CDC-A9D7-1B5491506A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072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0E89DD-60A4-4C69-B8F5-DDD3B73138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9036ABE-2A66-44D1-A6B1-4DBCB098C53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63F22E2-8DC3-4970-8B28-1FC6004B74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DBE8DC-BCEA-47AF-83C3-5AE02809A8E4}" type="datetimeFigureOut">
              <a:rPr lang="en-US" smtClean="0"/>
              <a:t>10/15/2022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23DFCCF-0662-49A1-9822-7652F6AF4E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2D06C49-F1C5-4792-B473-43FAC020FC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9248AE-1AC4-4CDC-A9D7-1B5491506A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38924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3D2CDD-22CA-4C87-A825-0E376AAD13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1840338-611E-4C6C-806A-EE19F161730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D0DD50F-557C-4BFE-87F6-4D4830CE93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DBE8DC-BCEA-47AF-83C3-5AE02809A8E4}" type="datetimeFigureOut">
              <a:rPr lang="en-US" smtClean="0"/>
              <a:t>10/15/2022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9FE2CFC-A206-46FF-981A-B30898868C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9E0909A-B71B-47B7-B1B8-8E03D72C8C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9248AE-1AC4-4CDC-A9D7-1B5491506A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60982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D39391-83A5-48B4-A209-5AA1779975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FC0761D-090F-4374-B4E9-44A145FF3EC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D34BD62-1F8B-4885-983E-93FA828AC3B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B0A7BFA-8CC7-427F-9ED6-947F386488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DBE8DC-BCEA-47AF-83C3-5AE02809A8E4}" type="datetimeFigureOut">
              <a:rPr lang="en-US" smtClean="0"/>
              <a:t>10/15/2022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844ABA3-D91C-47A3-B9F0-C6FB399F87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ECFDD5C-8673-475A-B379-5B04F6785B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9248AE-1AC4-4CDC-A9D7-1B5491506A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6897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6356C6-2B33-44FD-A891-261D1224AA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8A54C33-0A59-46A1-BE3A-40A6C7241E1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D8158C3-9234-468C-B60D-201F9DC7B97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071A90F-1B8A-4615-9581-8B9113A45D3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9D99C97-0190-4B5E-9253-E56434D8217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CF2D857-1EEB-41E7-9064-1D3897FA1F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DBE8DC-BCEA-47AF-83C3-5AE02809A8E4}" type="datetimeFigureOut">
              <a:rPr lang="en-US" smtClean="0"/>
              <a:t>10/15/2022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03E7A6E-8EFB-4585-A6C3-E6DFEEDEF7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7023A61-1ABC-4B67-8742-07905C55AF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9248AE-1AC4-4CDC-A9D7-1B5491506A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04511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DF97C2-8A21-465F-A673-F50626FAEB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E4D796D-1570-4043-96F0-DDD5C0F187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DBE8DC-BCEA-47AF-83C3-5AE02809A8E4}" type="datetimeFigureOut">
              <a:rPr lang="en-US" smtClean="0"/>
              <a:t>10/15/2022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F4AFFA3-5956-4280-8AB0-08FA519E0C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FFB1185-5209-4F05-BA4C-54B63FA6ED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9248AE-1AC4-4CDC-A9D7-1B5491506A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55559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5B0ED6F-BDB4-4EF1-AEC5-D099A72000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DBE8DC-BCEA-47AF-83C3-5AE02809A8E4}" type="datetimeFigureOut">
              <a:rPr lang="en-US" smtClean="0"/>
              <a:t>10/15/2022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4F038C4-1ED1-47D2-8162-BD06C478E3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8A872ED-1DDA-415B-A19F-D8F1B6A6F9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9248AE-1AC4-4CDC-A9D7-1B5491506A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49276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DF3B74-002F-46B0-B87D-2A61FFE858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A195DEA-BE21-4D34-8627-9D6247EEE23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721DFD2-8223-41AD-8D54-B7F2055AB17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9B7ED5D-5720-4470-81AD-B10E50E969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DBE8DC-BCEA-47AF-83C3-5AE02809A8E4}" type="datetimeFigureOut">
              <a:rPr lang="en-US" smtClean="0"/>
              <a:t>10/15/2022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D4FE793-CCA4-474F-9696-C4B30C587C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B34FCEB-3540-4AE2-BE4B-9AA1A97DC9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9248AE-1AC4-4CDC-A9D7-1B5491506A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97240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B9E30A-A0B6-4E68-9D12-1C0F7299C7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1E77F43-4B97-4002-8B2B-152AC07FE28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DE264FE-DFE4-4EC0-8EFB-412A585B41C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0B96FB8-E5ED-4D59-A365-99C18D2B18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DBE8DC-BCEA-47AF-83C3-5AE02809A8E4}" type="datetimeFigureOut">
              <a:rPr lang="en-US" smtClean="0"/>
              <a:t>10/15/2022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27C586B-90CC-4CCC-9EC5-B65F8CAAEA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44B6784-A2F8-46A0-86F2-EBF1DE5999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9248AE-1AC4-4CDC-A9D7-1B5491506A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62000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A034FF9-77D4-43D7-9D05-B1D4882C5A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FC7944E-6B7A-40A2-80C3-17949FC24B2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62EBA18-DF7D-460C-9ABD-EE01AAB5809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DBE8DC-BCEA-47AF-83C3-5AE02809A8E4}" type="datetimeFigureOut">
              <a:rPr lang="en-US" smtClean="0"/>
              <a:t>10/15/2022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6347825-A5BB-41F2-8891-F020F6AC861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25283D1-8567-4E42-8E53-6A12AD7D78A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9248AE-1AC4-4CDC-A9D7-1B5491506A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22856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Relationship Id="rId5" Type="http://schemas.openxmlformats.org/officeDocument/2006/relationships/image" Target="../media/image2.gif"/><Relationship Id="rId4" Type="http://schemas.openxmlformats.org/officeDocument/2006/relationships/image" Target="../media/image1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gif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picture containing icon&#10;&#10;Description automatically generated">
            <a:extLst>
              <a:ext uri="{FF2B5EF4-FFF2-40B4-BE49-F238E27FC236}">
                <a16:creationId xmlns:a16="http://schemas.microsoft.com/office/drawing/2014/main" id="{73C10855-1EE0-4670-8380-3F8CF40DE93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077" name="Content Placeholder 2"/>
          <p:cNvSpPr txBox="1">
            <a:spLocks/>
          </p:cNvSpPr>
          <p:nvPr/>
        </p:nvSpPr>
        <p:spPr bwMode="auto">
          <a:xfrm>
            <a:off x="920032" y="27295"/>
            <a:ext cx="9221787" cy="6277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buFont typeface="Arial" panose="020B0604020202020204" pitchFamily="34" charset="0"/>
              <a:buNone/>
            </a:pPr>
            <a:endParaRPr lang="en-US" altLang="vi-VN" sz="800" b="1">
              <a:ea typeface="Roboto" panose="02000000000000000000" pitchFamily="2" charset="0"/>
              <a:cs typeface="Arial" pitchFamily="34" charset="0"/>
            </a:endParaRPr>
          </a:p>
          <a:p>
            <a:pPr algn="ctr" eaLnBrk="1" hangingPunct="1">
              <a:buFont typeface="Arial" panose="020B0604020202020204" pitchFamily="34" charset="0"/>
              <a:buNone/>
            </a:pPr>
            <a:r>
              <a:rPr lang="en-US" altLang="vi-VN" sz="2400" b="1">
                <a:ea typeface="Roboto" panose="02000000000000000000" pitchFamily="2" charset="0"/>
                <a:cs typeface="Arial" pitchFamily="34" charset="0"/>
              </a:rPr>
              <a:t>PHÒNG </a:t>
            </a:r>
            <a:r>
              <a:rPr lang="en-US" altLang="vi-VN" sz="2400" b="1" dirty="0">
                <a:ea typeface="Roboto" panose="02000000000000000000" pitchFamily="2" charset="0"/>
                <a:cs typeface="Arial" pitchFamily="34" charset="0"/>
              </a:rPr>
              <a:t>GIÁO DỤC VÀ ĐÀO TẠO TP THÁI NGUYÊN</a:t>
            </a:r>
          </a:p>
          <a:p>
            <a:pPr algn="ctr" eaLnBrk="1" hangingPunct="1">
              <a:buFont typeface="Arial" panose="020B0604020202020204" pitchFamily="34" charset="0"/>
              <a:buNone/>
            </a:pPr>
            <a:endParaRPr lang="en-US" altLang="vi-VN" dirty="0">
              <a:ea typeface="STXingkai" panose="020B0503020204020204" pitchFamily="2" charset="-122"/>
              <a:cs typeface="Arial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753120" y="1562626"/>
            <a:ext cx="9388699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endParaRPr lang="en-US" sz="3200" b="1" dirty="0">
              <a:latin typeface="UTM Bustamalaka" panose="02040603050506020204" pitchFamily="18" charset="0"/>
              <a:ea typeface="Roboto" panose="02000000000000000000" pitchFamily="2" charset="0"/>
            </a:endParaRPr>
          </a:p>
          <a:p>
            <a:pPr algn="ctr">
              <a:defRPr/>
            </a:pPr>
            <a:r>
              <a:rPr 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Bustamalaka" panose="02040603050506020204" pitchFamily="18" charset="0"/>
                <a:ea typeface="Roboto" panose="02000000000000000000" pitchFamily="2" charset="0"/>
              </a:rPr>
              <a:t>	Chủ </a:t>
            </a:r>
            <a:r>
              <a:rPr lang="en-US" sz="48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Bustamalaka" panose="02040603050506020204" pitchFamily="18" charset="0"/>
                <a:ea typeface="Roboto" panose="02000000000000000000" pitchFamily="2" charset="0"/>
              </a:rPr>
              <a:t>đề 3: </a:t>
            </a:r>
            <a:r>
              <a:rPr 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Bustamalaka" panose="02040603050506020204" pitchFamily="18" charset="0"/>
                <a:ea typeface="Roboto" panose="02000000000000000000" pitchFamily="2" charset="0"/>
              </a:rPr>
              <a:t>Tình bạn</a:t>
            </a:r>
          </a:p>
          <a:p>
            <a:pPr algn="ctr">
              <a:defRPr/>
            </a:pPr>
            <a:r>
              <a:rPr lang="en-US" sz="3200" i="1" dirty="0">
                <a:latin typeface="Roboto" panose="02000000000000000000" pitchFamily="2" charset="0"/>
                <a:ea typeface="Roboto" panose="02000000000000000000" pitchFamily="2" charset="0"/>
              </a:rPr>
              <a:t>        </a:t>
            </a:r>
            <a:r>
              <a:rPr lang="en-US" sz="2800" b="1" u="sng">
                <a:latin typeface="UTM Bienvenue" panose="02040603050506020204" pitchFamily="18" charset="0"/>
                <a:ea typeface="Roboto" panose="02000000000000000000" pitchFamily="2" charset="0"/>
              </a:rPr>
              <a:t>Tiết 7</a:t>
            </a:r>
            <a:r>
              <a:rPr lang="en-US" sz="2800" b="1">
                <a:latin typeface="UTM Bienvenue" panose="02040603050506020204" pitchFamily="18" charset="0"/>
                <a:ea typeface="Roboto" panose="02000000000000000000" pitchFamily="2" charset="0"/>
              </a:rPr>
              <a:t>:</a:t>
            </a:r>
            <a:r>
              <a:rPr lang="en-US" sz="3200">
                <a:latin typeface="Roboto" panose="02000000000000000000" pitchFamily="2" charset="0"/>
                <a:ea typeface="Roboto" panose="02000000000000000000" pitchFamily="2" charset="0"/>
              </a:rPr>
              <a:t>  </a:t>
            </a:r>
            <a:endParaRPr lang="en-US" sz="3200" dirty="0">
              <a:latin typeface="Roboto" panose="02000000000000000000" pitchFamily="2" charset="0"/>
              <a:ea typeface="Roboto" panose="02000000000000000000" pitchFamily="2" charset="0"/>
            </a:endParaRPr>
          </a:p>
          <a:p>
            <a:pPr>
              <a:defRPr/>
            </a:pPr>
            <a:r>
              <a:rPr lang="en-US" sz="2000" dirty="0">
                <a:latin typeface="Roboto" panose="02000000000000000000" pitchFamily="2" charset="0"/>
                <a:ea typeface="Roboto" panose="02000000000000000000" pitchFamily="2" charset="0"/>
              </a:rPr>
              <a:t>				</a:t>
            </a:r>
          </a:p>
          <a:p>
            <a:pPr>
              <a:defRPr/>
            </a:pPr>
            <a:r>
              <a:rPr lang="en-US" sz="2000" dirty="0">
                <a:latin typeface="Roboto" panose="02000000000000000000" pitchFamily="2" charset="0"/>
                <a:ea typeface="Roboto" panose="02000000000000000000" pitchFamily="2" charset="0"/>
              </a:rPr>
              <a:t>			     </a:t>
            </a:r>
            <a:r>
              <a:rPr lang="en-US" sz="2000" b="1" dirty="0">
                <a:latin typeface="Arial" pitchFamily="34" charset="0"/>
                <a:ea typeface="Roboto" panose="02000000000000000000" pitchFamily="2" charset="0"/>
                <a:cs typeface="Arial" pitchFamily="34" charset="0"/>
              </a:rPr>
              <a:t>Hát: Mời bạn vui </a:t>
            </a:r>
            <a:r>
              <a:rPr lang="en-US" sz="2000" b="1">
                <a:latin typeface="Arial" pitchFamily="34" charset="0"/>
                <a:ea typeface="Roboto" panose="02000000000000000000" pitchFamily="2" charset="0"/>
                <a:cs typeface="Arial" pitchFamily="34" charset="0"/>
              </a:rPr>
              <a:t>múa ca</a:t>
            </a:r>
          </a:p>
          <a:p>
            <a:pPr>
              <a:defRPr/>
            </a:pPr>
            <a:r>
              <a:rPr lang="en-US" sz="2000" b="1">
                <a:latin typeface="Arial" pitchFamily="34" charset="0"/>
                <a:ea typeface="Roboto" panose="02000000000000000000" pitchFamily="2" charset="0"/>
                <a:cs typeface="Arial" pitchFamily="34" charset="0"/>
              </a:rPr>
              <a:t>			    Đọc nhạc: Ôn tập hai nốt Mi, Son</a:t>
            </a:r>
          </a:p>
          <a:p>
            <a:pPr>
              <a:defRPr/>
            </a:pPr>
            <a:r>
              <a:rPr lang="en-US" sz="2000" b="1">
                <a:latin typeface="Arial" pitchFamily="34" charset="0"/>
                <a:ea typeface="Roboto" panose="02000000000000000000" pitchFamily="2" charset="0"/>
                <a:cs typeface="Arial" pitchFamily="34" charset="0"/>
              </a:rPr>
              <a:t>			    Trải nghiệm và khám phá:</a:t>
            </a:r>
          </a:p>
          <a:p>
            <a:pPr>
              <a:defRPr/>
            </a:pPr>
            <a:r>
              <a:rPr lang="en-US" sz="2000" b="1">
                <a:latin typeface="Arial" pitchFamily="34" charset="0"/>
                <a:ea typeface="Roboto" panose="02000000000000000000" pitchFamily="2" charset="0"/>
                <a:cs typeface="Arial" pitchFamily="34" charset="0"/>
              </a:rPr>
              <a:t>				Vận động theo tiếng đàn.</a:t>
            </a:r>
            <a:endParaRPr lang="en-US" sz="2000" b="1" dirty="0">
              <a:latin typeface="Arial" pitchFamily="34" charset="0"/>
              <a:ea typeface="Roboto" panose="02000000000000000000" pitchFamily="2" charset="0"/>
              <a:cs typeface="Arial" pitchFamily="34" charset="0"/>
            </a:endParaRPr>
          </a:p>
          <a:p>
            <a:pPr>
              <a:defRPr/>
            </a:pPr>
            <a:r>
              <a:rPr lang="en-US" sz="2000" b="1" dirty="0">
                <a:latin typeface="Arial" pitchFamily="34" charset="0"/>
                <a:ea typeface="Roboto" panose="02000000000000000000" pitchFamily="2" charset="0"/>
                <a:cs typeface="Arial" pitchFamily="34" charset="0"/>
              </a:rPr>
              <a:t>		</a:t>
            </a:r>
            <a:r>
              <a:rPr lang="en-US" sz="2000" b="1">
                <a:latin typeface="Arial" pitchFamily="34" charset="0"/>
                <a:ea typeface="Roboto" panose="02000000000000000000" pitchFamily="2" charset="0"/>
                <a:cs typeface="Arial" pitchFamily="34" charset="0"/>
              </a:rPr>
              <a:t>	</a:t>
            </a:r>
            <a:endParaRPr lang="en-US" sz="3200" dirty="0">
              <a:latin typeface="Roboto" panose="02000000000000000000" pitchFamily="2" charset="0"/>
              <a:ea typeface="Roboto" panose="02000000000000000000" pitchFamily="2" charset="0"/>
            </a:endParaRPr>
          </a:p>
          <a:p>
            <a:pPr algn="ctr">
              <a:defRPr/>
            </a:pP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pic>
        <p:nvPicPr>
          <p:cNvPr id="18" name="Picture 7" descr="am nhac">
            <a:extLst>
              <a:ext uri="{FF2B5EF4-FFF2-40B4-BE49-F238E27FC236}">
                <a16:creationId xmlns:a16="http://schemas.microsoft.com/office/drawing/2014/main" id="{D65929CE-0BFD-4666-A561-05E7480F5B34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0137" y="696639"/>
            <a:ext cx="3581400" cy="993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23201735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Administrator\Downloads\IMG_20200405_14584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Content Placeholder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30629"/>
            <a:ext cx="12191999" cy="6858000"/>
          </a:xfrm>
          <a:prstGeom prst="rect">
            <a:avLst/>
          </a:prstGeom>
        </p:spPr>
      </p:pic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270163" y="1388138"/>
            <a:ext cx="11651673" cy="28302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669925" lvl="1" indent="-325438" algn="ctr" eaLnBrk="1" hangingPunct="1">
              <a:lnSpc>
                <a:spcPct val="150000"/>
              </a:lnSpc>
              <a:spcBef>
                <a:spcPct val="20000"/>
              </a:spcBef>
              <a:buClr>
                <a:schemeClr val="accent2"/>
              </a:buClr>
              <a:buSzPct val="60000"/>
              <a:buFont typeface="Wingdings" pitchFamily="2" charset="2"/>
              <a:buNone/>
            </a:pPr>
            <a:r>
              <a:rPr lang="en-US" altLang="en-US" sz="4800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4800" b="1" u="sng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Câu 2:</a:t>
            </a:r>
          </a:p>
          <a:p>
            <a:pPr marL="669925" lvl="1" indent="-325438" eaLnBrk="1" hangingPunct="1">
              <a:lnSpc>
                <a:spcPct val="150000"/>
              </a:lnSpc>
              <a:spcBef>
                <a:spcPct val="20000"/>
              </a:spcBef>
              <a:buClr>
                <a:schemeClr val="accent2"/>
              </a:buClr>
              <a:buSzPct val="60000"/>
              <a:buFont typeface="Wingdings" pitchFamily="2" charset="2"/>
              <a:buNone/>
            </a:pPr>
            <a:r>
              <a:rPr lang="en-US" altLang="en-US" sz="5400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  </a:t>
            </a:r>
            <a:r>
              <a:rPr lang="en-US" altLang="en-US" sz="48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Bầu trời xanh, nước long lanh</a:t>
            </a:r>
            <a:r>
              <a:rPr lang="vi-VN" altLang="en-US" sz="48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. </a:t>
            </a:r>
            <a:br>
              <a:rPr lang="vi-VN" altLang="en-US" sz="5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</a:br>
            <a:endParaRPr lang="en-US" altLang="en-US" sz="5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7887672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ontent Placeholder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63580"/>
            <a:ext cx="12191999" cy="6858000"/>
          </a:xfrm>
          <a:prstGeom prst="rect">
            <a:avLst/>
          </a:prstGeom>
        </p:spPr>
      </p:pic>
      <p:pic>
        <p:nvPicPr>
          <p:cNvPr id="3" name="Picture 2" descr="DSTARS-P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4705" y="481860"/>
            <a:ext cx="1676400" cy="167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 descr="DSTARS-P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06016" y="4537755"/>
            <a:ext cx="1676400" cy="167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5"/>
          <p:cNvSpPr>
            <a:spLocks noChangeArrowheads="1"/>
          </p:cNvSpPr>
          <p:nvPr/>
        </p:nvSpPr>
        <p:spPr bwMode="auto">
          <a:xfrm>
            <a:off x="230743" y="753199"/>
            <a:ext cx="11651673" cy="46227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669925" lvl="1" indent="-325438" algn="ctr" eaLnBrk="1" hangingPunct="1">
              <a:lnSpc>
                <a:spcPct val="150000"/>
              </a:lnSpc>
              <a:spcBef>
                <a:spcPct val="20000"/>
              </a:spcBef>
              <a:buClr>
                <a:schemeClr val="accent2"/>
              </a:buClr>
              <a:buSzPct val="60000"/>
              <a:buFont typeface="Wingdings" pitchFamily="2" charset="2"/>
              <a:buNone/>
            </a:pPr>
            <a:r>
              <a:rPr lang="en-US" altLang="en-US" sz="4800" b="1" u="sng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Ghép câu 1 và câu 2:</a:t>
            </a:r>
          </a:p>
          <a:p>
            <a:pPr marL="669925" lvl="1" indent="-325438" eaLnBrk="1" hangingPunct="1">
              <a:lnSpc>
                <a:spcPct val="150000"/>
              </a:lnSpc>
              <a:spcBef>
                <a:spcPct val="20000"/>
              </a:spcBef>
              <a:buClr>
                <a:schemeClr val="accent2"/>
              </a:buClr>
              <a:buSzPct val="60000"/>
              <a:buFont typeface="Wingdings" pitchFamily="2" charset="2"/>
              <a:buNone/>
            </a:pPr>
            <a:r>
              <a:rPr lang="en-US" altLang="en-US" sz="48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 Chim ca líu lo, hoa như đón chào</a:t>
            </a:r>
          </a:p>
          <a:p>
            <a:pPr marL="669925" lvl="1" indent="-325438" eaLnBrk="1" hangingPunct="1">
              <a:lnSpc>
                <a:spcPct val="150000"/>
              </a:lnSpc>
              <a:spcBef>
                <a:spcPct val="20000"/>
              </a:spcBef>
              <a:buClr>
                <a:schemeClr val="accent2"/>
              </a:buClr>
              <a:buSzPct val="60000"/>
              <a:buFont typeface="Wingdings" pitchFamily="2" charset="2"/>
              <a:buNone/>
            </a:pPr>
            <a:r>
              <a:rPr lang="en-US" altLang="en-US" sz="48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  Bầu trời xanh, nước long lanh</a:t>
            </a:r>
          </a:p>
          <a:p>
            <a:pPr marL="669925" lvl="1" indent="-325438" eaLnBrk="1" hangingPunct="1">
              <a:lnSpc>
                <a:spcPct val="150000"/>
              </a:lnSpc>
              <a:spcBef>
                <a:spcPct val="20000"/>
              </a:spcBef>
              <a:buClr>
                <a:schemeClr val="accent2"/>
              </a:buClr>
              <a:buSzPct val="60000"/>
              <a:buFont typeface="Wingdings" pitchFamily="2" charset="2"/>
              <a:buNone/>
            </a:pPr>
            <a:endParaRPr lang="en-US" altLang="en-US" sz="5400" b="1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  <a:p>
            <a:pPr marL="669925" lvl="1" indent="-325438">
              <a:lnSpc>
                <a:spcPct val="150000"/>
              </a:lnSpc>
              <a:spcBef>
                <a:spcPct val="20000"/>
              </a:spcBef>
              <a:buClr>
                <a:schemeClr val="accent2"/>
              </a:buClr>
              <a:buSzPct val="60000"/>
            </a:pPr>
            <a:r>
              <a:rPr lang="vi-VN" altLang="en-US" sz="5400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br>
              <a:rPr lang="vi-VN" altLang="en-US" sz="5400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</a:br>
            <a:endParaRPr lang="en-US" altLang="en-US" sz="5400" b="1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7728675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63580"/>
            <a:ext cx="12191999" cy="6858000"/>
          </a:xfrm>
          <a:prstGeom prst="rect">
            <a:avLst/>
          </a:prstGeom>
        </p:spPr>
      </p:pic>
      <p:pic>
        <p:nvPicPr>
          <p:cNvPr id="6" name="Picture 5" descr="DSTARS-P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4705" y="481860"/>
            <a:ext cx="1676400" cy="167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 descr="DSTARS-P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06016" y="4537755"/>
            <a:ext cx="1676400" cy="167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5"/>
          <p:cNvSpPr>
            <a:spLocks noChangeArrowheads="1"/>
          </p:cNvSpPr>
          <p:nvPr/>
        </p:nvSpPr>
        <p:spPr bwMode="auto">
          <a:xfrm>
            <a:off x="230743" y="1456029"/>
            <a:ext cx="11651673" cy="28302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669925" lvl="1" indent="-325438" eaLnBrk="1" hangingPunct="1">
              <a:lnSpc>
                <a:spcPct val="150000"/>
              </a:lnSpc>
              <a:spcBef>
                <a:spcPct val="20000"/>
              </a:spcBef>
              <a:buClr>
                <a:schemeClr val="accent2"/>
              </a:buClr>
              <a:buSzPct val="60000"/>
              <a:buFont typeface="Wingdings" pitchFamily="2" charset="2"/>
              <a:buNone/>
            </a:pPr>
            <a:r>
              <a:rPr lang="en-US" altLang="en-US" sz="5400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                      </a:t>
            </a:r>
            <a:r>
              <a:rPr lang="en-US" altLang="en-US" sz="4800" b="1" u="sng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Câu 3:</a:t>
            </a:r>
          </a:p>
          <a:p>
            <a:pPr marL="669925" lvl="1" indent="-325438" eaLnBrk="1" hangingPunct="1">
              <a:lnSpc>
                <a:spcPct val="150000"/>
              </a:lnSpc>
              <a:spcBef>
                <a:spcPct val="20000"/>
              </a:spcBef>
              <a:buClr>
                <a:schemeClr val="accent2"/>
              </a:buClr>
              <a:buSzPct val="60000"/>
              <a:buFont typeface="Wingdings" pitchFamily="2" charset="2"/>
              <a:buNone/>
            </a:pPr>
            <a:r>
              <a:rPr lang="en-US" altLang="en-US" sz="4800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                </a:t>
            </a:r>
            <a:r>
              <a:rPr lang="en-US" altLang="en-US" sz="48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La </a:t>
            </a:r>
            <a:r>
              <a:rPr lang="en-US" altLang="en-US" sz="4800" b="1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la</a:t>
            </a:r>
            <a:r>
              <a:rPr lang="en-US" altLang="en-US" sz="48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lá la, là </a:t>
            </a:r>
            <a:r>
              <a:rPr lang="en-US" altLang="en-US" sz="4800" b="1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là</a:t>
            </a:r>
            <a:r>
              <a:rPr lang="en-US" altLang="en-US" sz="48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la là</a:t>
            </a:r>
            <a:br>
              <a:rPr lang="vi-VN" altLang="en-US" sz="48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</a:br>
            <a:endParaRPr lang="en-US" altLang="en-US" sz="48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6369905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63580"/>
            <a:ext cx="12191999" cy="6858000"/>
          </a:xfrm>
          <a:prstGeom prst="rect">
            <a:avLst/>
          </a:prstGeom>
        </p:spPr>
      </p:pic>
      <p:pic>
        <p:nvPicPr>
          <p:cNvPr id="6" name="Picture 5" descr="DSTARS-P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4705" y="481860"/>
            <a:ext cx="1676400" cy="167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 descr="DSTARS-P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06016" y="4537755"/>
            <a:ext cx="1676400" cy="167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5"/>
          <p:cNvSpPr>
            <a:spLocks noChangeArrowheads="1"/>
          </p:cNvSpPr>
          <p:nvPr/>
        </p:nvSpPr>
        <p:spPr bwMode="auto">
          <a:xfrm>
            <a:off x="242455" y="1450915"/>
            <a:ext cx="11651673" cy="28302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669925" lvl="1" indent="-325438" eaLnBrk="1" hangingPunct="1">
              <a:lnSpc>
                <a:spcPct val="150000"/>
              </a:lnSpc>
              <a:spcBef>
                <a:spcPct val="20000"/>
              </a:spcBef>
              <a:buClr>
                <a:schemeClr val="accent2"/>
              </a:buClr>
              <a:buSzPct val="60000"/>
              <a:buFont typeface="Wingdings" pitchFamily="2" charset="2"/>
              <a:buNone/>
            </a:pPr>
            <a:r>
              <a:rPr lang="en-US" altLang="en-US" sz="5400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                    </a:t>
            </a:r>
            <a:r>
              <a:rPr lang="en-US" altLang="en-US" sz="4800" b="1" u="sng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Câu 4:</a:t>
            </a:r>
          </a:p>
          <a:p>
            <a:pPr marL="669925" lvl="1" indent="-325438" eaLnBrk="1" hangingPunct="1">
              <a:lnSpc>
                <a:spcPct val="150000"/>
              </a:lnSpc>
              <a:spcBef>
                <a:spcPct val="20000"/>
              </a:spcBef>
              <a:buClr>
                <a:schemeClr val="accent2"/>
              </a:buClr>
              <a:buSzPct val="60000"/>
              <a:buFont typeface="Wingdings" pitchFamily="2" charset="2"/>
              <a:buNone/>
            </a:pPr>
            <a:r>
              <a:rPr lang="en-US" altLang="en-US" sz="4800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       </a:t>
            </a:r>
            <a:r>
              <a:rPr lang="en-US" altLang="en-US" sz="48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Mời bạn cùng vui múa vui ca</a:t>
            </a:r>
            <a:br>
              <a:rPr lang="vi-VN" altLang="en-US" sz="48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</a:br>
            <a:endParaRPr lang="en-US" altLang="en-US" sz="48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1301881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63580"/>
            <a:ext cx="12191999" cy="6858000"/>
          </a:xfrm>
          <a:prstGeom prst="rect">
            <a:avLst/>
          </a:prstGeom>
        </p:spPr>
      </p:pic>
      <p:pic>
        <p:nvPicPr>
          <p:cNvPr id="6" name="Picture 5" descr="DSTARS-P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4705" y="481860"/>
            <a:ext cx="1676400" cy="167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 descr="DSTARS-P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94702" y="4924838"/>
            <a:ext cx="1676400" cy="167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5"/>
          <p:cNvSpPr>
            <a:spLocks noChangeArrowheads="1"/>
          </p:cNvSpPr>
          <p:nvPr/>
        </p:nvSpPr>
        <p:spPr bwMode="auto">
          <a:xfrm>
            <a:off x="83127" y="626467"/>
            <a:ext cx="11651673" cy="41051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669925" lvl="1" indent="-325438" algn="ctr" eaLnBrk="1" hangingPunct="1">
              <a:lnSpc>
                <a:spcPct val="150000"/>
              </a:lnSpc>
              <a:spcBef>
                <a:spcPct val="20000"/>
              </a:spcBef>
              <a:buClr>
                <a:schemeClr val="accent2"/>
              </a:buClr>
              <a:buSzPct val="60000"/>
              <a:buFont typeface="Wingdings" pitchFamily="2" charset="2"/>
              <a:buNone/>
            </a:pPr>
            <a:r>
              <a:rPr lang="en-US" altLang="en-US" sz="4800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Câu 3  và  câu 4:</a:t>
            </a:r>
          </a:p>
          <a:p>
            <a:pPr marL="669925" lvl="1" indent="-325438" eaLnBrk="1" hangingPunct="1">
              <a:lnSpc>
                <a:spcPct val="150000"/>
              </a:lnSpc>
              <a:spcBef>
                <a:spcPct val="20000"/>
              </a:spcBef>
              <a:buClr>
                <a:schemeClr val="accent2"/>
              </a:buClr>
              <a:buSzPct val="60000"/>
              <a:buFont typeface="Wingdings" pitchFamily="2" charset="2"/>
              <a:buNone/>
            </a:pPr>
            <a:r>
              <a:rPr lang="en-US" altLang="en-US" sz="48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            La </a:t>
            </a:r>
            <a:r>
              <a:rPr lang="en-US" altLang="en-US" sz="4800" b="1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la</a:t>
            </a:r>
            <a:r>
              <a:rPr lang="en-US" altLang="en-US" sz="48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lá la, là </a:t>
            </a:r>
            <a:r>
              <a:rPr lang="en-US" altLang="en-US" sz="4800" b="1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là</a:t>
            </a:r>
            <a:r>
              <a:rPr lang="en-US" altLang="en-US" sz="48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la là</a:t>
            </a:r>
          </a:p>
          <a:p>
            <a:pPr marL="669925" lvl="1" indent="-325438" eaLnBrk="1" hangingPunct="1">
              <a:lnSpc>
                <a:spcPct val="150000"/>
              </a:lnSpc>
              <a:spcBef>
                <a:spcPct val="20000"/>
              </a:spcBef>
              <a:buClr>
                <a:schemeClr val="accent2"/>
              </a:buClr>
              <a:buSzPct val="60000"/>
              <a:buFont typeface="Wingdings" pitchFamily="2" charset="2"/>
              <a:buNone/>
            </a:pPr>
            <a:r>
              <a:rPr lang="en-US" altLang="en-US" sz="48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       Mời bạn cùng vui múa vui ca</a:t>
            </a:r>
          </a:p>
          <a:p>
            <a:pPr marL="669925" lvl="1" indent="-325438" eaLnBrk="1" hangingPunct="1">
              <a:lnSpc>
                <a:spcPct val="150000"/>
              </a:lnSpc>
              <a:spcBef>
                <a:spcPct val="20000"/>
              </a:spcBef>
              <a:buClr>
                <a:schemeClr val="accent2"/>
              </a:buClr>
              <a:buSzPct val="60000"/>
              <a:buFont typeface="Wingdings" pitchFamily="2" charset="2"/>
              <a:buNone/>
            </a:pPr>
            <a:endParaRPr lang="en-US" altLang="en-US" sz="4800" b="1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  <a:p>
            <a:pPr marL="669925" lvl="1" indent="-325438">
              <a:lnSpc>
                <a:spcPct val="150000"/>
              </a:lnSpc>
              <a:spcBef>
                <a:spcPct val="20000"/>
              </a:spcBef>
              <a:buClr>
                <a:schemeClr val="accent2"/>
              </a:buClr>
              <a:buSzPct val="60000"/>
            </a:pPr>
            <a:r>
              <a:rPr lang="vi-VN" altLang="en-US" sz="5400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br>
              <a:rPr lang="vi-VN" altLang="en-US" sz="5400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</a:br>
            <a:endParaRPr lang="en-US" altLang="en-US" sz="5400" b="1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3048348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63580"/>
            <a:ext cx="12191999" cy="6858000"/>
          </a:xfrm>
          <a:prstGeom prst="rect">
            <a:avLst/>
          </a:prstGeom>
        </p:spPr>
      </p:pic>
      <p:pic>
        <p:nvPicPr>
          <p:cNvPr id="6" name="Picture 5" descr="DSTARS-P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4705" y="481860"/>
            <a:ext cx="1676400" cy="167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 descr="DSTARS-P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06016" y="4537755"/>
            <a:ext cx="1676400" cy="167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6"/>
          <p:cNvSpPr>
            <a:spLocks noChangeArrowheads="1"/>
          </p:cNvSpPr>
          <p:nvPr/>
        </p:nvSpPr>
        <p:spPr bwMode="auto">
          <a:xfrm>
            <a:off x="2279731" y="362276"/>
            <a:ext cx="8368147" cy="1077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eaLnBrk="1" hangingPunct="1"/>
            <a:r>
              <a:rPr lang="en-US" altLang="vi-VN" sz="2800" b="1" dirty="0">
                <a:solidFill>
                  <a:srgbClr val="33CC33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vi-VN" sz="4000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Mời bạn vui múa ca</a:t>
            </a:r>
          </a:p>
          <a:p>
            <a:pPr eaLnBrk="1" hangingPunct="1"/>
            <a:r>
              <a:rPr lang="en-US" altLang="vi-VN" sz="2400" dirty="0">
                <a:latin typeface="Arial" pitchFamily="34" charset="0"/>
                <a:cs typeface="Arial" pitchFamily="34" charset="0"/>
              </a:rPr>
              <a:t>                                                  </a:t>
            </a:r>
            <a:r>
              <a:rPr lang="en-US" altLang="vi-VN" sz="2400" i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Nhạc và lời: Phạm Tuyên   </a:t>
            </a:r>
          </a:p>
        </p:txBody>
      </p:sp>
      <p:sp>
        <p:nvSpPr>
          <p:cNvPr id="9" name="Text Box 11"/>
          <p:cNvSpPr txBox="1">
            <a:spLocks noChangeArrowheads="1"/>
          </p:cNvSpPr>
          <p:nvPr/>
        </p:nvSpPr>
        <p:spPr bwMode="auto">
          <a:xfrm>
            <a:off x="2032494" y="1865350"/>
            <a:ext cx="8862620" cy="40318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vi-VN" sz="4000" b="1" dirty="0">
                <a:solidFill>
                  <a:schemeClr val="bg1"/>
                </a:solidFill>
              </a:rPr>
              <a:t>Chim ca líu lo, hoa như đón chào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vi-VN" sz="4000" b="1" dirty="0">
                <a:solidFill>
                  <a:schemeClr val="bg1"/>
                </a:solidFill>
              </a:rPr>
              <a:t>Bầu trời xanh, nước long lanh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vi-VN" sz="4000" b="1" dirty="0">
                <a:solidFill>
                  <a:schemeClr val="bg1"/>
                </a:solidFill>
              </a:rPr>
              <a:t>La </a:t>
            </a:r>
            <a:r>
              <a:rPr lang="en-US" altLang="vi-VN" sz="4000" b="1" dirty="0" err="1">
                <a:solidFill>
                  <a:schemeClr val="bg1"/>
                </a:solidFill>
              </a:rPr>
              <a:t>la</a:t>
            </a:r>
            <a:r>
              <a:rPr lang="en-US" altLang="vi-VN" sz="4000" b="1" dirty="0">
                <a:solidFill>
                  <a:schemeClr val="bg1"/>
                </a:solidFill>
              </a:rPr>
              <a:t> lá la, là là la là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vi-VN" sz="4000" b="1" dirty="0">
                <a:solidFill>
                  <a:schemeClr val="bg1"/>
                </a:solidFill>
              </a:rPr>
              <a:t>Mời bạn cùng vui múa vui ca.</a:t>
            </a:r>
          </a:p>
          <a:p>
            <a:pPr eaLnBrk="1" hangingPunct="1">
              <a:spcBef>
                <a:spcPct val="50000"/>
              </a:spcBef>
            </a:pPr>
            <a:endParaRPr lang="en-US" altLang="vi-VN" sz="2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3786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1999" cy="6858000"/>
          </a:xfrm>
          <a:prstGeom prst="rect">
            <a:avLst/>
          </a:prstGeom>
        </p:spPr>
      </p:pic>
      <p:pic>
        <p:nvPicPr>
          <p:cNvPr id="6" name="Picture 5" descr="DSTARS-P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7281" y="606684"/>
            <a:ext cx="1676400" cy="167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 descr="DSTARS-P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06016" y="4537755"/>
            <a:ext cx="1676400" cy="167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6F95FEA0-335D-47DF-983A-3B15AA13F1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57536" y="1950899"/>
            <a:ext cx="9339470" cy="3355975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40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Chim ca líu lo, hoa như đón chào.</a:t>
            </a:r>
          </a:p>
          <a:p>
            <a:pPr marL="0" indent="0">
              <a:buNone/>
            </a:pPr>
            <a:endParaRPr lang="en-US" sz="10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r>
              <a:rPr lang="en-US" sz="40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Bầu trời xanh, nước long lanh.</a:t>
            </a:r>
          </a:p>
          <a:p>
            <a:pPr marL="0" indent="0">
              <a:buNone/>
            </a:pPr>
            <a:endParaRPr lang="en-US" sz="10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r>
              <a:rPr lang="en-US" sz="40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La </a:t>
            </a:r>
            <a:r>
              <a:rPr lang="en-US" sz="4000" b="1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la</a:t>
            </a:r>
            <a:r>
              <a:rPr lang="en-US" sz="40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lá la, là là la là</a:t>
            </a:r>
          </a:p>
          <a:p>
            <a:pPr marL="0" indent="0">
              <a:buNone/>
            </a:pPr>
            <a:endParaRPr lang="en-US" sz="10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r>
              <a:rPr lang="en-US" sz="4000" b="1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Mời</a:t>
            </a:r>
            <a:r>
              <a:rPr lang="en-US" sz="40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000" b="1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bạn</a:t>
            </a:r>
            <a:r>
              <a:rPr lang="en-US" sz="40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000" b="1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cùng</a:t>
            </a:r>
            <a:r>
              <a:rPr lang="en-US" sz="40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000" b="1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vui</a:t>
            </a:r>
            <a:r>
              <a:rPr lang="en-US" sz="40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000" b="1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múa</a:t>
            </a:r>
            <a:r>
              <a:rPr lang="en-US" sz="40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000" b="1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vui</a:t>
            </a:r>
            <a:r>
              <a:rPr lang="en-US" sz="40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ca.</a:t>
            </a:r>
          </a:p>
          <a:p>
            <a:pPr marL="0" indent="0">
              <a:buNone/>
            </a:pPr>
            <a:endParaRPr lang="en-US" sz="10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endParaRPr lang="en-US" sz="4000" b="1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1EC017E3-6124-43AC-B469-8EDB323DED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8616" y="543749"/>
            <a:ext cx="10515600" cy="575779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MỜI BẠN VUI MÚA CA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73F5507B-3982-4D36-B357-A31EF602231F}"/>
              </a:ext>
            </a:extLst>
          </p:cNvPr>
          <p:cNvSpPr txBox="1">
            <a:spLocks/>
          </p:cNvSpPr>
          <p:nvPr/>
        </p:nvSpPr>
        <p:spPr>
          <a:xfrm>
            <a:off x="6175146" y="1043618"/>
            <a:ext cx="4175845" cy="575779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US" sz="2400" b="1" dirty="0" err="1">
                <a:solidFill>
                  <a:schemeClr val="bg1"/>
                </a:solidFill>
              </a:rPr>
              <a:t>Nhạc</a:t>
            </a:r>
            <a:r>
              <a:rPr lang="en-US" sz="2400" b="1" dirty="0">
                <a:solidFill>
                  <a:schemeClr val="bg1"/>
                </a:solidFill>
              </a:rPr>
              <a:t> </a:t>
            </a:r>
            <a:r>
              <a:rPr lang="en-US" sz="2400" b="1" dirty="0" err="1">
                <a:solidFill>
                  <a:schemeClr val="bg1"/>
                </a:solidFill>
              </a:rPr>
              <a:t>và</a:t>
            </a:r>
            <a:r>
              <a:rPr lang="en-US" sz="2400" b="1" dirty="0">
                <a:solidFill>
                  <a:schemeClr val="bg1"/>
                </a:solidFill>
              </a:rPr>
              <a:t> </a:t>
            </a:r>
            <a:r>
              <a:rPr lang="en-US" sz="2400" b="1" dirty="0" err="1">
                <a:solidFill>
                  <a:schemeClr val="bg1"/>
                </a:solidFill>
              </a:rPr>
              <a:t>lời</a:t>
            </a:r>
            <a:r>
              <a:rPr lang="en-US" sz="2400" b="1" dirty="0">
                <a:solidFill>
                  <a:schemeClr val="bg1"/>
                </a:solidFill>
              </a:rPr>
              <a:t>: </a:t>
            </a:r>
            <a:r>
              <a:rPr lang="en-US" sz="2400" b="1" dirty="0" err="1">
                <a:solidFill>
                  <a:schemeClr val="bg1"/>
                </a:solidFill>
              </a:rPr>
              <a:t>Phạm</a:t>
            </a:r>
            <a:r>
              <a:rPr lang="en-US" sz="2400" b="1" dirty="0">
                <a:solidFill>
                  <a:schemeClr val="bg1"/>
                </a:solidFill>
              </a:rPr>
              <a:t> </a:t>
            </a:r>
            <a:r>
              <a:rPr lang="en-US" sz="2400" b="1" dirty="0" err="1">
                <a:solidFill>
                  <a:schemeClr val="bg1"/>
                </a:solidFill>
              </a:rPr>
              <a:t>Tuyên</a:t>
            </a:r>
            <a:endParaRPr lang="en-US" sz="2400" b="1" dirty="0">
              <a:solidFill>
                <a:schemeClr val="bg1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61CAB45-8C3C-4EB0-ABBC-1C0127AEF722}"/>
              </a:ext>
            </a:extLst>
          </p:cNvPr>
          <p:cNvSpPr txBox="1"/>
          <p:nvPr/>
        </p:nvSpPr>
        <p:spPr>
          <a:xfrm>
            <a:off x="2713025" y="2335031"/>
            <a:ext cx="82749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chemeClr val="bg1"/>
                </a:solidFill>
              </a:rPr>
              <a:t>  </a:t>
            </a:r>
            <a:r>
              <a:rPr lang="en-US" sz="3200" b="1">
                <a:solidFill>
                  <a:srgbClr val="FFFF00"/>
                </a:solidFill>
              </a:rPr>
              <a:t>x                        x         x                                    </a:t>
            </a:r>
            <a:r>
              <a:rPr lang="en-US" sz="3200" b="1" dirty="0" err="1">
                <a:solidFill>
                  <a:srgbClr val="FFFF00"/>
                </a:solidFill>
              </a:rPr>
              <a:t>x</a:t>
            </a:r>
            <a:r>
              <a:rPr lang="en-US" sz="3200" b="1" dirty="0">
                <a:solidFill>
                  <a:srgbClr val="FFFF00"/>
                </a:solidFill>
              </a:rPr>
              <a:t>                   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0583D65-C7A5-44C7-A334-662DE360963A}"/>
              </a:ext>
            </a:extLst>
          </p:cNvPr>
          <p:cNvSpPr txBox="1"/>
          <p:nvPr/>
        </p:nvSpPr>
        <p:spPr>
          <a:xfrm>
            <a:off x="2567665" y="3267238"/>
            <a:ext cx="81570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chemeClr val="bg1"/>
                </a:solidFill>
              </a:rPr>
              <a:t>  </a:t>
            </a:r>
            <a:r>
              <a:rPr lang="en-US" sz="3200" b="1" dirty="0">
                <a:solidFill>
                  <a:srgbClr val="FFFF00"/>
                </a:solidFill>
              </a:rPr>
              <a:t>x                     </a:t>
            </a:r>
            <a:r>
              <a:rPr lang="en-US" sz="3200" b="1" dirty="0" err="1">
                <a:solidFill>
                  <a:srgbClr val="FFFF00"/>
                </a:solidFill>
              </a:rPr>
              <a:t>x</a:t>
            </a:r>
            <a:r>
              <a:rPr lang="en-US" sz="3200" b="1" dirty="0">
                <a:solidFill>
                  <a:srgbClr val="FFFF00"/>
                </a:solidFill>
              </a:rPr>
              <a:t>                </a:t>
            </a:r>
            <a:r>
              <a:rPr lang="en-US" sz="3200" b="1" dirty="0" err="1">
                <a:solidFill>
                  <a:srgbClr val="FFFF00"/>
                </a:solidFill>
              </a:rPr>
              <a:t>x</a:t>
            </a:r>
            <a:r>
              <a:rPr lang="en-US" sz="3200" b="1" dirty="0">
                <a:solidFill>
                  <a:srgbClr val="FFFF00"/>
                </a:solidFill>
              </a:rPr>
              <a:t>                         </a:t>
            </a:r>
            <a:r>
              <a:rPr lang="en-US" sz="3200" b="1" dirty="0" err="1">
                <a:solidFill>
                  <a:srgbClr val="FFFF00"/>
                </a:solidFill>
              </a:rPr>
              <a:t>x</a:t>
            </a:r>
            <a:r>
              <a:rPr lang="en-US" sz="3200" b="1" dirty="0">
                <a:solidFill>
                  <a:srgbClr val="FFFF00"/>
                </a:solidFill>
              </a:rPr>
              <a:t>           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EDD94EC-D97D-48BF-AF2B-94284AC5669E}"/>
              </a:ext>
            </a:extLst>
          </p:cNvPr>
          <p:cNvSpPr txBox="1"/>
          <p:nvPr/>
        </p:nvSpPr>
        <p:spPr>
          <a:xfrm>
            <a:off x="2567665" y="4172794"/>
            <a:ext cx="54595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>
                <a:solidFill>
                  <a:srgbClr val="FFFF00"/>
                </a:solidFill>
              </a:rPr>
              <a:t>x                 x      </a:t>
            </a:r>
            <a:r>
              <a:rPr lang="en-US" sz="3200" b="1" err="1">
                <a:solidFill>
                  <a:srgbClr val="FFFF00"/>
                </a:solidFill>
              </a:rPr>
              <a:t>x</a:t>
            </a:r>
            <a:r>
              <a:rPr lang="en-US" sz="3200" b="1">
                <a:solidFill>
                  <a:srgbClr val="FFFF00"/>
                </a:solidFill>
              </a:rPr>
              <a:t>                x               </a:t>
            </a:r>
            <a:endParaRPr lang="en-US" sz="3200" b="1" dirty="0">
              <a:solidFill>
                <a:srgbClr val="FFFF00"/>
              </a:solidFill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CE107C91-94F9-461A-998E-673DE70CCCDE}"/>
              </a:ext>
            </a:extLst>
          </p:cNvPr>
          <p:cNvSpPr txBox="1"/>
          <p:nvPr/>
        </p:nvSpPr>
        <p:spPr>
          <a:xfrm>
            <a:off x="2596693" y="5155543"/>
            <a:ext cx="721496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chemeClr val="bg1"/>
                </a:solidFill>
              </a:rPr>
              <a:t>  </a:t>
            </a:r>
            <a:r>
              <a:rPr lang="en-US" sz="3200" b="1" dirty="0">
                <a:solidFill>
                  <a:srgbClr val="FFFF00"/>
                </a:solidFill>
              </a:rPr>
              <a:t>x                     </a:t>
            </a:r>
            <a:r>
              <a:rPr lang="en-US" sz="3200" b="1" dirty="0" err="1">
                <a:solidFill>
                  <a:srgbClr val="FFFF00"/>
                </a:solidFill>
              </a:rPr>
              <a:t>x</a:t>
            </a:r>
            <a:r>
              <a:rPr lang="en-US" sz="3200" b="1" dirty="0">
                <a:solidFill>
                  <a:srgbClr val="FFFF00"/>
                </a:solidFill>
              </a:rPr>
              <a:t>                       </a:t>
            </a:r>
            <a:r>
              <a:rPr lang="en-US" sz="3200" b="1" err="1">
                <a:solidFill>
                  <a:srgbClr val="FFFF00"/>
                </a:solidFill>
              </a:rPr>
              <a:t>x</a:t>
            </a:r>
            <a:r>
              <a:rPr lang="en-US" sz="3200" b="1">
                <a:solidFill>
                  <a:srgbClr val="FFFF00"/>
                </a:solidFill>
              </a:rPr>
              <a:t>                 x              </a:t>
            </a:r>
            <a:endParaRPr lang="en-US" sz="3200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385440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Administrator\Downloads\IMG_20200405_14584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0885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1601" y="55376"/>
            <a:ext cx="12395201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988363" y="2478156"/>
            <a:ext cx="6751983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>
                <a:solidFill>
                  <a:schemeClr val="bg1"/>
                </a:solidFill>
                <a:latin typeface="Constantia" pitchFamily="18" charset="0"/>
                <a:cs typeface="Times New Roman" pitchFamily="18" charset="0"/>
              </a:rPr>
              <a:t>Củng cố, dặn dò</a:t>
            </a:r>
          </a:p>
        </p:txBody>
      </p:sp>
    </p:spTree>
    <p:extLst>
      <p:ext uri="{BB962C8B-B14F-4D97-AF65-F5344CB8AC3E}">
        <p14:creationId xmlns:p14="http://schemas.microsoft.com/office/powerpoint/2010/main" val="272470880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5430" y="165253"/>
            <a:ext cx="4978400" cy="313508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0717" y="190697"/>
            <a:ext cx="5412078" cy="313508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460" y="3557662"/>
            <a:ext cx="4978400" cy="315685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0716" y="3510447"/>
            <a:ext cx="5412077" cy="31568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586455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ontent Placeholder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1999" cy="6858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828799" y="832240"/>
            <a:ext cx="9205914" cy="477053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4000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			Âm nhạc 1</a:t>
            </a:r>
          </a:p>
          <a:p>
            <a:pPr>
              <a:defRPr/>
            </a:pPr>
            <a:r>
              <a:rPr lang="en-US" sz="4000" b="1" u="sng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Chủ đề 3</a:t>
            </a:r>
            <a:r>
              <a:rPr lang="en-US" sz="4000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: Tình bạn</a:t>
            </a:r>
          </a:p>
          <a:p>
            <a:pPr>
              <a:defRPr/>
            </a:pPr>
            <a:r>
              <a:rPr lang="en-US" sz="40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       			</a:t>
            </a:r>
            <a:r>
              <a:rPr lang="en-US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Tiết 7</a:t>
            </a:r>
          </a:p>
          <a:p>
            <a:pPr>
              <a:defRPr/>
            </a:pPr>
            <a:r>
              <a:rPr lang="en-US" sz="3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Hát:</a:t>
            </a:r>
            <a:r>
              <a:rPr lang="en-US" sz="36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Mời bạn vui múa ca</a:t>
            </a:r>
          </a:p>
          <a:p>
            <a:pPr>
              <a:defRPr/>
            </a:pPr>
            <a:r>
              <a:rPr lang="en-US" sz="3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Đọc nhạc: </a:t>
            </a:r>
            <a:r>
              <a:rPr lang="en-US" sz="36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Ôn tập 2 nốt Mi, Son</a:t>
            </a:r>
          </a:p>
          <a:p>
            <a:pPr>
              <a:defRPr/>
            </a:pPr>
            <a:r>
              <a:rPr lang="en-US" sz="3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Trải nghiệm và khám phá: </a:t>
            </a:r>
            <a:r>
              <a:rPr lang="en-US" sz="36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Vận động theo tiếng đàn.</a:t>
            </a:r>
          </a:p>
          <a:p>
            <a:pPr algn="ctr">
              <a:defRPr/>
            </a:pPr>
            <a:endParaRPr lang="en-US" sz="40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Picture 7" descr="DSTARS-P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9344" y="973824"/>
            <a:ext cx="1676400" cy="167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8922992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42" r="3739"/>
          <a:stretch/>
        </p:blipFill>
        <p:spPr>
          <a:xfrm>
            <a:off x="1" y="1672"/>
            <a:ext cx="12192000" cy="68563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41547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63580"/>
            <a:ext cx="12191999" cy="6858000"/>
          </a:xfrm>
          <a:prstGeom prst="rect">
            <a:avLst/>
          </a:prstGeom>
        </p:spPr>
      </p:pic>
      <p:pic>
        <p:nvPicPr>
          <p:cNvPr id="8" name="Picture 2" descr="Nhạc sĩ Phạm Tuyên và những chuyện về các bài hát thiếu nhi nổi tiếng | Hội  Nhạc Sĩ Việt Nam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092" y="110836"/>
            <a:ext cx="5694218" cy="63038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8"/>
          <p:cNvSpPr/>
          <p:nvPr/>
        </p:nvSpPr>
        <p:spPr>
          <a:xfrm>
            <a:off x="6248403" y="321025"/>
            <a:ext cx="5403273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lang="en-US" sz="2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Nhạc sĩ Phạm Tuyên sinh ngày </a:t>
            </a:r>
            <a:r>
              <a:rPr lang="vi-VN" sz="2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12-1-1930. Mùa xuân này đã là mùa xuân thứ 9</a:t>
            </a:r>
            <a:r>
              <a:rPr lang="en-US" sz="2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1</a:t>
            </a:r>
            <a:r>
              <a:rPr lang="vi-VN" sz="2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của ông và cũng là dịp ông tròn 7</a:t>
            </a:r>
            <a:r>
              <a:rPr lang="en-US" sz="2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1</a:t>
            </a:r>
            <a:r>
              <a:rPr lang="vi-VN" sz="2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năm </a:t>
            </a:r>
            <a:r>
              <a:rPr lang="vi-VN" sz="2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tuổi Đảng.</a:t>
            </a:r>
            <a:endParaRPr lang="en-US" sz="24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>
              <a:lnSpc>
                <a:spcPct val="150000"/>
              </a:lnSpc>
              <a:defRPr/>
            </a:pPr>
            <a:r>
              <a:rPr lang="en-US" sz="2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Ông đã sáng tác rất nhiều ca khúc cho thiếu nhi như bài hát:  Chiếc đèn ông sao, </a:t>
            </a:r>
            <a:r>
              <a:rPr lang="vi-VN" sz="2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Tiến lên Đoàn viên, Cánh én tuổi thơ, Chú voi con ở Bản Đôn, Như có Bác trong ngày đại thắng...và bài hát Mời bạn vui múa ca.</a:t>
            </a:r>
            <a:endParaRPr lang="en-US" sz="24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1083375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video hát mẫu</a:t>
            </a:r>
          </a:p>
        </p:txBody>
      </p:sp>
    </p:spTree>
    <p:extLst>
      <p:ext uri="{BB962C8B-B14F-4D97-AF65-F5344CB8AC3E}">
        <p14:creationId xmlns:p14="http://schemas.microsoft.com/office/powerpoint/2010/main" val="419064549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Content Placeholder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63580"/>
            <a:ext cx="12191999" cy="6858000"/>
          </a:xfrm>
          <a:prstGeom prst="rect">
            <a:avLst/>
          </a:prstGeom>
        </p:spPr>
      </p:pic>
      <p:sp>
        <p:nvSpPr>
          <p:cNvPr id="11" name="Text Box 11"/>
          <p:cNvSpPr txBox="1">
            <a:spLocks noChangeArrowheads="1"/>
          </p:cNvSpPr>
          <p:nvPr/>
        </p:nvSpPr>
        <p:spPr bwMode="auto">
          <a:xfrm>
            <a:off x="2200235" y="1945580"/>
            <a:ext cx="7696199" cy="33547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vi-VN" sz="3200" b="1" dirty="0">
                <a:solidFill>
                  <a:srgbClr val="FFFF00"/>
                </a:solidFill>
              </a:rPr>
              <a:t>Chim ca líu lo, hoa như đón chào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vi-VN" sz="3200" b="1" dirty="0">
                <a:solidFill>
                  <a:srgbClr val="FFFF00"/>
                </a:solidFill>
              </a:rPr>
              <a:t>Bầu trời xanh, nước long lanh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vi-VN" sz="3200" b="1" dirty="0">
                <a:solidFill>
                  <a:srgbClr val="FFFF00"/>
                </a:solidFill>
              </a:rPr>
              <a:t>La </a:t>
            </a:r>
            <a:r>
              <a:rPr lang="en-US" altLang="vi-VN" sz="3200" b="1" dirty="0" err="1">
                <a:solidFill>
                  <a:srgbClr val="FFFF00"/>
                </a:solidFill>
              </a:rPr>
              <a:t>la</a:t>
            </a:r>
            <a:r>
              <a:rPr lang="en-US" altLang="vi-VN" sz="3200" b="1" dirty="0">
                <a:solidFill>
                  <a:srgbClr val="FFFF00"/>
                </a:solidFill>
              </a:rPr>
              <a:t> lá la, là là la là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vi-VN" sz="3200" b="1" dirty="0">
                <a:solidFill>
                  <a:srgbClr val="FFFF00"/>
                </a:solidFill>
              </a:rPr>
              <a:t>Mời bạn cùng vui múa vui ca.</a:t>
            </a:r>
          </a:p>
          <a:p>
            <a:pPr eaLnBrk="1" hangingPunct="1">
              <a:spcBef>
                <a:spcPct val="50000"/>
              </a:spcBef>
            </a:pPr>
            <a:endParaRPr lang="en-US" altLang="vi-VN" sz="2400" b="1" dirty="0">
              <a:solidFill>
                <a:srgbClr val="0033CC"/>
              </a:solidFill>
            </a:endParaRPr>
          </a:p>
        </p:txBody>
      </p:sp>
      <p:sp>
        <p:nvSpPr>
          <p:cNvPr id="12" name="Rectangle 6"/>
          <p:cNvSpPr>
            <a:spLocks noChangeArrowheads="1"/>
          </p:cNvSpPr>
          <p:nvPr/>
        </p:nvSpPr>
        <p:spPr bwMode="auto">
          <a:xfrm>
            <a:off x="2726706" y="528190"/>
            <a:ext cx="7495309" cy="1077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eaLnBrk="1" hangingPunct="1"/>
            <a:r>
              <a:rPr lang="en-US" altLang="vi-VN" sz="2800" b="1" dirty="0">
                <a:solidFill>
                  <a:srgbClr val="33CC33"/>
                </a:solidFill>
              </a:rPr>
              <a:t> </a:t>
            </a:r>
            <a:r>
              <a:rPr lang="en-US" altLang="vi-VN" sz="4000" b="1" dirty="0">
                <a:solidFill>
                  <a:srgbClr val="FFFF00"/>
                </a:solidFill>
              </a:rPr>
              <a:t>Mời bạn vui múa ca</a:t>
            </a:r>
          </a:p>
          <a:p>
            <a:pPr eaLnBrk="1" hangingPunct="1"/>
            <a:r>
              <a:rPr lang="en-US" altLang="vi-VN" sz="2400" dirty="0"/>
              <a:t>                                                  </a:t>
            </a:r>
            <a:r>
              <a:rPr lang="en-US" altLang="vi-VN" sz="2400" i="1" dirty="0">
                <a:solidFill>
                  <a:schemeClr val="bg1"/>
                </a:solidFill>
              </a:rPr>
              <a:t>Nhạc và lời: Phạm Tuyên   </a:t>
            </a:r>
          </a:p>
        </p:txBody>
      </p:sp>
      <p:sp>
        <p:nvSpPr>
          <p:cNvPr id="13" name="Line 8"/>
          <p:cNvSpPr>
            <a:spLocks noChangeShapeType="1"/>
          </p:cNvSpPr>
          <p:nvPr/>
        </p:nvSpPr>
        <p:spPr bwMode="auto">
          <a:xfrm flipH="1">
            <a:off x="8012216" y="4297249"/>
            <a:ext cx="152400" cy="481013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" name="Line 8"/>
          <p:cNvSpPr>
            <a:spLocks noChangeShapeType="1"/>
          </p:cNvSpPr>
          <p:nvPr/>
        </p:nvSpPr>
        <p:spPr bwMode="auto">
          <a:xfrm flipH="1">
            <a:off x="6048334" y="3543502"/>
            <a:ext cx="152400" cy="481013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" name="Line 8"/>
          <p:cNvSpPr>
            <a:spLocks noChangeShapeType="1"/>
          </p:cNvSpPr>
          <p:nvPr/>
        </p:nvSpPr>
        <p:spPr bwMode="auto">
          <a:xfrm flipH="1">
            <a:off x="8164616" y="2759395"/>
            <a:ext cx="152400" cy="481013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" name="Line 8"/>
          <p:cNvSpPr>
            <a:spLocks noChangeShapeType="1"/>
          </p:cNvSpPr>
          <p:nvPr/>
        </p:nvSpPr>
        <p:spPr bwMode="auto">
          <a:xfrm flipH="1">
            <a:off x="8732653" y="2109609"/>
            <a:ext cx="152400" cy="481013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17" name="Picture 16" descr="DSTARS-P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4705" y="481860"/>
            <a:ext cx="1676400" cy="167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17" descr="DSTARS-P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06016" y="4537755"/>
            <a:ext cx="1676400" cy="167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699382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3" grpId="0" animBg="1"/>
      <p:bldP spid="14" grpId="0" animBg="1"/>
      <p:bldP spid="15" grpId="0" animBg="1"/>
      <p:bldP spid="1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6257" y="1555296"/>
            <a:ext cx="10515600" cy="1325563"/>
          </a:xfrm>
        </p:spPr>
        <p:txBody>
          <a:bodyPr>
            <a:normAutofit fontScale="90000"/>
          </a:bodyPr>
          <a:lstStyle/>
          <a:p>
            <a:r>
              <a:rPr lang="en-US"/>
              <a:t>khởi động giọng</a:t>
            </a:r>
            <a:br>
              <a:rPr lang="en-US"/>
            </a:br>
            <a:br>
              <a:rPr lang="en-US"/>
            </a:br>
            <a:r>
              <a:rPr lang="en-US"/>
              <a:t>là la lá la là</a:t>
            </a:r>
          </a:p>
        </p:txBody>
      </p:sp>
    </p:spTree>
    <p:extLst>
      <p:ext uri="{BB962C8B-B14F-4D97-AF65-F5344CB8AC3E}">
        <p14:creationId xmlns:p14="http://schemas.microsoft.com/office/powerpoint/2010/main" val="264344485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701636" y="1417721"/>
            <a:ext cx="33943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2050473" y="1417721"/>
            <a:ext cx="3325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/>
          </a:p>
        </p:txBody>
      </p:sp>
      <p:sp>
        <p:nvSpPr>
          <p:cNvPr id="5" name="TextBox 4"/>
          <p:cNvSpPr txBox="1"/>
          <p:nvPr/>
        </p:nvSpPr>
        <p:spPr>
          <a:xfrm flipH="1" flipV="1">
            <a:off x="2886367" y="1366859"/>
            <a:ext cx="951342" cy="2355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/>
          </a:p>
        </p:txBody>
      </p:sp>
      <p:pic>
        <p:nvPicPr>
          <p:cNvPr id="7" name="Content Placeholder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1999" cy="6858000"/>
          </a:xfrm>
          <a:prstGeom prst="rect">
            <a:avLst/>
          </a:prstGeom>
        </p:spPr>
      </p:pic>
      <p:sp>
        <p:nvSpPr>
          <p:cNvPr id="9" name="Rectangle 5"/>
          <p:cNvSpPr>
            <a:spLocks noChangeArrowheads="1"/>
          </p:cNvSpPr>
          <p:nvPr/>
        </p:nvSpPr>
        <p:spPr bwMode="auto">
          <a:xfrm>
            <a:off x="270163" y="1049629"/>
            <a:ext cx="11651673" cy="28302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669925" lvl="1" indent="-325438" algn="ctr" eaLnBrk="1" hangingPunct="1">
              <a:lnSpc>
                <a:spcPct val="150000"/>
              </a:lnSpc>
              <a:spcBef>
                <a:spcPct val="20000"/>
              </a:spcBef>
              <a:buClr>
                <a:schemeClr val="accent2"/>
              </a:buClr>
              <a:buSzPct val="60000"/>
              <a:buFont typeface="Wingdings" pitchFamily="2" charset="2"/>
              <a:buNone/>
            </a:pPr>
            <a:r>
              <a:rPr lang="en-US" altLang="en-US" sz="5400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4800" b="1" u="sng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Câu 1:</a:t>
            </a:r>
          </a:p>
          <a:p>
            <a:pPr marL="669925" lvl="1" indent="-325438" eaLnBrk="1" hangingPunct="1">
              <a:lnSpc>
                <a:spcPct val="150000"/>
              </a:lnSpc>
              <a:spcBef>
                <a:spcPct val="20000"/>
              </a:spcBef>
              <a:buClr>
                <a:schemeClr val="accent2"/>
              </a:buClr>
              <a:buSzPct val="60000"/>
              <a:buFont typeface="Wingdings" pitchFamily="2" charset="2"/>
              <a:buNone/>
            </a:pPr>
            <a:r>
              <a:rPr lang="en-US" altLang="en-US" sz="48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Chim ca líu lo, hoa như đón chào</a:t>
            </a:r>
            <a:r>
              <a:rPr lang="vi-VN" altLang="en-US" sz="48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br>
              <a:rPr lang="vi-VN" altLang="en-US" sz="5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</a:br>
            <a:endParaRPr lang="en-US" altLang="en-US" sz="5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98191715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SLIDE_INDENT_LEVEL" val="0"/>
  <p:tag name="ISPRING_CUSTOM_TIMING_USED" val="0"/>
  <p:tag name="ISPRING_PLAYER_PLAYLIST_ID" val="17fc522ff3c5d35d1a18b87f1d754eb9f8e2992d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1820</TotalTime>
  <Words>493</Words>
  <Application>Microsoft Office PowerPoint</Application>
  <PresentationFormat>Widescreen</PresentationFormat>
  <Paragraphs>68</Paragraphs>
  <Slides>17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6" baseType="lpstr">
      <vt:lpstr>Arial</vt:lpstr>
      <vt:lpstr>Calibri</vt:lpstr>
      <vt:lpstr>Calibri Light</vt:lpstr>
      <vt:lpstr>Constantia</vt:lpstr>
      <vt:lpstr>Roboto</vt:lpstr>
      <vt:lpstr>UTM Bienvenue</vt:lpstr>
      <vt:lpstr>UTM Bustamalaka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video hát mẫu</vt:lpstr>
      <vt:lpstr>PowerPoint Presentation</vt:lpstr>
      <vt:lpstr>khởi động giọng  là la lá la là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MỜI BẠN VUI MÚA CA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ASUS</dc:creator>
  <cp:lastModifiedBy>Hello</cp:lastModifiedBy>
  <cp:revision>106</cp:revision>
  <dcterms:created xsi:type="dcterms:W3CDTF">2020-08-12T15:24:20Z</dcterms:created>
  <dcterms:modified xsi:type="dcterms:W3CDTF">2022-10-15T03:43:38Z</dcterms:modified>
</cp:coreProperties>
</file>