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70" r:id="rId4"/>
    <p:sldId id="307" r:id="rId5"/>
    <p:sldId id="262" r:id="rId6"/>
    <p:sldId id="263" r:id="rId7"/>
    <p:sldId id="264" r:id="rId8"/>
    <p:sldId id="273" r:id="rId9"/>
    <p:sldId id="274" r:id="rId10"/>
    <p:sldId id="269" r:id="rId11"/>
    <p:sldId id="271" r:id="rId12"/>
  </p:sldIdLst>
  <p:sldSz cx="12190413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CC"/>
    <a:srgbClr val="00FFFF"/>
    <a:srgbClr val="FFC6D5"/>
    <a:srgbClr val="5C2D69"/>
    <a:srgbClr val="FF4D77"/>
    <a:srgbClr val="AF8F87"/>
    <a:srgbClr val="9CD1E2"/>
    <a:srgbClr val="3AA8CC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96" autoAdjust="0"/>
    <p:restoredTop sz="94660"/>
  </p:normalViewPr>
  <p:slideViewPr>
    <p:cSldViewPr>
      <p:cViewPr varScale="1">
        <p:scale>
          <a:sx n="105" d="100"/>
          <a:sy n="105" d="100"/>
        </p:scale>
        <p:origin x="55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94709-44C7-488F-8C83-C9A5204016F6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F767B4-E3AE-4E01-86EC-EB4887097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776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767B4-E3AE-4E01-86EC-EB488709715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305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B1C1-7865-417D-96BB-466CB203B328}" type="datetimeFigureOut">
              <a:rPr lang="vi-VN" smtClean="0"/>
              <a:t>28/03/2022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52A5-D669-42C3-8F27-E183718F07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04040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B1C1-7865-417D-96BB-466CB203B328}" type="datetimeFigureOut">
              <a:rPr lang="vi-VN" smtClean="0"/>
              <a:t>28/03/2022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52A5-D669-42C3-8F27-E183718F07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7437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B1C1-7865-417D-96BB-466CB203B328}" type="datetimeFigureOut">
              <a:rPr lang="vi-VN" smtClean="0"/>
              <a:t>28/03/2022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52A5-D669-42C3-8F27-E183718F07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4383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B1C1-7865-417D-96BB-466CB203B328}" type="datetimeFigureOut">
              <a:rPr lang="vi-VN" smtClean="0"/>
              <a:t>28/03/2022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52A5-D669-42C3-8F27-E183718F07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02172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B1C1-7865-417D-96BB-466CB203B328}" type="datetimeFigureOut">
              <a:rPr lang="vi-VN" smtClean="0"/>
              <a:t>28/03/2022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52A5-D669-42C3-8F27-E183718F07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46340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B1C1-7865-417D-96BB-466CB203B328}" type="datetimeFigureOut">
              <a:rPr lang="vi-VN" smtClean="0"/>
              <a:t>28/03/2022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52A5-D669-42C3-8F27-E183718F07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339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B1C1-7865-417D-96BB-466CB203B328}" type="datetimeFigureOut">
              <a:rPr lang="vi-VN" smtClean="0"/>
              <a:t>28/03/2022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52A5-D669-42C3-8F27-E183718F07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8081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B1C1-7865-417D-96BB-466CB203B328}" type="datetimeFigureOut">
              <a:rPr lang="vi-VN" smtClean="0"/>
              <a:t>28/03/2022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52A5-D669-42C3-8F27-E183718F07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68554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B1C1-7865-417D-96BB-466CB203B328}" type="datetimeFigureOut">
              <a:rPr lang="vi-VN" smtClean="0"/>
              <a:t>28/03/2022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52A5-D669-42C3-8F27-E183718F07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56985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B1C1-7865-417D-96BB-466CB203B328}" type="datetimeFigureOut">
              <a:rPr lang="vi-VN" smtClean="0"/>
              <a:t>28/03/2022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52A5-D669-42C3-8F27-E183718F07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4227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B1C1-7865-417D-96BB-466CB203B328}" type="datetimeFigureOut">
              <a:rPr lang="vi-VN" smtClean="0"/>
              <a:t>28/03/2022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52A5-D669-42C3-8F27-E183718F07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50148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8B1C1-7865-417D-96BB-466CB203B328}" type="datetimeFigureOut">
              <a:rPr lang="vi-VN" smtClean="0"/>
              <a:t>28/03/2022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F52A5-D669-42C3-8F27-E183718F07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05656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9.png"/><Relationship Id="rId7" Type="http://schemas.openxmlformats.org/officeDocument/2006/relationships/image" Target="../media/image5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10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11.gif"/><Relationship Id="rId9" Type="http://schemas.openxmlformats.org/officeDocument/2006/relationships/image" Target="../media/image6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8;p1"/>
          <p:cNvSpPr txBox="1"/>
          <p:nvPr/>
        </p:nvSpPr>
        <p:spPr>
          <a:xfrm>
            <a:off x="3070870" y="1619111"/>
            <a:ext cx="6048672" cy="2839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CHÀO MỪNG CÁC </a:t>
            </a:r>
            <a:r>
              <a:rPr 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ĐẾN VỚI TIẾT HỌC</a:t>
            </a:r>
            <a:endParaRPr sz="6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" name="Google Shape;89;p1"/>
          <p:cNvSpPr txBox="1"/>
          <p:nvPr/>
        </p:nvSpPr>
        <p:spPr>
          <a:xfrm>
            <a:off x="4362629" y="4927280"/>
            <a:ext cx="4940383" cy="62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GV: Chu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Thị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Trâm</a:t>
            </a:r>
            <a:endParaRPr sz="3600" b="1" dirty="0">
              <a:solidFill>
                <a:srgbClr val="FF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pic>
        <p:nvPicPr>
          <p:cNvPr id="6" name="图片 21">
            <a:extLst>
              <a:ext uri="{FF2B5EF4-FFF2-40B4-BE49-F238E27FC236}">
                <a16:creationId xmlns:a16="http://schemas.microsoft.com/office/drawing/2014/main" id="{98D5A9D7-DE37-46D7-9135-38A42FAF92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482" y="260648"/>
            <a:ext cx="2664296" cy="1881524"/>
          </a:xfrm>
          <a:prstGeom prst="rect">
            <a:avLst/>
          </a:prstGeom>
        </p:spPr>
      </p:pic>
      <p:pic>
        <p:nvPicPr>
          <p:cNvPr id="7" name="图片 21">
            <a:extLst>
              <a:ext uri="{FF2B5EF4-FFF2-40B4-BE49-F238E27FC236}">
                <a16:creationId xmlns:a16="http://schemas.microsoft.com/office/drawing/2014/main" id="{98D5A9D7-DE37-46D7-9135-38A42FAF920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11630" y="-9872"/>
            <a:ext cx="2545413" cy="179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31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94806" y="476672"/>
            <a:ext cx="68018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Times New Roman" pitchFamily="18" charset="0"/>
              </a:rPr>
              <a:t>Củng</a:t>
            </a:r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Times New Roman" pitchFamily="18" charset="0"/>
              </a:rPr>
              <a:t>cố</a:t>
            </a:r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Times New Roman" pitchFamily="18" charset="0"/>
              </a:rPr>
              <a:t> - </a:t>
            </a:r>
            <a:r>
              <a:rPr lang="en-US" sz="5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Times New Roman" pitchFamily="18" charset="0"/>
              </a:rPr>
              <a:t>Dặn</a:t>
            </a:r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Times New Roman" pitchFamily="18" charset="0"/>
              </a:rPr>
              <a:t> dò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4566" y="2420888"/>
            <a:ext cx="10873208" cy="266429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21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66713" y="2564904"/>
            <a:ext cx="8856984" cy="147616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>
                <a:gd name="adj" fmla="val 11080883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err="1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Times New Roman" pitchFamily="18" charset="0"/>
              </a:rPr>
              <a:t>Tạm</a:t>
            </a:r>
            <a:r>
              <a:rPr lang="en-US" sz="72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spc="50" dirty="0" err="1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Times New Roman" pitchFamily="18" charset="0"/>
              </a:rPr>
              <a:t>biệt</a:t>
            </a:r>
            <a:r>
              <a:rPr lang="en-US" sz="72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spc="50" dirty="0" err="1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Times New Roman" pitchFamily="18" charset="0"/>
              </a:rPr>
              <a:t>và</a:t>
            </a:r>
            <a:r>
              <a:rPr lang="en-US" sz="72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spc="50" dirty="0" err="1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Times New Roman" pitchFamily="18" charset="0"/>
              </a:rPr>
              <a:t>hẹn</a:t>
            </a:r>
            <a:r>
              <a:rPr lang="en-US" sz="72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spc="50" dirty="0" err="1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Times New Roman" pitchFamily="18" charset="0"/>
              </a:rPr>
              <a:t>gặp</a:t>
            </a:r>
            <a:r>
              <a:rPr lang="en-US" sz="72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spc="50" dirty="0" err="1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Times New Roman" pitchFamily="18" charset="0"/>
              </a:rPr>
              <a:t>lại</a:t>
            </a:r>
            <a:endParaRPr lang="en-US" sz="72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3" name="Picture 2" descr="Ghim của Edwin Quintana trên E~~~⛦⛯♌ | Đang yêu, Anime, Dễ thương">
            <a:extLst>
              <a:ext uri="{FF2B5EF4-FFF2-40B4-BE49-F238E27FC236}">
                <a16:creationId xmlns:a16="http://schemas.microsoft.com/office/drawing/2014/main" id="{888F91A7-6012-4076-8340-92097FAD4F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66" y="3068960"/>
            <a:ext cx="2982879" cy="298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59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622" y="2459504"/>
            <a:ext cx="1000911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PHÉP TRỪ (KHÔNG NHỚ)</a:t>
            </a:r>
          </a:p>
          <a:p>
            <a:pPr algn="ctr"/>
            <a:r>
              <a:rPr lang="en-US" sz="6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TRONG PHẠM VI 1000</a:t>
            </a:r>
          </a:p>
        </p:txBody>
      </p:sp>
    </p:spTree>
    <p:extLst>
      <p:ext uri="{BB962C8B-B14F-4D97-AF65-F5344CB8AC3E}">
        <p14:creationId xmlns:p14="http://schemas.microsoft.com/office/powerpoint/2010/main" val="172412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>
            <a:extLst>
              <a:ext uri="{FF2B5EF4-FFF2-40B4-BE49-F238E27FC236}">
                <a16:creationId xmlns:a16="http://schemas.microsoft.com/office/drawing/2014/main" id="{DDB2CC9D-6006-42FB-B341-7C6F97084375}"/>
              </a:ext>
            </a:extLst>
          </p:cNvPr>
          <p:cNvSpPr/>
          <p:nvPr/>
        </p:nvSpPr>
        <p:spPr>
          <a:xfrm>
            <a:off x="-1609650" y="7317432"/>
            <a:ext cx="792088" cy="260648"/>
          </a:xfrm>
          <a:prstGeom prst="roundRect">
            <a:avLst>
              <a:gd name="adj" fmla="val 28655"/>
            </a:avLst>
          </a:prstGeom>
          <a:solidFill>
            <a:srgbClr val="AF8F8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cs typeface="Times New Roman" pitchFamily="18" charset="0"/>
              </a:rPr>
              <a:t>587 – 265 = ?</a:t>
            </a:r>
            <a:endParaRPr lang="vi-VN" sz="800" b="1" dirty="0"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62762" y="2705725"/>
            <a:ext cx="286488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err="1">
                <a:ln w="31550" cmpd="sng">
                  <a:noFill/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8000" b="1" dirty="0">
                <a:ln w="31550" cmpd="sng">
                  <a:noFill/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7251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8A0B211-17DC-495A-A679-71D2EBBCB38E}"/>
              </a:ext>
            </a:extLst>
          </p:cNvPr>
          <p:cNvSpPr/>
          <p:nvPr/>
        </p:nvSpPr>
        <p:spPr>
          <a:xfrm>
            <a:off x="7932154" y="1627059"/>
            <a:ext cx="3269611" cy="3448319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487957" y="2841988"/>
            <a:ext cx="2318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>
                <a:cs typeface="Times New Roman" pitchFamily="18" charset="0"/>
              </a:rPr>
              <a:t> </a:t>
            </a:r>
            <a:r>
              <a:rPr lang="en-US" sz="5400" dirty="0">
                <a:cs typeface="Times New Roman" pitchFamily="18" charset="0"/>
              </a:rPr>
              <a:t> 2 6 5</a:t>
            </a:r>
            <a:endParaRPr lang="vi-VN" sz="5400" dirty="0"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66861" y="2325383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cs typeface="Times New Roman" pitchFamily="18" charset="0"/>
              </a:rPr>
              <a:t>–</a:t>
            </a:r>
            <a:endParaRPr lang="vi-VN" sz="5400" dirty="0"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79995" y="1880561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cs typeface="Times New Roman" pitchFamily="18" charset="0"/>
              </a:rPr>
              <a:t>5 8 7</a:t>
            </a:r>
            <a:endParaRPr lang="vi-VN" sz="5400" dirty="0">
              <a:cs typeface="Times New Roman" pitchFamily="18" charset="0"/>
            </a:endParaRP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8874057" y="3765318"/>
            <a:ext cx="173413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9942481" y="3803512"/>
                <a:ext cx="760143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vi-VN" sz="5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2481" y="3803512"/>
                <a:ext cx="760143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11"/>
          <p:cNvSpPr/>
          <p:nvPr/>
        </p:nvSpPr>
        <p:spPr>
          <a:xfrm>
            <a:off x="9960549" y="2037351"/>
            <a:ext cx="772201" cy="2759685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9303390" y="3745488"/>
                <a:ext cx="824264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vi-VN" sz="60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3390" y="3745488"/>
                <a:ext cx="824264" cy="10156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616500" y="1976204"/>
                <a:ext cx="1784527" cy="1941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vi-VN" sz="600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eqArr>
                            <m:eqArrPr>
                              <m:ctrlPr>
                                <a:rPr lang="vi-VN" sz="60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 5 8 7</m:t>
                              </m:r>
                            </m:e>
                            <m:e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 2 6 5</m:t>
                              </m:r>
                            </m:e>
                          </m:eqArr>
                        </m:e>
                      </m:bar>
                    </m:oMath>
                  </m:oMathPara>
                </a14:m>
                <a:endParaRPr lang="vi-VN" sz="6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6500" y="1976204"/>
                <a:ext cx="1784527" cy="1941109"/>
              </a:xfrm>
              <a:prstGeom prst="rect">
                <a:avLst/>
              </a:prstGeom>
              <a:blipFill>
                <a:blip r:embed="rId5"/>
                <a:stretch>
                  <a:fillRect l="-21502" r="-98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ounded Rectangle 15"/>
          <p:cNvSpPr/>
          <p:nvPr/>
        </p:nvSpPr>
        <p:spPr>
          <a:xfrm>
            <a:off x="4078982" y="188640"/>
            <a:ext cx="4032448" cy="980728"/>
          </a:xfrm>
          <a:prstGeom prst="roundRect">
            <a:avLst>
              <a:gd name="adj" fmla="val 28655"/>
            </a:avLst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ysClr val="windowText" lastClr="000000"/>
                </a:solidFill>
                <a:cs typeface="Times New Roman" pitchFamily="18" charset="0"/>
              </a:rPr>
              <a:t>587 – 265 = ?</a:t>
            </a:r>
            <a:endParaRPr lang="vi-VN" sz="4000" b="1" dirty="0">
              <a:solidFill>
                <a:sysClr val="windowText" lastClr="000000"/>
              </a:solidFill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AF6D35-B173-4FD3-9E6C-3D8E838B3F07}"/>
              </a:ext>
            </a:extLst>
          </p:cNvPr>
          <p:cNvSpPr txBox="1"/>
          <p:nvPr/>
        </p:nvSpPr>
        <p:spPr>
          <a:xfrm>
            <a:off x="801876" y="980728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600" dirty="0" err="1">
                <a:cs typeface="Times New Roman" pitchFamily="18" charset="0"/>
              </a:rPr>
              <a:t>Đặt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tính</a:t>
            </a:r>
            <a:endParaRPr lang="vi-VN" sz="3600" dirty="0"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6ED4EE1-A5EF-4A0F-A8E7-F4A90DC79013}"/>
              </a:ext>
            </a:extLst>
          </p:cNvPr>
          <p:cNvSpPr txBox="1"/>
          <p:nvPr/>
        </p:nvSpPr>
        <p:spPr>
          <a:xfrm>
            <a:off x="795602" y="1940639"/>
            <a:ext cx="5587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600" dirty="0">
                <a:cs typeface="Times New Roman" pitchFamily="18" charset="0"/>
              </a:rPr>
              <a:t>7 </a:t>
            </a:r>
            <a:r>
              <a:rPr lang="en-US" sz="3600" dirty="0" err="1">
                <a:cs typeface="Times New Roman" pitchFamily="18" charset="0"/>
              </a:rPr>
              <a:t>trừ</a:t>
            </a:r>
            <a:r>
              <a:rPr lang="en-US" sz="3600" dirty="0">
                <a:cs typeface="Times New Roman" pitchFamily="18" charset="0"/>
              </a:rPr>
              <a:t> 5 </a:t>
            </a:r>
            <a:r>
              <a:rPr lang="en-US" sz="3600" dirty="0" err="1">
                <a:cs typeface="Times New Roman" pitchFamily="18" charset="0"/>
              </a:rPr>
              <a:t>bằng</a:t>
            </a:r>
            <a:r>
              <a:rPr lang="en-US" sz="3600" dirty="0">
                <a:cs typeface="Times New Roman" pitchFamily="18" charset="0"/>
              </a:rPr>
              <a:t> 2, </a:t>
            </a:r>
            <a:r>
              <a:rPr lang="en-US" sz="3600" dirty="0" err="1">
                <a:cs typeface="Times New Roman" pitchFamily="18" charset="0"/>
              </a:rPr>
              <a:t>viết</a:t>
            </a:r>
            <a:r>
              <a:rPr lang="en-US" sz="3600" dirty="0">
                <a:cs typeface="Times New Roman" pitchFamily="18" charset="0"/>
              </a:rPr>
              <a:t> 2</a:t>
            </a:r>
            <a:endParaRPr lang="vi-VN" sz="3600" dirty="0">
              <a:cs typeface="Times New Roman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413E772-7405-4331-BD3D-0B363BFBF421}"/>
              </a:ext>
            </a:extLst>
          </p:cNvPr>
          <p:cNvSpPr txBox="1"/>
          <p:nvPr/>
        </p:nvSpPr>
        <p:spPr>
          <a:xfrm>
            <a:off x="820554" y="2983941"/>
            <a:ext cx="5587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600" dirty="0">
                <a:cs typeface="Times New Roman" pitchFamily="18" charset="0"/>
              </a:rPr>
              <a:t>8 </a:t>
            </a:r>
            <a:r>
              <a:rPr lang="en-US" sz="3600" dirty="0" err="1">
                <a:cs typeface="Times New Roman" pitchFamily="18" charset="0"/>
              </a:rPr>
              <a:t>trừ</a:t>
            </a:r>
            <a:r>
              <a:rPr lang="en-US" sz="3600" dirty="0">
                <a:cs typeface="Times New Roman" pitchFamily="18" charset="0"/>
              </a:rPr>
              <a:t> 6 </a:t>
            </a:r>
            <a:r>
              <a:rPr lang="en-US" sz="3600" dirty="0" err="1">
                <a:cs typeface="Times New Roman" pitchFamily="18" charset="0"/>
              </a:rPr>
              <a:t>bằng</a:t>
            </a:r>
            <a:r>
              <a:rPr lang="en-US" sz="3600" dirty="0">
                <a:cs typeface="Times New Roman" pitchFamily="18" charset="0"/>
              </a:rPr>
              <a:t> 2, </a:t>
            </a:r>
            <a:r>
              <a:rPr lang="en-US" sz="3600" dirty="0" err="1">
                <a:cs typeface="Times New Roman" pitchFamily="18" charset="0"/>
              </a:rPr>
              <a:t>viết</a:t>
            </a:r>
            <a:r>
              <a:rPr lang="en-US" sz="3600" dirty="0">
                <a:cs typeface="Times New Roman" pitchFamily="18" charset="0"/>
              </a:rPr>
              <a:t> 2</a:t>
            </a:r>
            <a:endParaRPr lang="vi-VN" sz="3600" dirty="0">
              <a:cs typeface="Times New Roman" pitchFamily="18" charset="0"/>
            </a:endParaRPr>
          </a:p>
        </p:txBody>
      </p:sp>
      <p:sp>
        <p:nvSpPr>
          <p:cNvPr id="21" name="Rounded Rectangle 11">
            <a:extLst>
              <a:ext uri="{FF2B5EF4-FFF2-40B4-BE49-F238E27FC236}">
                <a16:creationId xmlns:a16="http://schemas.microsoft.com/office/drawing/2014/main" id="{E54ED4F2-7D54-43FE-93DA-399AFA671C4B}"/>
              </a:ext>
            </a:extLst>
          </p:cNvPr>
          <p:cNvSpPr/>
          <p:nvPr/>
        </p:nvSpPr>
        <p:spPr>
          <a:xfrm>
            <a:off x="9400496" y="2037351"/>
            <a:ext cx="631627" cy="2759685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23130C-6655-4262-8AD1-294586EAD688}"/>
              </a:ext>
            </a:extLst>
          </p:cNvPr>
          <p:cNvSpPr txBox="1"/>
          <p:nvPr/>
        </p:nvSpPr>
        <p:spPr>
          <a:xfrm>
            <a:off x="795601" y="4027243"/>
            <a:ext cx="5587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600" dirty="0">
                <a:cs typeface="Times New Roman" pitchFamily="18" charset="0"/>
              </a:rPr>
              <a:t>5 </a:t>
            </a:r>
            <a:r>
              <a:rPr lang="en-US" sz="3600" dirty="0" err="1">
                <a:cs typeface="Times New Roman" pitchFamily="18" charset="0"/>
              </a:rPr>
              <a:t>trừ</a:t>
            </a:r>
            <a:r>
              <a:rPr lang="en-US" sz="3600" dirty="0">
                <a:cs typeface="Times New Roman" pitchFamily="18" charset="0"/>
              </a:rPr>
              <a:t> 2 </a:t>
            </a:r>
            <a:r>
              <a:rPr lang="en-US" sz="3600" dirty="0" err="1">
                <a:cs typeface="Times New Roman" pitchFamily="18" charset="0"/>
              </a:rPr>
              <a:t>bằng</a:t>
            </a:r>
            <a:r>
              <a:rPr lang="en-US" sz="3600" dirty="0">
                <a:cs typeface="Times New Roman" pitchFamily="18" charset="0"/>
              </a:rPr>
              <a:t> 3, </a:t>
            </a:r>
            <a:r>
              <a:rPr lang="en-US" sz="3600" dirty="0" err="1">
                <a:cs typeface="Times New Roman" pitchFamily="18" charset="0"/>
              </a:rPr>
              <a:t>viết</a:t>
            </a:r>
            <a:r>
              <a:rPr lang="en-US" sz="3600" dirty="0">
                <a:cs typeface="Times New Roman" pitchFamily="18" charset="0"/>
              </a:rPr>
              <a:t> 3</a:t>
            </a:r>
            <a:endParaRPr lang="vi-VN" sz="3600" dirty="0">
              <a:cs typeface="Times New Roman" pitchFamily="18" charset="0"/>
            </a:endParaRPr>
          </a:p>
        </p:txBody>
      </p:sp>
      <p:sp>
        <p:nvSpPr>
          <p:cNvPr id="23" name="Rounded Rectangle 11">
            <a:extLst>
              <a:ext uri="{FF2B5EF4-FFF2-40B4-BE49-F238E27FC236}">
                <a16:creationId xmlns:a16="http://schemas.microsoft.com/office/drawing/2014/main" id="{5058E400-95C2-44AE-A784-21698D5C30CE}"/>
              </a:ext>
            </a:extLst>
          </p:cNvPr>
          <p:cNvSpPr/>
          <p:nvPr/>
        </p:nvSpPr>
        <p:spPr>
          <a:xfrm>
            <a:off x="8754388" y="2037350"/>
            <a:ext cx="631627" cy="2759685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5F1658E-A510-45EA-B28E-477D6855017C}"/>
                  </a:ext>
                </a:extLst>
              </p:cNvPr>
              <p:cNvSpPr/>
              <p:nvPr/>
            </p:nvSpPr>
            <p:spPr>
              <a:xfrm>
                <a:off x="8697050" y="3745488"/>
                <a:ext cx="824264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vi-VN" sz="60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5F1658E-A510-45EA-B28E-477D685501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7050" y="3745488"/>
                <a:ext cx="824264" cy="10156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ounded Rectangle 15">
            <a:extLst>
              <a:ext uri="{FF2B5EF4-FFF2-40B4-BE49-F238E27FC236}">
                <a16:creationId xmlns:a16="http://schemas.microsoft.com/office/drawing/2014/main" id="{40ABA23A-D52B-4A2A-AD38-7625923D7C99}"/>
              </a:ext>
            </a:extLst>
          </p:cNvPr>
          <p:cNvSpPr/>
          <p:nvPr/>
        </p:nvSpPr>
        <p:spPr>
          <a:xfrm>
            <a:off x="3070870" y="5386908"/>
            <a:ext cx="5328592" cy="980728"/>
          </a:xfrm>
          <a:prstGeom prst="roundRect">
            <a:avLst>
              <a:gd name="adj" fmla="val 28655"/>
            </a:avLst>
          </a:prstGeom>
          <a:solidFill>
            <a:schemeClr val="accent5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cs typeface="Times New Roman" pitchFamily="18" charset="0"/>
              </a:rPr>
              <a:t>Vậy</a:t>
            </a:r>
            <a:r>
              <a:rPr lang="en-US" sz="4000" b="1" dirty="0">
                <a:cs typeface="Times New Roman" pitchFamily="18" charset="0"/>
              </a:rPr>
              <a:t> 587 – 265 =  322</a:t>
            </a:r>
            <a:endParaRPr lang="vi-VN" sz="4000" b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0998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5" grpId="0"/>
      <p:bldP spid="5" grpId="1"/>
      <p:bldP spid="6" grpId="0"/>
      <p:bldP spid="6" grpId="1"/>
      <p:bldP spid="4" grpId="0"/>
      <p:bldP spid="4" grpId="1"/>
      <p:bldP spid="10" grpId="0"/>
      <p:bldP spid="12" grpId="0" animBg="1"/>
      <p:bldP spid="12" grpId="1" animBg="1"/>
      <p:bldP spid="13" grpId="0"/>
      <p:bldP spid="14" grpId="0"/>
      <p:bldP spid="18" grpId="0"/>
      <p:bldP spid="19" grpId="0"/>
      <p:bldP spid="20" grpId="0"/>
      <p:bldP spid="21" grpId="0" animBg="1"/>
      <p:bldP spid="21" grpId="1" animBg="1"/>
      <p:bldP spid="22" grpId="0"/>
      <p:bldP spid="23" grpId="0" animBg="1"/>
      <p:bldP spid="23" grpId="1" animBg="1"/>
      <p:bldP spid="24" grpId="0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08856" y="97040"/>
            <a:ext cx="6469427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 b="1" dirty="0">
                <a:cs typeface="Times New Roman" pitchFamily="18" charset="0"/>
              </a:rPr>
              <a:t>Ví dụ: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Đặt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tính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rồi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tính</a:t>
            </a:r>
            <a:endParaRPr lang="vi-VN" sz="4000" b="1" dirty="0"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56972" y="4636779"/>
            <a:ext cx="15358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236</a:t>
            </a:r>
            <a:endParaRPr lang="vi-VN" sz="5400" b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87294" y="1313702"/>
            <a:ext cx="3671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00FF"/>
                </a:solidFill>
                <a:cs typeface="Times New Roman" pitchFamily="18" charset="0"/>
              </a:rPr>
              <a:t>895 – 555 </a:t>
            </a:r>
            <a:r>
              <a:rPr lang="vi-VN" sz="4000" b="1" dirty="0">
                <a:solidFill>
                  <a:srgbClr val="0000FF"/>
                </a:solidFill>
                <a:cs typeface="Times New Roman" pitchFamily="18" charset="0"/>
              </a:rPr>
              <a:t>=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76534E8-9D90-4C23-9A13-954A4475A929}"/>
                  </a:ext>
                </a:extLst>
              </p:cNvPr>
              <p:cNvSpPr txBox="1"/>
              <p:nvPr/>
            </p:nvSpPr>
            <p:spPr>
              <a:xfrm>
                <a:off x="2480523" y="2786692"/>
                <a:ext cx="1784527" cy="1861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vi-VN" sz="600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eqArr>
                            <m:eqArrPr>
                              <m:ctrlPr>
                                <a:rPr lang="vi-VN" sz="60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6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378</m:t>
                              </m:r>
                            </m:e>
                            <m:e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 142</m:t>
                              </m:r>
                            </m:e>
                          </m:eqArr>
                        </m:e>
                      </m:bar>
                    </m:oMath>
                  </m:oMathPara>
                </a14:m>
                <a:endParaRPr lang="vi-VN" sz="6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76534E8-9D90-4C23-9A13-954A4475A9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0523" y="2786692"/>
                <a:ext cx="1784527" cy="1861472"/>
              </a:xfrm>
              <a:prstGeom prst="rect">
                <a:avLst/>
              </a:prstGeom>
              <a:blipFill>
                <a:blip r:embed="rId3"/>
                <a:stretch>
                  <a:fillRect l="-12287" r="-3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73BAAE97-3486-438E-B5AD-0BE19A8FC1FE}"/>
              </a:ext>
            </a:extLst>
          </p:cNvPr>
          <p:cNvSpPr txBox="1"/>
          <p:nvPr/>
        </p:nvSpPr>
        <p:spPr>
          <a:xfrm>
            <a:off x="8345471" y="4606608"/>
            <a:ext cx="15358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340</a:t>
            </a:r>
            <a:endParaRPr lang="vi-VN" sz="5400" b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7F357A8-1B54-4DC6-9894-89FDB1164D77}"/>
                  </a:ext>
                </a:extLst>
              </p:cNvPr>
              <p:cNvSpPr txBox="1"/>
              <p:nvPr/>
            </p:nvSpPr>
            <p:spPr>
              <a:xfrm>
                <a:off x="7869022" y="2756521"/>
                <a:ext cx="1784527" cy="18802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vi-VN" sz="600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eqArr>
                            <m:eqArrPr>
                              <m:ctrlPr>
                                <a:rPr lang="vi-VN" sz="60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6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895</m:t>
                              </m:r>
                            </m:e>
                            <m:e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 555</m:t>
                              </m:r>
                            </m:e>
                          </m:eqArr>
                        </m:e>
                      </m:bar>
                    </m:oMath>
                  </m:oMathPara>
                </a14:m>
                <a:endParaRPr lang="vi-VN" sz="6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7F357A8-1B54-4DC6-9894-89FDB1164D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9022" y="2756521"/>
                <a:ext cx="1784527" cy="1880258"/>
              </a:xfrm>
              <a:prstGeom prst="rect">
                <a:avLst/>
              </a:prstGeom>
              <a:blipFill>
                <a:blip r:embed="rId4"/>
                <a:stretch>
                  <a:fillRect l="-12287" r="-3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1D6E329B-FDBE-4BAD-A046-15DE191DBFD3}"/>
              </a:ext>
            </a:extLst>
          </p:cNvPr>
          <p:cNvSpPr txBox="1"/>
          <p:nvPr/>
        </p:nvSpPr>
        <p:spPr>
          <a:xfrm>
            <a:off x="2342214" y="1263735"/>
            <a:ext cx="3845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cs typeface="Times New Roman" pitchFamily="18" charset="0"/>
              </a:rPr>
              <a:t>378 – 142 </a:t>
            </a:r>
            <a:r>
              <a:rPr lang="vi-VN" sz="4000" b="1" dirty="0">
                <a:solidFill>
                  <a:srgbClr val="0000FF"/>
                </a:solidFill>
                <a:cs typeface="Times New Roman" pitchFamily="18" charset="0"/>
              </a:rPr>
              <a:t>= ?</a:t>
            </a:r>
          </a:p>
        </p:txBody>
      </p:sp>
    </p:spTree>
    <p:extLst>
      <p:ext uri="{BB962C8B-B14F-4D97-AF65-F5344CB8AC3E}">
        <p14:creationId xmlns:p14="http://schemas.microsoft.com/office/powerpoint/2010/main" val="23040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5" grpId="0"/>
      <p:bldP spid="16" grpId="0"/>
      <p:bldP spid="17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81358" y="1380058"/>
            <a:ext cx="3770489" cy="4392488"/>
            <a:chOff x="2631821" y="464338"/>
            <a:chExt cx="3770489" cy="439248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23" t="75179" r="36149" b="3932"/>
            <a:stretch/>
          </p:blipFill>
          <p:spPr>
            <a:xfrm>
              <a:off x="2631821" y="464338"/>
              <a:ext cx="3770489" cy="439248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3734615" y="2385579"/>
                  <a:ext cx="1784527" cy="13992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ctrlPr>
                              <a:rPr lang="vi-VN" sz="440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eqArr>
                              <m:eqArrPr>
                                <m:ctrlPr>
                                  <a:rPr lang="vi-VN" sz="4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vi-VN" sz="4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856</m:t>
                                </m:r>
                                <m:r>
                                  <a:rPr lang="vi-VN" sz="4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vi-VN" sz="4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401</m:t>
                                </m:r>
                              </m:e>
                            </m:eqArr>
                          </m:e>
                        </m:bar>
                      </m:oMath>
                    </m:oMathPara>
                  </a14:m>
                  <a:endParaRPr lang="vi-VN" sz="4400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4615" y="2385579"/>
                  <a:ext cx="1784527" cy="139929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Rectangle 4"/>
          <p:cNvSpPr/>
          <p:nvPr/>
        </p:nvSpPr>
        <p:spPr>
          <a:xfrm>
            <a:off x="4481806" y="4550291"/>
            <a:ext cx="4972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cs typeface="Times New Roman" pitchFamily="18" charset="0"/>
              </a:rPr>
              <a:t>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38782" y="396608"/>
            <a:ext cx="2232248" cy="678033"/>
            <a:chOff x="1253941" y="511805"/>
            <a:chExt cx="2232248" cy="678033"/>
          </a:xfrm>
        </p:grpSpPr>
        <p:grpSp>
          <p:nvGrpSpPr>
            <p:cNvPr id="7" name="Group 6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ysClr val="windowText" lastClr="000000"/>
                    </a:solidFill>
                    <a:cs typeface="Times New Roman" pitchFamily="18" charset="0"/>
                  </a:rPr>
                  <a:t>1</a:t>
                </a:r>
                <a:endParaRPr lang="vi-VN" sz="2800" b="1" dirty="0">
                  <a:solidFill>
                    <a:sysClr val="windowText" lastClr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2059472" y="511805"/>
              <a:ext cx="14267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cs typeface="Times New Roman" pitchFamily="18" charset="0"/>
                </a:rPr>
                <a:t>Tính</a:t>
              </a:r>
              <a:r>
                <a:rPr lang="en-US" sz="3600" dirty="0">
                  <a:cs typeface="Times New Roman" pitchFamily="18" charset="0"/>
                </a:rPr>
                <a:t>:</a:t>
              </a:r>
              <a:endParaRPr lang="vi-VN" sz="3600" dirty="0">
                <a:cs typeface="Times New Roman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-576583" y="1484512"/>
            <a:ext cx="3709338" cy="4238661"/>
            <a:chOff x="-420759" y="2723794"/>
            <a:chExt cx="3709338" cy="42386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05" t="53160" r="6168" b="26683"/>
            <a:stretch/>
          </p:blipFill>
          <p:spPr>
            <a:xfrm>
              <a:off x="-420759" y="2723794"/>
              <a:ext cx="3709338" cy="423866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694606" y="4509120"/>
                  <a:ext cx="1784527" cy="13852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ctrlPr>
                              <a:rPr lang="vi-VN" sz="440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eqArr>
                              <m:eqArrPr>
                                <m:ctrlPr>
                                  <a:rPr lang="vi-VN" sz="4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vi-VN" sz="4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742</m:t>
                                </m:r>
                                <m:r>
                                  <a:rPr lang="vi-VN" sz="4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vi-VN" sz="4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312</m:t>
                                </m:r>
                              </m:e>
                            </m:eqArr>
                          </m:e>
                        </m:bar>
                      </m:oMath>
                    </m:oMathPara>
                  </a14:m>
                  <a:endParaRPr lang="vi-VN" sz="44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606" y="4509120"/>
                  <a:ext cx="1784527" cy="138525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5860075" y="1582344"/>
            <a:ext cx="3546428" cy="4392488"/>
            <a:chOff x="5895645" y="2770476"/>
            <a:chExt cx="3546428" cy="439248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280" t="5616" r="5793" b="73495"/>
            <a:stretch/>
          </p:blipFill>
          <p:spPr>
            <a:xfrm>
              <a:off x="5895645" y="2770476"/>
              <a:ext cx="3546428" cy="439248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6830959" y="4415588"/>
                  <a:ext cx="1784527" cy="13827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ctrlPr>
                              <a:rPr lang="vi-VN" sz="440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eqArr>
                              <m:eqArrPr>
                                <m:ctrlPr>
                                  <a:rPr lang="vi-VN" sz="4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vi-VN" sz="4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499</m:t>
                                </m:r>
                                <m:r>
                                  <a:rPr lang="vi-VN" sz="4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258</m:t>
                                </m:r>
                              </m:e>
                            </m:eqArr>
                          </m:e>
                        </m:bar>
                      </m:oMath>
                    </m:oMathPara>
                  </a14:m>
                  <a:endParaRPr lang="vi-VN" sz="44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0959" y="4415588"/>
                  <a:ext cx="1784527" cy="138275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/>
          <p:cNvGrpSpPr/>
          <p:nvPr/>
        </p:nvGrpSpPr>
        <p:grpSpPr>
          <a:xfrm>
            <a:off x="9216720" y="1520789"/>
            <a:ext cx="3505301" cy="4392488"/>
            <a:chOff x="8814396" y="584685"/>
            <a:chExt cx="3505301" cy="439248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29" t="51930" r="64044" b="27181"/>
            <a:stretch/>
          </p:blipFill>
          <p:spPr>
            <a:xfrm>
              <a:off x="8814396" y="584685"/>
              <a:ext cx="3505301" cy="439248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9495255" y="2327356"/>
                  <a:ext cx="1784527" cy="14034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ctrlPr>
                              <a:rPr lang="vi-VN" sz="440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eqArr>
                              <m:eqArrPr>
                                <m:ctrlPr>
                                  <a:rPr lang="vi-VN" sz="4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vi-VN" sz="4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364</m:t>
                                </m:r>
                                <m:r>
                                  <a:rPr lang="vi-VN" sz="4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310</m:t>
                                </m:r>
                              </m:e>
                            </m:eqArr>
                          </m:e>
                        </m:bar>
                      </m:oMath>
                    </m:oMathPara>
                  </a14:m>
                  <a:endParaRPr lang="vi-VN" sz="4400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95255" y="2327356"/>
                  <a:ext cx="1784527" cy="140346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937497" y="4604047"/>
                <a:ext cx="135646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𝟒𝟐𝟎</m:t>
                      </m:r>
                    </m:oMath>
                  </m:oMathPara>
                </a14:m>
                <a:endParaRPr lang="vi-VN" sz="4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497" y="4604047"/>
                <a:ext cx="1356462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043135" y="4554238"/>
                <a:ext cx="135646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𝟒𝟓𝟓</m:t>
                      </m:r>
                    </m:oMath>
                  </m:oMathPara>
                </a14:m>
                <a:endParaRPr lang="vi-VN" sz="4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3135" y="4554238"/>
                <a:ext cx="1356462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1331275" y="4597400"/>
            <a:ext cx="4972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cs typeface="Times New Roman" pitchFamily="18" charset="0"/>
              </a:rPr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562197" y="4567770"/>
            <a:ext cx="4972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cs typeface="Times New Roman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7065181" y="4548722"/>
                <a:ext cx="135646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𝟐𝟒𝟏</m:t>
                      </m:r>
                    </m:oMath>
                  </m:oMathPara>
                </a14:m>
                <a:endParaRPr lang="vi-VN" sz="4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5181" y="4548722"/>
                <a:ext cx="1356462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10808912" y="4539897"/>
            <a:ext cx="4972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cs typeface="Times New Roman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10241217" y="4567770"/>
                <a:ext cx="135646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𝟎𝟓𝟒</m:t>
                      </m:r>
                    </m:oMath>
                  </m:oMathPara>
                </a14:m>
                <a:endParaRPr lang="vi-VN" sz="4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1217" y="4567770"/>
                <a:ext cx="1356462" cy="7694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/>
          <p:cNvCxnSpPr/>
          <p:nvPr/>
        </p:nvCxnSpPr>
        <p:spPr>
          <a:xfrm>
            <a:off x="1307308" y="1001616"/>
            <a:ext cx="110719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62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20" grpId="0"/>
      <p:bldP spid="21" grpId="0"/>
      <p:bldP spid="22" grpId="0"/>
      <p:bldP spid="22" grpId="1"/>
      <p:bldP spid="23" grpId="0"/>
      <p:bldP spid="23" grpId="1"/>
      <p:bldP spid="24" grpId="0"/>
      <p:bldP spid="25" grpId="0"/>
      <p:bldP spid="25" grpId="1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78582" y="266979"/>
            <a:ext cx="6506941" cy="678033"/>
            <a:chOff x="1253941" y="511805"/>
            <a:chExt cx="6506941" cy="678033"/>
          </a:xfrm>
        </p:grpSpPr>
        <p:grpSp>
          <p:nvGrpSpPr>
            <p:cNvPr id="3" name="Group 2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vi-VN" sz="28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059472" y="511805"/>
              <a:ext cx="57014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vi-VN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1" name="Straight Connector 20"/>
          <p:cNvCxnSpPr/>
          <p:nvPr/>
        </p:nvCxnSpPr>
        <p:spPr>
          <a:xfrm>
            <a:off x="1284113" y="864161"/>
            <a:ext cx="334020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D44056E-9D55-4519-A750-4693FDCD5135}"/>
              </a:ext>
            </a:extLst>
          </p:cNvPr>
          <p:cNvGrpSpPr/>
          <p:nvPr/>
        </p:nvGrpSpPr>
        <p:grpSpPr>
          <a:xfrm>
            <a:off x="1050018" y="1011687"/>
            <a:ext cx="4465260" cy="2554850"/>
            <a:chOff x="1930470" y="2290096"/>
            <a:chExt cx="4465260" cy="255485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1DA343D-8AE1-4CD0-9259-4E349230BD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693" t="6212" r="51693" b="68795"/>
            <a:stretch/>
          </p:blipFill>
          <p:spPr>
            <a:xfrm>
              <a:off x="1930470" y="2290096"/>
              <a:ext cx="4465260" cy="255485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1C6064A-823A-4DE3-A4EC-4A136F7EFAA5}"/>
                </a:ext>
              </a:extLst>
            </p:cNvPr>
            <p:cNvSpPr txBox="1"/>
            <p:nvPr/>
          </p:nvSpPr>
          <p:spPr>
            <a:xfrm>
              <a:off x="3236719" y="2808247"/>
              <a:ext cx="2232248" cy="1651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625 – 110</a:t>
              </a:r>
            </a:p>
            <a:p>
              <a:pPr>
                <a:lnSpc>
                  <a:spcPct val="150000"/>
                </a:lnSpc>
              </a:pP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865 - 224</a:t>
              </a:r>
              <a:endParaRPr lang="vi-VN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2" descr="Tổng hợp hình động đẹp để trang trí Powerpoint, Word">
            <a:extLst>
              <a:ext uri="{FF2B5EF4-FFF2-40B4-BE49-F238E27FC236}">
                <a16:creationId xmlns:a16="http://schemas.microsoft.com/office/drawing/2014/main" id="{E464E3EC-B8CB-401D-9D8E-9C40F7C279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2395" y="4086132"/>
            <a:ext cx="1148705" cy="268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DB5157E6-6823-4115-95A2-79C369EE1FAC}"/>
              </a:ext>
            </a:extLst>
          </p:cNvPr>
          <p:cNvGrpSpPr/>
          <p:nvPr/>
        </p:nvGrpSpPr>
        <p:grpSpPr>
          <a:xfrm>
            <a:off x="6446267" y="1121454"/>
            <a:ext cx="4491981" cy="2570139"/>
            <a:chOff x="2053327" y="2432598"/>
            <a:chExt cx="4491981" cy="257013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839AF4E-A49B-4010-A834-DD6011A37F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379" t="7022" r="-379" b="67985"/>
            <a:stretch/>
          </p:blipFill>
          <p:spPr>
            <a:xfrm>
              <a:off x="2053327" y="2432598"/>
              <a:ext cx="4491981" cy="2570139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E6ACA6F-244E-4554-9ED2-D91167C62FCA}"/>
                </a:ext>
              </a:extLst>
            </p:cNvPr>
            <p:cNvSpPr txBox="1"/>
            <p:nvPr/>
          </p:nvSpPr>
          <p:spPr>
            <a:xfrm>
              <a:off x="3370629" y="2784744"/>
              <a:ext cx="2232248" cy="1651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743 – 543 </a:t>
              </a:r>
            </a:p>
            <a:p>
              <a:pPr>
                <a:lnSpc>
                  <a:spcPct val="150000"/>
                </a:lnSpc>
              </a:pP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946 - 932</a:t>
              </a:r>
              <a:endParaRPr lang="vi-VN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49CE1E1-92A9-4A44-8556-15A86E824007}"/>
                  </a:ext>
                </a:extLst>
              </p:cNvPr>
              <p:cNvSpPr txBox="1"/>
              <p:nvPr/>
            </p:nvSpPr>
            <p:spPr>
              <a:xfrm>
                <a:off x="1318315" y="4372004"/>
                <a:ext cx="1784527" cy="14034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vi-VN" sz="440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eqArr>
                            <m:eqArrPr>
                              <m:ctrlPr>
                                <a:rPr lang="vi-VN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44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625</m:t>
                              </m:r>
                              <m:r>
                                <a:rPr lang="vi-VN" sz="4400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110</m:t>
                              </m:r>
                            </m:e>
                          </m:eqArr>
                        </m:e>
                      </m:bar>
                    </m:oMath>
                  </m:oMathPara>
                </a14:m>
                <a:endParaRPr lang="vi-VN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49CE1E1-92A9-4A44-8556-15A86E8240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315" y="4372004"/>
                <a:ext cx="1784527" cy="14034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55CEFF2-E7DA-48D0-8596-44B94C23AC37}"/>
                  </a:ext>
                </a:extLst>
              </p:cNvPr>
              <p:cNvSpPr/>
              <p:nvPr/>
            </p:nvSpPr>
            <p:spPr>
              <a:xfrm>
                <a:off x="1658311" y="5661249"/>
                <a:ext cx="135646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𝟓𝟏𝟓</m:t>
                      </m:r>
                    </m:oMath>
                  </m:oMathPara>
                </a14:m>
                <a:endParaRPr lang="vi-VN" sz="44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55CEFF2-E7DA-48D0-8596-44B94C23AC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8311" y="5661249"/>
                <a:ext cx="1356462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DE8B77C-BE6A-4D5D-8D75-D0F0452E82E8}"/>
                  </a:ext>
                </a:extLst>
              </p:cNvPr>
              <p:cNvSpPr txBox="1"/>
              <p:nvPr/>
            </p:nvSpPr>
            <p:spPr>
              <a:xfrm>
                <a:off x="4014898" y="4372004"/>
                <a:ext cx="1784527" cy="14034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vi-VN" sz="440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eqArr>
                            <m:eqArrPr>
                              <m:ctrlPr>
                                <a:rPr lang="vi-VN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44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865</m:t>
                              </m:r>
                              <m:r>
                                <a:rPr lang="vi-VN" sz="4400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224</m:t>
                              </m:r>
                            </m:e>
                          </m:eqArr>
                        </m:e>
                      </m:bar>
                    </m:oMath>
                  </m:oMathPara>
                </a14:m>
                <a:endParaRPr lang="vi-VN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DE8B77C-BE6A-4D5D-8D75-D0F0452E82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4898" y="4372004"/>
                <a:ext cx="1784527" cy="14034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7BACDAD7-8DA9-4333-A24C-ECCCA635E9EC}"/>
                  </a:ext>
                </a:extLst>
              </p:cNvPr>
              <p:cNvSpPr/>
              <p:nvPr/>
            </p:nvSpPr>
            <p:spPr>
              <a:xfrm>
                <a:off x="4311378" y="5647942"/>
                <a:ext cx="135646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𝟔𝟒𝟏</m:t>
                      </m:r>
                    </m:oMath>
                  </m:oMathPara>
                </a14:m>
                <a:endParaRPr lang="vi-VN" sz="44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7BACDAD7-8DA9-4333-A24C-ECCCA635E9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1378" y="5647942"/>
                <a:ext cx="1356462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86F9959-2826-4BCE-9C3E-D08BB595877D}"/>
                  </a:ext>
                </a:extLst>
              </p:cNvPr>
              <p:cNvSpPr txBox="1"/>
              <p:nvPr/>
            </p:nvSpPr>
            <p:spPr>
              <a:xfrm>
                <a:off x="6711481" y="4373254"/>
                <a:ext cx="1784527" cy="13852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vi-VN" sz="440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eqArr>
                            <m:eqArrPr>
                              <m:ctrlPr>
                                <a:rPr lang="vi-VN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44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743</m:t>
                              </m:r>
                              <m:r>
                                <a:rPr lang="vi-VN" sz="4400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543</m:t>
                              </m:r>
                            </m:e>
                          </m:eqArr>
                        </m:e>
                      </m:bar>
                    </m:oMath>
                  </m:oMathPara>
                </a14:m>
                <a:endParaRPr lang="vi-VN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86F9959-2826-4BCE-9C3E-D08BB59587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1481" y="4373254"/>
                <a:ext cx="1784527" cy="138525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A65FF53-AC25-4DCF-91E6-4F40D07319F7}"/>
                  </a:ext>
                </a:extLst>
              </p:cNvPr>
              <p:cNvSpPr/>
              <p:nvPr/>
            </p:nvSpPr>
            <p:spPr>
              <a:xfrm>
                <a:off x="7126036" y="5672427"/>
                <a:ext cx="135646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𝟐𝟎𝟎</m:t>
                      </m:r>
                    </m:oMath>
                  </m:oMathPara>
                </a14:m>
                <a:endParaRPr lang="vi-VN" sz="44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A65FF53-AC25-4DCF-91E6-4F40D07319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6036" y="5672427"/>
                <a:ext cx="1356462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980F9E8-702B-4EAF-BD68-EE96A17BD480}"/>
                  </a:ext>
                </a:extLst>
              </p:cNvPr>
              <p:cNvSpPr txBox="1"/>
              <p:nvPr/>
            </p:nvSpPr>
            <p:spPr>
              <a:xfrm>
                <a:off x="9408063" y="4372004"/>
                <a:ext cx="1784527" cy="13896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vi-VN" sz="440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eqArr>
                            <m:eqArrPr>
                              <m:ctrlPr>
                                <a:rPr lang="vi-VN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44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946</m:t>
                              </m:r>
                              <m:r>
                                <a:rPr lang="vi-VN" sz="4400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932</m:t>
                              </m:r>
                            </m:e>
                          </m:eqArr>
                        </m:e>
                      </m:bar>
                    </m:oMath>
                  </m:oMathPara>
                </a14:m>
                <a:endParaRPr lang="vi-VN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980F9E8-702B-4EAF-BD68-EE96A17BD4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8063" y="4372004"/>
                <a:ext cx="1784527" cy="138967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F87A9DC-B20A-44EF-86D3-E59F944BD871}"/>
                  </a:ext>
                </a:extLst>
              </p:cNvPr>
              <p:cNvSpPr/>
              <p:nvPr/>
            </p:nvSpPr>
            <p:spPr>
              <a:xfrm>
                <a:off x="9701833" y="5661248"/>
                <a:ext cx="135646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𝟎𝟏𝟒</m:t>
                      </m:r>
                    </m:oMath>
                  </m:oMathPara>
                </a14:m>
                <a:endParaRPr lang="vi-VN" sz="44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F87A9DC-B20A-44EF-86D3-E59F944BD8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1833" y="5661248"/>
                <a:ext cx="1356462" cy="7694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253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3" grpId="0"/>
      <p:bldP spid="25" grpId="0"/>
      <p:bldP spid="27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11253" y="2071314"/>
            <a:ext cx="4967905" cy="2715372"/>
          </a:xfrm>
          <a:prstGeom prst="rect">
            <a:avLst/>
          </a:prstGeom>
          <a:noFill/>
          <a:ln w="57150">
            <a:noFill/>
          </a:ln>
        </p:spPr>
        <p:txBody>
          <a:bodyPr wrap="square" lIns="136745" tIns="68372" rIns="136745" bIns="68372" rtlCol="0">
            <a:spAutoFit/>
          </a:bodyPr>
          <a:lstStyle/>
          <a:p>
            <a:pPr algn="ctr">
              <a:spcBef>
                <a:spcPts val="898"/>
              </a:spcBef>
            </a:pPr>
            <a:r>
              <a:rPr lang="en-US" sz="7999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Kids" pitchFamily="2" charset="0"/>
                <a:cs typeface="Arial" panose="020B0604020202020204" pitchFamily="34" charset="0"/>
              </a:rPr>
              <a:t>Vận</a:t>
            </a:r>
            <a:r>
              <a:rPr lang="en-US" sz="7999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Kids" pitchFamily="2" charset="0"/>
                <a:cs typeface="Arial" panose="020B0604020202020204" pitchFamily="34" charset="0"/>
              </a:rPr>
              <a:t> </a:t>
            </a:r>
            <a:r>
              <a:rPr lang="en-US" sz="7999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Kids" pitchFamily="2" charset="0"/>
                <a:cs typeface="Arial" panose="020B0604020202020204" pitchFamily="34" charset="0"/>
              </a:rPr>
              <a:t>dụng</a:t>
            </a:r>
            <a:r>
              <a:rPr lang="en-US" sz="7999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Kids" pitchFamily="2" charset="0"/>
                <a:cs typeface="Arial" panose="020B0604020202020204" pitchFamily="34" charset="0"/>
              </a:rPr>
              <a:t> </a:t>
            </a:r>
          </a:p>
          <a:p>
            <a:pPr algn="ctr">
              <a:spcBef>
                <a:spcPts val="898"/>
              </a:spcBef>
            </a:pPr>
            <a:r>
              <a:rPr lang="en-US" sz="7999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Kids" pitchFamily="2" charset="0"/>
                <a:cs typeface="Arial" panose="020B0604020202020204" pitchFamily="34" charset="0"/>
              </a:rPr>
              <a:t>thực</a:t>
            </a:r>
            <a:r>
              <a:rPr lang="en-US" sz="7999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Kids" pitchFamily="2" charset="0"/>
                <a:cs typeface="Arial" panose="020B0604020202020204" pitchFamily="34" charset="0"/>
              </a:rPr>
              <a:t> </a:t>
            </a:r>
            <a:r>
              <a:rPr lang="en-US" sz="7999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Kids" pitchFamily="2" charset="0"/>
                <a:cs typeface="Arial" panose="020B0604020202020204" pitchFamily="34" charset="0"/>
              </a:rPr>
              <a:t>tế</a:t>
            </a:r>
            <a:endParaRPr lang="en-US" sz="7999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Kids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95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:split/>
      </p:transition>
    </mc:Choice>
    <mc:Fallback xmlns="">
      <p:transition spd="slow" advTm="7000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0590" y="332656"/>
            <a:ext cx="116398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Nêu</a:t>
            </a:r>
            <a:r>
              <a:rPr lang="en-US" sz="4000" b="1" dirty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000" b="1" dirty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toán</a:t>
            </a:r>
            <a:r>
              <a:rPr lang="en-US" sz="4000" b="1" dirty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en-US" sz="4000" b="1" dirty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tế</a:t>
            </a:r>
            <a:r>
              <a:rPr lang="en-US" sz="4000" b="1" dirty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liên</a:t>
            </a:r>
            <a:r>
              <a:rPr lang="en-US" sz="4000" b="1" dirty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sz="4000" b="1" dirty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4000" b="1" dirty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phép</a:t>
            </a:r>
            <a:r>
              <a:rPr lang="en-US" sz="4000" b="1" dirty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trừ</a:t>
            </a:r>
            <a:r>
              <a:rPr lang="en-US" sz="4000" b="1" dirty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4000" b="1" dirty="0" err="1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4000" b="1" dirty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nhớ</a:t>
            </a:r>
            <a:r>
              <a:rPr lang="en-US" sz="4000" b="1" dirty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en-US" sz="4000" b="1" dirty="0" err="1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phạm</a:t>
            </a:r>
            <a:r>
              <a:rPr lang="en-US" sz="4000" b="1" dirty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vi 1000</a:t>
            </a:r>
            <a:endParaRPr lang="en-US" sz="40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Ghim của Edwin Quintana trên E~~~⛦⛯♌ | Đang yêu, Anime, Dễ thươ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598" y="4130483"/>
            <a:ext cx="2694848" cy="2694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572C8C-2DEF-4F99-A4EF-1206F63819D8}"/>
              </a:ext>
            </a:extLst>
          </p:cNvPr>
          <p:cNvSpPr txBox="1"/>
          <p:nvPr/>
        </p:nvSpPr>
        <p:spPr>
          <a:xfrm>
            <a:off x="3286894" y="2492896"/>
            <a:ext cx="7344816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i="1" dirty="0" err="1"/>
              <a:t>Mẹ</a:t>
            </a:r>
            <a:r>
              <a:rPr lang="en-US" sz="3200" i="1" dirty="0"/>
              <a:t> </a:t>
            </a:r>
            <a:r>
              <a:rPr lang="en-US" sz="3200" i="1" dirty="0" err="1"/>
              <a:t>có</a:t>
            </a:r>
            <a:r>
              <a:rPr lang="en-US" sz="3200" i="1" dirty="0"/>
              <a:t> 487 con </a:t>
            </a:r>
            <a:r>
              <a:rPr lang="en-US" sz="3200" i="1" dirty="0" err="1"/>
              <a:t>gà</a:t>
            </a:r>
            <a:r>
              <a:rPr lang="en-US" sz="3200" i="1" dirty="0"/>
              <a:t>, </a:t>
            </a:r>
            <a:r>
              <a:rPr lang="en-US" sz="3200" i="1" dirty="0" err="1"/>
              <a:t>mẹ</a:t>
            </a:r>
            <a:r>
              <a:rPr lang="en-US" sz="3200" i="1" dirty="0"/>
              <a:t> </a:t>
            </a:r>
            <a:r>
              <a:rPr lang="en-US" sz="3200" i="1" dirty="0" err="1"/>
              <a:t>bán</a:t>
            </a:r>
            <a:r>
              <a:rPr lang="en-US" sz="3200" i="1" dirty="0"/>
              <a:t> </a:t>
            </a:r>
            <a:r>
              <a:rPr lang="en-US" sz="3200" i="1" dirty="0" err="1"/>
              <a:t>đi</a:t>
            </a:r>
            <a:r>
              <a:rPr lang="en-US" sz="3200" i="1" dirty="0"/>
              <a:t> 200 con </a:t>
            </a:r>
            <a:r>
              <a:rPr lang="en-US" sz="3200" i="1" dirty="0" err="1"/>
              <a:t>gà</a:t>
            </a:r>
            <a:r>
              <a:rPr lang="en-US" sz="3200" i="1" dirty="0"/>
              <a:t>. </a:t>
            </a:r>
            <a:r>
              <a:rPr lang="en-US" sz="3200" i="1" dirty="0" err="1"/>
              <a:t>Hỏi</a:t>
            </a:r>
            <a:r>
              <a:rPr lang="en-US" sz="3200" i="1" dirty="0"/>
              <a:t> </a:t>
            </a:r>
            <a:r>
              <a:rPr lang="en-US" sz="3200" i="1" dirty="0" err="1"/>
              <a:t>mẹ</a:t>
            </a:r>
            <a:r>
              <a:rPr lang="en-US" sz="3200" i="1" dirty="0"/>
              <a:t> </a:t>
            </a:r>
            <a:r>
              <a:rPr lang="en-US" sz="3200" i="1" dirty="0" err="1"/>
              <a:t>còn</a:t>
            </a:r>
            <a:r>
              <a:rPr lang="en-US" sz="3200" i="1" dirty="0"/>
              <a:t> </a:t>
            </a:r>
            <a:r>
              <a:rPr lang="en-US" sz="3200" i="1" dirty="0" err="1"/>
              <a:t>lại</a:t>
            </a:r>
            <a:r>
              <a:rPr lang="en-US" sz="3200" i="1" dirty="0"/>
              <a:t> bao </a:t>
            </a:r>
            <a:r>
              <a:rPr lang="en-US" sz="3200" i="1" dirty="0" err="1"/>
              <a:t>nhiêu</a:t>
            </a:r>
            <a:r>
              <a:rPr lang="en-US" sz="3200" i="1" dirty="0"/>
              <a:t> con </a:t>
            </a:r>
            <a:r>
              <a:rPr lang="en-US" sz="3200" i="1" dirty="0" err="1"/>
              <a:t>gà</a:t>
            </a:r>
            <a:r>
              <a:rPr lang="en-US" sz="3200" i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07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199</Words>
  <Application>Microsoft Office PowerPoint</Application>
  <PresentationFormat>Custom</PresentationFormat>
  <Paragraphs>61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Nathan Nguyen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Duẩn</dc:creator>
  <cp:lastModifiedBy>ren sora mitsutake</cp:lastModifiedBy>
  <cp:revision>65</cp:revision>
  <dcterms:created xsi:type="dcterms:W3CDTF">2021-08-05T17:05:57Z</dcterms:created>
  <dcterms:modified xsi:type="dcterms:W3CDTF">2022-03-28T08:16:49Z</dcterms:modified>
</cp:coreProperties>
</file>