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58" r:id="rId3"/>
    <p:sldId id="259" r:id="rId4"/>
    <p:sldId id="268" r:id="rId5"/>
    <p:sldId id="269" r:id="rId6"/>
    <p:sldId id="281" r:id="rId7"/>
    <p:sldId id="288" r:id="rId8"/>
    <p:sldId id="289" r:id="rId9"/>
    <p:sldId id="270" r:id="rId10"/>
    <p:sldId id="290" r:id="rId11"/>
    <p:sldId id="291" r:id="rId12"/>
    <p:sldId id="271" r:id="rId13"/>
    <p:sldId id="292" r:id="rId14"/>
    <p:sldId id="293" r:id="rId15"/>
    <p:sldId id="272" r:id="rId16"/>
    <p:sldId id="273" r:id="rId17"/>
    <p:sldId id="274" r:id="rId18"/>
    <p:sldId id="294" r:id="rId19"/>
    <p:sldId id="275" r:id="rId20"/>
    <p:sldId id="295" r:id="rId21"/>
    <p:sldId id="296" r:id="rId22"/>
    <p:sldId id="297" r:id="rId23"/>
    <p:sldId id="298" r:id="rId24"/>
    <p:sldId id="299" r:id="rId25"/>
    <p:sldId id="300" r:id="rId26"/>
    <p:sldId id="286"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DD8"/>
    <a:srgbClr val="FFE6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62" d="100"/>
          <a:sy n="62" d="100"/>
        </p:scale>
        <p:origin x="2536"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8923A-4FE2-4A8B-B284-6011E2ED2D57}" type="datetimeFigureOut">
              <a:rPr lang="en-GB" smtClean="0"/>
              <a:t>09/02/2022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51C96-2C5C-4623-8191-FA2D6FBCEB59}" type="slidenum">
              <a:rPr lang="en-GB" smtClean="0"/>
              <a:t>‹#›</a:t>
            </a:fld>
            <a:endParaRPr lang="en-GB"/>
          </a:p>
        </p:txBody>
      </p:sp>
    </p:spTree>
    <p:extLst>
      <p:ext uri="{BB962C8B-B14F-4D97-AF65-F5344CB8AC3E}">
        <p14:creationId xmlns:p14="http://schemas.microsoft.com/office/powerpoint/2010/main" val="2233014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80679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85155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53613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27725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33977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27488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34924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35738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8732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19835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52951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58220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64161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45336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26225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16919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33026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11370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50676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11829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67711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15133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80714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67293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8156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03131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78984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图片 7">
            <a:extLst>
              <a:ext uri="{FF2B5EF4-FFF2-40B4-BE49-F238E27FC236}">
                <a16:creationId xmlns:a16="http://schemas.microsoft.com/office/drawing/2014/main" id="{34DC94E3-C300-4392-ACF3-0822ABCE4431}"/>
              </a:ext>
            </a:extLst>
          </p:cNvPr>
          <p:cNvPicPr>
            <a:picLocks noChangeAspect="1"/>
          </p:cNvPicPr>
          <p:nvPr userDrawn="1"/>
        </p:nvPicPr>
        <p:blipFill rotWithShape="1">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l="89023" t="64516" b="-5376"/>
          <a:stretch/>
        </p:blipFill>
        <p:spPr>
          <a:xfrm>
            <a:off x="10205884" y="4483510"/>
            <a:ext cx="1986116" cy="2802194"/>
          </a:xfrm>
          <a:prstGeom prst="rect">
            <a:avLst/>
          </a:prstGeom>
        </p:spPr>
      </p:pic>
      <p:pic>
        <p:nvPicPr>
          <p:cNvPr id="3" name="图片 2">
            <a:extLst>
              <a:ext uri="{FF2B5EF4-FFF2-40B4-BE49-F238E27FC236}">
                <a16:creationId xmlns:a16="http://schemas.microsoft.com/office/drawing/2014/main" id="{C8740B92-CB98-44B3-9EBB-F01E40FC42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94228"/>
            <a:ext cx="12192000" cy="5563772"/>
          </a:xfrm>
          <a:prstGeom prst="rect">
            <a:avLst/>
          </a:prstGeom>
        </p:spPr>
      </p:pic>
      <p:pic>
        <p:nvPicPr>
          <p:cNvPr id="9" name="图片 8">
            <a:extLst>
              <a:ext uri="{FF2B5EF4-FFF2-40B4-BE49-F238E27FC236}">
                <a16:creationId xmlns:a16="http://schemas.microsoft.com/office/drawing/2014/main" id="{C6375B90-FD1B-44EA-8FF0-6374E7AD0D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6738"/>
          <a:stretch/>
        </p:blipFill>
        <p:spPr>
          <a:xfrm>
            <a:off x="0" y="0"/>
            <a:ext cx="12192000" cy="129422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0067" y="-277390"/>
            <a:ext cx="1370876" cy="1370876"/>
          </a:xfrm>
          <a:prstGeom prst="rect">
            <a:avLst/>
          </a:prstGeom>
        </p:spPr>
      </p:pic>
    </p:spTree>
    <p:extLst>
      <p:ext uri="{BB962C8B-B14F-4D97-AF65-F5344CB8AC3E}">
        <p14:creationId xmlns:p14="http://schemas.microsoft.com/office/powerpoint/2010/main" val="1933495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067" y="-277390"/>
            <a:ext cx="1370876" cy="1370876"/>
          </a:xfrm>
          <a:prstGeom prst="rect">
            <a:avLst/>
          </a:prstGeom>
        </p:spPr>
      </p:pic>
    </p:spTree>
    <p:extLst>
      <p:ext uri="{BB962C8B-B14F-4D97-AF65-F5344CB8AC3E}">
        <p14:creationId xmlns:p14="http://schemas.microsoft.com/office/powerpoint/2010/main" val="35908898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067" y="-277390"/>
            <a:ext cx="1370876" cy="1370876"/>
          </a:xfrm>
          <a:prstGeom prst="rect">
            <a:avLst/>
          </a:prstGeom>
        </p:spPr>
      </p:pic>
    </p:spTree>
    <p:extLst>
      <p:ext uri="{BB962C8B-B14F-4D97-AF65-F5344CB8AC3E}">
        <p14:creationId xmlns:p14="http://schemas.microsoft.com/office/powerpoint/2010/main" val="5146208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B44EA072-A301-4465-9A9A-9D24B1EEF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4228"/>
            <a:ext cx="12192000" cy="5563772"/>
          </a:xfrm>
          <a:prstGeom prst="rect">
            <a:avLst/>
          </a:prstGeom>
        </p:spPr>
      </p:pic>
      <p:pic>
        <p:nvPicPr>
          <p:cNvPr id="8" name="图片 7">
            <a:extLst>
              <a:ext uri="{FF2B5EF4-FFF2-40B4-BE49-F238E27FC236}">
                <a16:creationId xmlns:a16="http://schemas.microsoft.com/office/drawing/2014/main" id="{2D95D976-29D2-4863-BC90-51886DFB39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6738"/>
          <a:stretch/>
        </p:blipFill>
        <p:spPr>
          <a:xfrm>
            <a:off x="0" y="0"/>
            <a:ext cx="12192000" cy="129422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0067" y="-277390"/>
            <a:ext cx="1370876" cy="1370876"/>
          </a:xfrm>
          <a:prstGeom prst="rect">
            <a:avLst/>
          </a:prstGeom>
        </p:spPr>
      </p:pic>
    </p:spTree>
    <p:extLst>
      <p:ext uri="{BB962C8B-B14F-4D97-AF65-F5344CB8AC3E}">
        <p14:creationId xmlns:p14="http://schemas.microsoft.com/office/powerpoint/2010/main" val="35303865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067" y="-277390"/>
            <a:ext cx="1370876" cy="1370876"/>
          </a:xfrm>
          <a:prstGeom prst="rect">
            <a:avLst/>
          </a:prstGeom>
        </p:spPr>
      </p:pic>
    </p:spTree>
    <p:extLst>
      <p:ext uri="{BB962C8B-B14F-4D97-AF65-F5344CB8AC3E}">
        <p14:creationId xmlns:p14="http://schemas.microsoft.com/office/powerpoint/2010/main" val="37812329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067" y="-277390"/>
            <a:ext cx="1370876" cy="1370876"/>
          </a:xfrm>
          <a:prstGeom prst="rect">
            <a:avLst/>
          </a:prstGeom>
        </p:spPr>
      </p:pic>
    </p:spTree>
    <p:extLst>
      <p:ext uri="{BB962C8B-B14F-4D97-AF65-F5344CB8AC3E}">
        <p14:creationId xmlns:p14="http://schemas.microsoft.com/office/powerpoint/2010/main" val="20737625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067" y="-277390"/>
            <a:ext cx="1370876" cy="1370876"/>
          </a:xfrm>
          <a:prstGeom prst="rect">
            <a:avLst/>
          </a:prstGeom>
        </p:spPr>
      </p:pic>
    </p:spTree>
    <p:extLst>
      <p:ext uri="{BB962C8B-B14F-4D97-AF65-F5344CB8AC3E}">
        <p14:creationId xmlns:p14="http://schemas.microsoft.com/office/powerpoint/2010/main" val="6341965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067" y="-277390"/>
            <a:ext cx="1370876" cy="1370876"/>
          </a:xfrm>
          <a:prstGeom prst="rect">
            <a:avLst/>
          </a:prstGeom>
        </p:spPr>
      </p:pic>
    </p:spTree>
    <p:extLst>
      <p:ext uri="{BB962C8B-B14F-4D97-AF65-F5344CB8AC3E}">
        <p14:creationId xmlns:p14="http://schemas.microsoft.com/office/powerpoint/2010/main" val="23310914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067" y="-277390"/>
            <a:ext cx="1370876" cy="1370876"/>
          </a:xfrm>
          <a:prstGeom prst="rect">
            <a:avLst/>
          </a:prstGeom>
        </p:spPr>
      </p:pic>
    </p:spTree>
    <p:extLst>
      <p:ext uri="{BB962C8B-B14F-4D97-AF65-F5344CB8AC3E}">
        <p14:creationId xmlns:p14="http://schemas.microsoft.com/office/powerpoint/2010/main" val="14537950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067" y="-277390"/>
            <a:ext cx="1370876" cy="1370876"/>
          </a:xfrm>
          <a:prstGeom prst="rect">
            <a:avLst/>
          </a:prstGeom>
        </p:spPr>
      </p:pic>
    </p:spTree>
    <p:extLst>
      <p:ext uri="{BB962C8B-B14F-4D97-AF65-F5344CB8AC3E}">
        <p14:creationId xmlns:p14="http://schemas.microsoft.com/office/powerpoint/2010/main" val="39062044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067" y="-277390"/>
            <a:ext cx="1370876" cy="1370876"/>
          </a:xfrm>
          <a:prstGeom prst="rect">
            <a:avLst/>
          </a:prstGeom>
        </p:spPr>
      </p:pic>
    </p:spTree>
    <p:extLst>
      <p:ext uri="{BB962C8B-B14F-4D97-AF65-F5344CB8AC3E}">
        <p14:creationId xmlns:p14="http://schemas.microsoft.com/office/powerpoint/2010/main" val="38763420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99139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45.gi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B41A795-1DBF-472D-82CF-73D47C789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44" y="695149"/>
            <a:ext cx="3068264" cy="1325602"/>
          </a:xfrm>
          <a:prstGeom prst="rect">
            <a:avLst/>
          </a:prstGeom>
        </p:spPr>
      </p:pic>
      <p:pic>
        <p:nvPicPr>
          <p:cNvPr id="14" name="图片 13">
            <a:extLst>
              <a:ext uri="{FF2B5EF4-FFF2-40B4-BE49-F238E27FC236}">
                <a16:creationId xmlns:a16="http://schemas.microsoft.com/office/drawing/2014/main" id="{9E079A3D-A2FC-493D-A3D0-94EE5CF4E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510" y="1465901"/>
            <a:ext cx="3606802" cy="2408234"/>
          </a:xfrm>
          <a:prstGeom prst="rect">
            <a:avLst/>
          </a:prstGeom>
        </p:spPr>
      </p:pic>
      <p:pic>
        <p:nvPicPr>
          <p:cNvPr id="16" name="图片 15">
            <a:extLst>
              <a:ext uri="{FF2B5EF4-FFF2-40B4-BE49-F238E27FC236}">
                <a16:creationId xmlns:a16="http://schemas.microsoft.com/office/drawing/2014/main" id="{242CF552-6088-419A-8435-CBB17ABDC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083186" y="576306"/>
            <a:ext cx="1143354" cy="1051979"/>
          </a:xfrm>
          <a:prstGeom prst="rect">
            <a:avLst/>
          </a:prstGeom>
        </p:spPr>
      </p:pic>
      <p:pic>
        <p:nvPicPr>
          <p:cNvPr id="18" name="图片 17">
            <a:extLst>
              <a:ext uri="{FF2B5EF4-FFF2-40B4-BE49-F238E27FC236}">
                <a16:creationId xmlns:a16="http://schemas.microsoft.com/office/drawing/2014/main" id="{63E9F2A5-6E9B-4011-A14D-F60B4D6D95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412385" y="2162633"/>
            <a:ext cx="1283426" cy="1014770"/>
          </a:xfrm>
          <a:prstGeom prst="rect">
            <a:avLst/>
          </a:prstGeom>
        </p:spPr>
      </p:pic>
      <p:pic>
        <p:nvPicPr>
          <p:cNvPr id="15" name="图片 14">
            <a:extLst>
              <a:ext uri="{FF2B5EF4-FFF2-40B4-BE49-F238E27FC236}">
                <a16:creationId xmlns:a16="http://schemas.microsoft.com/office/drawing/2014/main" id="{CF491D8E-7D17-4DED-A920-3955452C531F}"/>
              </a:ext>
            </a:extLst>
          </p:cNvPr>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p:blipFill>
        <p:spPr>
          <a:xfrm>
            <a:off x="519652" y="5639606"/>
            <a:ext cx="1350148" cy="1123144"/>
          </a:xfrm>
          <a:prstGeom prst="rect">
            <a:avLst/>
          </a:prstGeom>
        </p:spPr>
      </p:pic>
      <p:pic>
        <p:nvPicPr>
          <p:cNvPr id="17" name="图片 16">
            <a:extLst>
              <a:ext uri="{FF2B5EF4-FFF2-40B4-BE49-F238E27FC236}">
                <a16:creationId xmlns:a16="http://schemas.microsoft.com/office/drawing/2014/main" id="{22B945DE-6CA8-4290-8BB9-54BDD39427ED}"/>
              </a:ext>
            </a:extLst>
          </p:cNvPr>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p:blipFill>
        <p:spPr>
          <a:xfrm>
            <a:off x="10531729" y="5028511"/>
            <a:ext cx="1660271" cy="1418689"/>
          </a:xfrm>
          <a:prstGeom prst="rect">
            <a:avLst/>
          </a:prstGeom>
        </p:spPr>
      </p:pic>
      <p:pic>
        <p:nvPicPr>
          <p:cNvPr id="9" name="Picture 8"/>
          <p:cNvPicPr>
            <a:picLocks noChangeAspect="1"/>
          </p:cNvPicPr>
          <p:nvPr/>
        </p:nvPicPr>
        <p:blipFill>
          <a:blip r:embed="rId7"/>
          <a:stretch>
            <a:fillRect/>
          </a:stretch>
        </p:blipFill>
        <p:spPr>
          <a:xfrm>
            <a:off x="3159412" y="4189580"/>
            <a:ext cx="1422000" cy="1458537"/>
          </a:xfrm>
          <a:prstGeom prst="ellipse">
            <a:avLst/>
          </a:prstGeom>
          <a:ln w="57150">
            <a:solidFill>
              <a:schemeClr val="tx1">
                <a:lumMod val="95000"/>
                <a:lumOff val="5000"/>
              </a:schemeClr>
            </a:solidFill>
          </a:ln>
        </p:spPr>
      </p:pic>
      <p:pic>
        <p:nvPicPr>
          <p:cNvPr id="1026" name="Picture 2" descr="Giá xăng dầu hôm nay 21/11: Liên tục đi xuông, ghi nhận mức đóng cửa thấp  nhất kể từ 30/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4642" y="4918849"/>
            <a:ext cx="1422000" cy="1441513"/>
          </a:xfrm>
          <a:prstGeom prst="ellipse">
            <a:avLst/>
          </a:prstGeom>
          <a:noFill/>
          <a:ln w="571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stretch>
            <a:fillRect/>
          </a:stretch>
        </p:blipFill>
        <p:spPr>
          <a:xfrm>
            <a:off x="7572510" y="4111547"/>
            <a:ext cx="1422000" cy="1441977"/>
          </a:xfrm>
          <a:prstGeom prst="ellipse">
            <a:avLst/>
          </a:prstGeom>
          <a:ln w="57150">
            <a:solidFill>
              <a:schemeClr val="tx1">
                <a:lumMod val="95000"/>
                <a:lumOff val="5000"/>
              </a:schemeClr>
            </a:solidFill>
          </a:ln>
        </p:spPr>
      </p:pic>
      <p:pic>
        <p:nvPicPr>
          <p:cNvPr id="3" name="Picture 2"/>
          <p:cNvPicPr>
            <a:picLocks noChangeAspect="1"/>
          </p:cNvPicPr>
          <p:nvPr/>
        </p:nvPicPr>
        <p:blipFill>
          <a:blip r:embed="rId10"/>
          <a:stretch>
            <a:fillRect/>
          </a:stretch>
        </p:blipFill>
        <p:spPr>
          <a:xfrm>
            <a:off x="3392951" y="722124"/>
            <a:ext cx="5279594" cy="1487553"/>
          </a:xfrm>
          <a:prstGeom prst="rect">
            <a:avLst/>
          </a:prstGeom>
        </p:spPr>
      </p:pic>
      <p:pic>
        <p:nvPicPr>
          <p:cNvPr id="5" name="Picture 4"/>
          <p:cNvPicPr>
            <a:picLocks noChangeAspect="1"/>
          </p:cNvPicPr>
          <p:nvPr/>
        </p:nvPicPr>
        <p:blipFill>
          <a:blip r:embed="rId11"/>
          <a:stretch>
            <a:fillRect/>
          </a:stretch>
        </p:blipFill>
        <p:spPr>
          <a:xfrm>
            <a:off x="1316173" y="2213275"/>
            <a:ext cx="8876545" cy="1457070"/>
          </a:xfrm>
          <a:prstGeom prst="rect">
            <a:avLst/>
          </a:prstGeom>
        </p:spPr>
      </p:pic>
      <p:sp>
        <p:nvSpPr>
          <p:cNvPr id="4" name="TextBox 3"/>
          <p:cNvSpPr txBox="1"/>
          <p:nvPr/>
        </p:nvSpPr>
        <p:spPr>
          <a:xfrm>
            <a:off x="4970641" y="3669727"/>
            <a:ext cx="1736373" cy="584775"/>
          </a:xfrm>
          <a:prstGeom prst="rect">
            <a:avLst/>
          </a:prstGeom>
          <a:noFill/>
        </p:spPr>
        <p:txBody>
          <a:bodyPr wrap="none" rtlCol="0">
            <a:spAutoFit/>
          </a:bodyPr>
          <a:lstStyle/>
          <a:p>
            <a:r>
              <a:rPr lang="en-GB" sz="3200">
                <a:latin typeface="Pacifico" panose="00000500000000000000" pitchFamily="2" charset="0"/>
              </a:rPr>
              <a:t>(Tiết 2)</a:t>
            </a:r>
          </a:p>
        </p:txBody>
      </p:sp>
    </p:spTree>
    <p:extLst>
      <p:ext uri="{BB962C8B-B14F-4D97-AF65-F5344CB8AC3E}">
        <p14:creationId xmlns:p14="http://schemas.microsoft.com/office/powerpoint/2010/main" val="32900736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randombar(horizontal)">
                                      <p:cBhvr>
                                        <p:cTn id="32" dur="500"/>
                                        <p:tgtEl>
                                          <p:spTgt spid="1026"/>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B41A795-1DBF-472D-82CF-73D47C789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98" y="920700"/>
            <a:ext cx="4318002" cy="1865534"/>
          </a:xfrm>
          <a:prstGeom prst="rect">
            <a:avLst/>
          </a:prstGeom>
        </p:spPr>
      </p:pic>
      <p:pic>
        <p:nvPicPr>
          <p:cNvPr id="14" name="图片 13">
            <a:extLst>
              <a:ext uri="{FF2B5EF4-FFF2-40B4-BE49-F238E27FC236}">
                <a16:creationId xmlns:a16="http://schemas.microsoft.com/office/drawing/2014/main" id="{9E079A3D-A2FC-493D-A3D0-94EE5CF4E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510" y="1465901"/>
            <a:ext cx="3606802" cy="2408234"/>
          </a:xfrm>
          <a:prstGeom prst="rect">
            <a:avLst/>
          </a:prstGeom>
        </p:spPr>
      </p:pic>
      <p:pic>
        <p:nvPicPr>
          <p:cNvPr id="16" name="图片 15">
            <a:extLst>
              <a:ext uri="{FF2B5EF4-FFF2-40B4-BE49-F238E27FC236}">
                <a16:creationId xmlns:a16="http://schemas.microsoft.com/office/drawing/2014/main" id="{242CF552-6088-419A-8435-CBB17ABDC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147926" y="1226713"/>
            <a:ext cx="1143354" cy="1051979"/>
          </a:xfrm>
          <a:prstGeom prst="rect">
            <a:avLst/>
          </a:prstGeom>
        </p:spPr>
      </p:pic>
      <p:pic>
        <p:nvPicPr>
          <p:cNvPr id="18" name="图片 17">
            <a:extLst>
              <a:ext uri="{FF2B5EF4-FFF2-40B4-BE49-F238E27FC236}">
                <a16:creationId xmlns:a16="http://schemas.microsoft.com/office/drawing/2014/main" id="{63E9F2A5-6E9B-4011-A14D-F60B4D6D95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412385" y="2162633"/>
            <a:ext cx="1283426" cy="1014770"/>
          </a:xfrm>
          <a:prstGeom prst="rect">
            <a:avLst/>
          </a:prstGeom>
        </p:spPr>
      </p:pic>
      <p:pic>
        <p:nvPicPr>
          <p:cNvPr id="15" name="图片 14">
            <a:extLst>
              <a:ext uri="{FF2B5EF4-FFF2-40B4-BE49-F238E27FC236}">
                <a16:creationId xmlns:a16="http://schemas.microsoft.com/office/drawing/2014/main" id="{CF491D8E-7D17-4DED-A920-3955452C531F}"/>
              </a:ext>
            </a:extLst>
          </p:cNvPr>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p:blipFill>
        <p:spPr>
          <a:xfrm>
            <a:off x="173122" y="5105400"/>
            <a:ext cx="2015226" cy="1676400"/>
          </a:xfrm>
          <a:prstGeom prst="rect">
            <a:avLst/>
          </a:prstGeom>
        </p:spPr>
      </p:pic>
      <p:pic>
        <p:nvPicPr>
          <p:cNvPr id="17" name="图片 16">
            <a:extLst>
              <a:ext uri="{FF2B5EF4-FFF2-40B4-BE49-F238E27FC236}">
                <a16:creationId xmlns:a16="http://schemas.microsoft.com/office/drawing/2014/main" id="{22B945DE-6CA8-4290-8BB9-54BDD39427ED}"/>
              </a:ext>
            </a:extLst>
          </p:cNvPr>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p:blipFill>
        <p:spPr>
          <a:xfrm>
            <a:off x="9616077" y="3883918"/>
            <a:ext cx="2921744" cy="2496608"/>
          </a:xfrm>
          <a:prstGeom prst="rect">
            <a:avLst/>
          </a:prstGeom>
        </p:spPr>
      </p:pic>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backgroundRemoval t="0" b="100000" l="0" r="100000">
                        <a14:foregroundMark x1="34625" y1="16606" x2="45125" y2="31769"/>
                        <a14:foregroundMark x1="19250" y1="87184" x2="22250" y2="84296"/>
                        <a14:foregroundMark x1="27500" y1="83574" x2="31250" y2="86462"/>
                        <a14:foregroundMark x1="34750" y1="28881" x2="40250" y2="29964"/>
                        <a14:foregroundMark x1="43750" y1="18051" x2="44500" y2="25271"/>
                        <a14:foregroundMark x1="34625" y1="20217" x2="34000" y2="25632"/>
                        <a14:foregroundMark x1="82875" y1="16968" x2="89875" y2="17690"/>
                        <a14:foregroundMark x1="91125" y1="17509" x2="90875" y2="29422"/>
                        <a14:foregroundMark x1="70875" y1="26534" x2="73250" y2="80505"/>
                        <a14:foregroundMark x1="65500" y1="35921" x2="65500" y2="35921"/>
                        <a14:foregroundMark x1="75375" y1="36282" x2="75375" y2="36282"/>
                        <a14:foregroundMark x1="63500" y1="22383" x2="63500" y2="22383"/>
                        <a14:foregroundMark x1="65750" y1="87184" x2="65750" y2="87184"/>
                        <a14:foregroundMark x1="67500" y1="83755" x2="67500" y2="83755"/>
                        <a14:foregroundMark x1="65500" y1="84838" x2="65500" y2="84838"/>
                        <a14:foregroundMark x1="74000" y1="83755" x2="74000" y2="83755"/>
                        <a14:foregroundMark x1="75875" y1="85379" x2="75875" y2="85379"/>
                        <a14:foregroundMark x1="86000" y1="31047" x2="86000" y2="31047"/>
                        <a14:foregroundMark x1="81250" y1="22744" x2="82500" y2="29783"/>
                        <a14:foregroundMark x1="83375" y1="32671" x2="89125" y2="32491"/>
                        <a14:foregroundMark x1="86125" y1="24188" x2="88375" y2="23105"/>
                        <a14:foregroundMark x1="84500" y1="20578" x2="85875" y2="29422"/>
                        <a14:foregroundMark x1="64625" y1="20397" x2="64625" y2="20397"/>
                        <a14:foregroundMark x1="10500" y1="46390" x2="10500" y2="46390"/>
                        <a14:backgroundMark x1="31125" y1="27978" x2="31625" y2="30505"/>
                        <a14:backgroundMark x1="31750" y1="32310" x2="32500" y2="33032"/>
                      </a14:backgroundRemoval>
                    </a14:imgEffect>
                    <a14:imgEffect>
                      <a14:sharpenSoften amount="25000"/>
                    </a14:imgEffect>
                    <a14:imgEffect>
                      <a14:colorTemperature colorTemp="88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l="6844" t="12889" r="51760" b="9111"/>
          <a:stretch/>
        </p:blipFill>
        <p:spPr>
          <a:xfrm>
            <a:off x="4082490" y="4081241"/>
            <a:ext cx="2069662" cy="2700559"/>
          </a:xfrm>
          <a:prstGeom prst="rect">
            <a:avLst/>
          </a:prstGeom>
        </p:spPr>
      </p:pic>
      <p:pic>
        <p:nvPicPr>
          <p:cNvPr id="23" name="Picture 22"/>
          <p:cNvPicPr>
            <a:picLocks noChangeAspect="1"/>
          </p:cNvPicPr>
          <p:nvPr/>
        </p:nvPicPr>
        <p:blipFill rotWithShape="1">
          <a:blip r:embed="rId9">
            <a:extLst>
              <a:ext uri="{BEBA8EAE-BF5A-486C-A8C5-ECC9F3942E4B}">
                <a14:imgProps xmlns:a14="http://schemas.microsoft.com/office/drawing/2010/main">
                  <a14:imgLayer r:embed="rId8">
                    <a14:imgEffect>
                      <a14:backgroundRemoval t="0" b="100000" l="0" r="100000">
                        <a14:foregroundMark x1="34625" y1="16606" x2="45125" y2="31769"/>
                        <a14:foregroundMark x1="19250" y1="87184" x2="22250" y2="84296"/>
                        <a14:foregroundMark x1="27500" y1="83574" x2="31250" y2="86462"/>
                        <a14:foregroundMark x1="34750" y1="28881" x2="40250" y2="29964"/>
                        <a14:foregroundMark x1="43750" y1="18051" x2="44500" y2="25271"/>
                        <a14:foregroundMark x1="34625" y1="20217" x2="34000" y2="25632"/>
                        <a14:foregroundMark x1="82875" y1="16968" x2="89875" y2="17690"/>
                        <a14:foregroundMark x1="91125" y1="17509" x2="90875" y2="29422"/>
                        <a14:foregroundMark x1="70875" y1="26534" x2="73250" y2="80505"/>
                        <a14:foregroundMark x1="65500" y1="35921" x2="65500" y2="35921"/>
                        <a14:foregroundMark x1="75375" y1="36282" x2="75375" y2="36282"/>
                        <a14:foregroundMark x1="63500" y1="22383" x2="63500" y2="22383"/>
                        <a14:foregroundMark x1="65750" y1="87184" x2="65750" y2="87184"/>
                        <a14:foregroundMark x1="67500" y1="83755" x2="67500" y2="83755"/>
                        <a14:foregroundMark x1="65500" y1="84838" x2="65500" y2="84838"/>
                        <a14:foregroundMark x1="74000" y1="83755" x2="74000" y2="83755"/>
                        <a14:foregroundMark x1="75875" y1="85379" x2="75875" y2="85379"/>
                        <a14:foregroundMark x1="86000" y1="31047" x2="86000" y2="31047"/>
                        <a14:foregroundMark x1="81250" y1="22744" x2="82500" y2="29783"/>
                        <a14:foregroundMark x1="83375" y1="32671" x2="89125" y2="32491"/>
                        <a14:foregroundMark x1="86125" y1="24188" x2="88375" y2="23105"/>
                        <a14:foregroundMark x1="84500" y1="20578" x2="85875" y2="29422"/>
                        <a14:foregroundMark x1="64625" y1="20397" x2="64625" y2="20397"/>
                        <a14:foregroundMark x1="10500" y1="46390" x2="10500" y2="46390"/>
                        <a14:backgroundMark x1="31125" y1="27978" x2="31625" y2="30505"/>
                        <a14:backgroundMark x1="31750" y1="32310" x2="32500" y2="33032"/>
                      </a14:backgroundRemoval>
                    </a14:imgEffect>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l="57320" t="13778" r="4516" b="8889"/>
          <a:stretch/>
        </p:blipFill>
        <p:spPr>
          <a:xfrm>
            <a:off x="6542053" y="4023964"/>
            <a:ext cx="1907466" cy="2676607"/>
          </a:xfrm>
          <a:prstGeom prst="rect">
            <a:avLst/>
          </a:prstGeom>
        </p:spPr>
      </p:pic>
      <p:pic>
        <p:nvPicPr>
          <p:cNvPr id="4" name="Picture 3"/>
          <p:cNvPicPr>
            <a:picLocks noChangeAspect="1"/>
          </p:cNvPicPr>
          <p:nvPr/>
        </p:nvPicPr>
        <p:blipFill>
          <a:blip r:embed="rId10"/>
          <a:stretch>
            <a:fillRect/>
          </a:stretch>
        </p:blipFill>
        <p:spPr>
          <a:xfrm>
            <a:off x="1180735" y="568300"/>
            <a:ext cx="8846063" cy="3036071"/>
          </a:xfrm>
          <a:prstGeom prst="rect">
            <a:avLst/>
          </a:prstGeom>
        </p:spPr>
      </p:pic>
    </p:spTree>
    <p:extLst>
      <p:ext uri="{BB962C8B-B14F-4D97-AF65-F5344CB8AC3E}">
        <p14:creationId xmlns:p14="http://schemas.microsoft.com/office/powerpoint/2010/main" val="4001870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TextBox 5"/>
          <p:cNvSpPr txBox="1"/>
          <p:nvPr/>
        </p:nvSpPr>
        <p:spPr>
          <a:xfrm>
            <a:off x="1974014" y="1137134"/>
            <a:ext cx="94974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a:solidFill>
                  <a:prstClr val="black"/>
                </a:solidFill>
                <a:latin typeface="Mali" panose="00000500000000000000" pitchFamily="2" charset="-34"/>
                <a:cs typeface="Mali" panose="00000500000000000000" pitchFamily="2" charset="-34"/>
              </a:rPr>
              <a:t>T</a:t>
            </a:r>
            <a:r>
              <a:rPr kumimoji="0" lang="en-US"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rả lời các câu hỏi:</a:t>
            </a:r>
            <a:endParaRPr kumimoji="0" lang="en-GB"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grpSp>
        <p:nvGrpSpPr>
          <p:cNvPr id="8" name="Group 7"/>
          <p:cNvGrpSpPr/>
          <p:nvPr/>
        </p:nvGrpSpPr>
        <p:grpSpPr>
          <a:xfrm>
            <a:off x="1655720" y="2015477"/>
            <a:ext cx="8439257" cy="914100"/>
            <a:chOff x="8294264" y="2067913"/>
            <a:chExt cx="8439257" cy="914100"/>
          </a:xfrm>
        </p:grpSpPr>
        <p:sp>
          <p:nvSpPr>
            <p:cNvPr id="13" name="TextBox 12"/>
            <p:cNvSpPr txBox="1"/>
            <p:nvPr/>
          </p:nvSpPr>
          <p:spPr>
            <a:xfrm>
              <a:off x="8817430" y="2151016"/>
              <a:ext cx="79160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Mali" panose="00000500000000000000" pitchFamily="2" charset="-34"/>
                  <a:cs typeface="Mali" panose="00000500000000000000" pitchFamily="2" charset="-34"/>
                </a:rPr>
                <a:t>Tại sao không nên chặt phá cây bừa bãi để lấy củi đun, đốt than?</a:t>
              </a:r>
              <a:endParaRPr kumimoji="0" lang="en-GB"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264" y="2067913"/>
              <a:ext cx="659083" cy="692203"/>
            </a:xfrm>
            <a:prstGeom prst="rect">
              <a:avLst/>
            </a:prstGeom>
          </p:spPr>
        </p:pic>
      </p:grpSp>
      <p:grpSp>
        <p:nvGrpSpPr>
          <p:cNvPr id="9" name="Group 8"/>
          <p:cNvGrpSpPr/>
          <p:nvPr/>
        </p:nvGrpSpPr>
        <p:grpSpPr>
          <a:xfrm>
            <a:off x="1655720" y="3177722"/>
            <a:ext cx="8124888" cy="962452"/>
            <a:chOff x="8294264" y="3771232"/>
            <a:chExt cx="8124888" cy="962452"/>
          </a:xfrm>
        </p:grpSpPr>
        <p:sp>
          <p:nvSpPr>
            <p:cNvPr id="12" name="TextBox 11"/>
            <p:cNvSpPr txBox="1"/>
            <p:nvPr/>
          </p:nvSpPr>
          <p:spPr>
            <a:xfrm>
              <a:off x="8817430" y="3902687"/>
              <a:ext cx="76017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Than đá,</a:t>
              </a:r>
              <a:r>
                <a:rPr kumimoji="0" lang="en-US" sz="2400" b="0" i="0" u="none" strike="noStrike" kern="1200" cap="none" spc="0" normalizeH="0" noProof="0">
                  <a:ln>
                    <a:noFill/>
                  </a:ln>
                  <a:solidFill>
                    <a:prstClr val="black"/>
                  </a:solidFill>
                  <a:effectLst/>
                  <a:uLnTx/>
                  <a:uFillTx/>
                  <a:latin typeface="Mali" panose="00000500000000000000" pitchFamily="2" charset="-34"/>
                  <a:ea typeface="+mn-ea"/>
                  <a:cs typeface="Mali" panose="00000500000000000000" pitchFamily="2" charset="-34"/>
                </a:rPr>
                <a:t> dầu mỏ, khí tự nhiên có phải là nguồn năng lượng vô tận không?</a:t>
              </a:r>
              <a:endParaRPr kumimoji="0" lang="en-GB"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264" y="3771232"/>
              <a:ext cx="659083" cy="692203"/>
            </a:xfrm>
            <a:prstGeom prst="rect">
              <a:avLst/>
            </a:prstGeom>
          </p:spPr>
        </p:pic>
      </p:grpSp>
      <p:grpSp>
        <p:nvGrpSpPr>
          <p:cNvPr id="14" name="Group 13"/>
          <p:cNvGrpSpPr/>
          <p:nvPr/>
        </p:nvGrpSpPr>
        <p:grpSpPr>
          <a:xfrm>
            <a:off x="1655720" y="4471422"/>
            <a:ext cx="8124888" cy="962452"/>
            <a:chOff x="8294264" y="3771232"/>
            <a:chExt cx="8124888" cy="962452"/>
          </a:xfrm>
        </p:grpSpPr>
        <p:sp>
          <p:nvSpPr>
            <p:cNvPr id="18" name="TextBox 17"/>
            <p:cNvSpPr txBox="1"/>
            <p:nvPr/>
          </p:nvSpPr>
          <p:spPr>
            <a:xfrm>
              <a:off x="8817430" y="3902687"/>
              <a:ext cx="76017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Kể</a:t>
              </a:r>
              <a:r>
                <a:rPr kumimoji="0" lang="en-US" sz="2400" b="0" i="0" u="none" strike="noStrike" kern="1200" cap="none" spc="0" normalizeH="0" noProof="0">
                  <a:ln>
                    <a:noFill/>
                  </a:ln>
                  <a:solidFill>
                    <a:prstClr val="black"/>
                  </a:solidFill>
                  <a:effectLst/>
                  <a:uLnTx/>
                  <a:uFillTx/>
                  <a:latin typeface="Mali" panose="00000500000000000000" pitchFamily="2" charset="-34"/>
                  <a:ea typeface="+mn-ea"/>
                  <a:cs typeface="Mali" panose="00000500000000000000" pitchFamily="2" charset="-34"/>
                </a:rPr>
                <a:t> tên một số nguồn năng lượng khác có thể thay thế chúng?</a:t>
              </a:r>
              <a:endParaRPr kumimoji="0" lang="en-GB"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264" y="3771232"/>
              <a:ext cx="659083" cy="692203"/>
            </a:xfrm>
            <a:prstGeom prst="rect">
              <a:avLst/>
            </a:prstGeom>
          </p:spPr>
        </p:pic>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048" y="810072"/>
            <a:ext cx="947798" cy="1018379"/>
          </a:xfrm>
          <a:prstGeom prst="rect">
            <a:avLst/>
          </a:prstGeom>
        </p:spPr>
      </p:pic>
    </p:spTree>
    <p:extLst>
      <p:ext uri="{BB962C8B-B14F-4D97-AF65-F5344CB8AC3E}">
        <p14:creationId xmlns:p14="http://schemas.microsoft.com/office/powerpoint/2010/main" val="6082110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 name="Group 3"/>
          <p:cNvGrpSpPr/>
          <p:nvPr/>
        </p:nvGrpSpPr>
        <p:grpSpPr>
          <a:xfrm>
            <a:off x="933654" y="1009223"/>
            <a:ext cx="10694466" cy="1306255"/>
            <a:chOff x="8282690" y="2151016"/>
            <a:chExt cx="10694466" cy="1306255"/>
          </a:xfrm>
        </p:grpSpPr>
        <p:sp>
          <p:nvSpPr>
            <p:cNvPr id="5" name="TextBox 4"/>
            <p:cNvSpPr txBox="1"/>
            <p:nvPr/>
          </p:nvSpPr>
          <p:spPr>
            <a:xfrm>
              <a:off x="8817430" y="2151016"/>
              <a:ext cx="10159726" cy="13062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a:solidFill>
                    <a:prstClr val="black"/>
                  </a:solidFill>
                  <a:latin typeface="Mali" panose="00000500000000000000" pitchFamily="2" charset="-34"/>
                  <a:cs typeface="Mali" panose="00000500000000000000" pitchFamily="2" charset="-34"/>
                </a:rPr>
                <a:t>Tại sao không nên chặt phá cây bừa bãi để lấy củi đun, đốt than?</a:t>
              </a:r>
              <a:endParaRPr kumimoji="0" lang="en-GB" sz="2800" b="0" i="0" u="none" strike="noStrike" kern="1200" cap="none" spc="0" normalizeH="0" baseline="0" noProof="0">
                <a:ln>
                  <a:noFill/>
                </a:ln>
                <a:solidFill>
                  <a:prstClr val="black"/>
                </a:solidFill>
                <a:effectLst/>
                <a:uLnTx/>
                <a:uFillTx/>
                <a:latin typeface="Mali" panose="00000500000000000000" pitchFamily="2" charset="-34"/>
                <a:cs typeface="Mali" panose="00000500000000000000" pitchFamily="2" charset="-3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690" y="2264683"/>
              <a:ext cx="659083" cy="692203"/>
            </a:xfrm>
            <a:prstGeom prst="rect">
              <a:avLst/>
            </a:prstGeom>
          </p:spPr>
        </p:pic>
      </p:grpSp>
      <p:pic>
        <p:nvPicPr>
          <p:cNvPr id="2" name="Picture 1"/>
          <p:cNvPicPr>
            <a:picLocks noChangeAspect="1"/>
          </p:cNvPicPr>
          <p:nvPr/>
        </p:nvPicPr>
        <p:blipFill>
          <a:blip r:embed="rId4"/>
          <a:stretch>
            <a:fillRect/>
          </a:stretch>
        </p:blipFill>
        <p:spPr>
          <a:xfrm>
            <a:off x="5038654" y="2187615"/>
            <a:ext cx="5854570" cy="3711797"/>
          </a:xfrm>
          <a:prstGeom prst="rect">
            <a:avLst/>
          </a:prstGeom>
        </p:spPr>
      </p:pic>
      <p:sp>
        <p:nvSpPr>
          <p:cNvPr id="11" name="TextBox 10"/>
          <p:cNvSpPr txBox="1"/>
          <p:nvPr/>
        </p:nvSpPr>
        <p:spPr>
          <a:xfrm>
            <a:off x="1468394" y="2486960"/>
            <a:ext cx="3428541"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a:solidFill>
                  <a:srgbClr val="FF0000"/>
                </a:solidFill>
                <a:latin typeface="Mali" panose="00000500000000000000" pitchFamily="2" charset="-34"/>
                <a:cs typeface="Mali" panose="00000500000000000000" pitchFamily="2" charset="-34"/>
              </a:rPr>
              <a:t>Chặt cây bừa bãi để lấy củi đun, đốt than sẽ làm ảnh hưởng tới tài nguyên rừng, tới môi trường.</a:t>
            </a:r>
            <a:endParaRPr kumimoji="0" lang="en-GB" sz="2400" b="0" i="0" u="none" strike="noStrike" kern="1200" cap="none" spc="0" normalizeH="0" baseline="0" noProof="0">
              <a:ln>
                <a:noFill/>
              </a:ln>
              <a:solidFill>
                <a:srgbClr val="FF0000"/>
              </a:solidFill>
              <a:effectLst/>
              <a:uLnTx/>
              <a:uFillTx/>
              <a:latin typeface="Mali" panose="00000500000000000000" pitchFamily="2" charset="-34"/>
              <a:cs typeface="Mali" panose="00000500000000000000" pitchFamily="2" charset="-34"/>
            </a:endParaRPr>
          </a:p>
        </p:txBody>
      </p:sp>
    </p:spTree>
    <p:extLst>
      <p:ext uri="{BB962C8B-B14F-4D97-AF65-F5344CB8AC3E}">
        <p14:creationId xmlns:p14="http://schemas.microsoft.com/office/powerpoint/2010/main" val="10343490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 name="Group 3"/>
          <p:cNvGrpSpPr/>
          <p:nvPr/>
        </p:nvGrpSpPr>
        <p:grpSpPr>
          <a:xfrm>
            <a:off x="933654" y="1009223"/>
            <a:ext cx="10694466" cy="1306255"/>
            <a:chOff x="8282690" y="2151016"/>
            <a:chExt cx="10694466" cy="1306255"/>
          </a:xfrm>
        </p:grpSpPr>
        <p:sp>
          <p:nvSpPr>
            <p:cNvPr id="5" name="TextBox 4"/>
            <p:cNvSpPr txBox="1"/>
            <p:nvPr/>
          </p:nvSpPr>
          <p:spPr>
            <a:xfrm>
              <a:off x="8817430" y="2151016"/>
              <a:ext cx="10159726" cy="1306255"/>
            </a:xfrm>
            <a:prstGeom prst="rect">
              <a:avLst/>
            </a:prstGeom>
            <a:noFill/>
          </p:spPr>
          <p:txBody>
            <a:bodyPr wrap="square" rtlCol="0">
              <a:spAutoFit/>
            </a:bodyPr>
            <a:lstStyle/>
            <a:p>
              <a:pPr lvl="0">
                <a:lnSpc>
                  <a:spcPct val="150000"/>
                </a:lnSpc>
                <a:defRPr/>
              </a:pPr>
              <a:r>
                <a:rPr lang="en-US" sz="2800">
                  <a:solidFill>
                    <a:prstClr val="black"/>
                  </a:solidFill>
                  <a:latin typeface="Mali" panose="00000500000000000000" pitchFamily="2" charset="-34"/>
                  <a:cs typeface="Mali" panose="00000500000000000000" pitchFamily="2" charset="-34"/>
                </a:rPr>
                <a:t>Than đá, dầu mỏ, khí tự nhiên có phải là nguồn năng lượng vô tận không?</a:t>
              </a:r>
              <a:endParaRPr lang="en-GB" sz="2800">
                <a:solidFill>
                  <a:prstClr val="black"/>
                </a:solidFill>
                <a:latin typeface="Mali" panose="00000500000000000000" pitchFamily="2" charset="-34"/>
                <a:cs typeface="Mali" panose="00000500000000000000" pitchFamily="2" charset="-3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690" y="2264683"/>
              <a:ext cx="659083" cy="692203"/>
            </a:xfrm>
            <a:prstGeom prst="rect">
              <a:avLst/>
            </a:prstGeom>
          </p:spPr>
        </p:pic>
      </p:grpSp>
      <p:sp>
        <p:nvSpPr>
          <p:cNvPr id="11" name="TextBox 10"/>
          <p:cNvSpPr txBox="1"/>
          <p:nvPr/>
        </p:nvSpPr>
        <p:spPr>
          <a:xfrm>
            <a:off x="1468394" y="2558539"/>
            <a:ext cx="5210198" cy="3416320"/>
          </a:xfrm>
          <a:prstGeom prst="rect">
            <a:avLst/>
          </a:prstGeom>
          <a:noFill/>
        </p:spPr>
        <p:txBody>
          <a:bodyPr wrap="square" rtlCol="0">
            <a:spAutoFit/>
          </a:bodyPr>
          <a:lstStyle/>
          <a:p>
            <a:pPr lvl="0" algn="just">
              <a:lnSpc>
                <a:spcPct val="150000"/>
              </a:lnSpc>
              <a:defRPr/>
            </a:pPr>
            <a:r>
              <a:rPr lang="vi-VN" sz="2400">
                <a:solidFill>
                  <a:srgbClr val="FF0000"/>
                </a:solidFill>
                <a:latin typeface="Mali" panose="00000500000000000000" pitchFamily="2" charset="-34"/>
                <a:cs typeface="Mali" panose="00000500000000000000" pitchFamily="2" charset="-34"/>
              </a:rPr>
              <a:t>Than đá, dầu mỏ, khí đốt tự nhiên được hình thành từ xác sinh vật qua hàng triệu năm. Hiện nay các nguồn năng lượng này đang có nguy cơ bị cạn kiệt do việc sử dụng của con người.</a:t>
            </a:r>
            <a:endParaRPr kumimoji="0" lang="en-GB" sz="3200" b="0" i="0" u="none" strike="noStrike" kern="1200" cap="none" spc="0" normalizeH="0" baseline="0" noProof="0">
              <a:ln>
                <a:noFill/>
              </a:ln>
              <a:solidFill>
                <a:srgbClr val="FF0000"/>
              </a:solidFill>
              <a:effectLst/>
              <a:uLnTx/>
              <a:uFillTx/>
              <a:latin typeface="Mali" panose="00000500000000000000" pitchFamily="2" charset="-34"/>
              <a:cs typeface="Mali" panose="00000500000000000000" pitchFamily="2" charset="-34"/>
            </a:endParaRPr>
          </a:p>
        </p:txBody>
      </p:sp>
      <p:pic>
        <p:nvPicPr>
          <p:cNvPr id="8" name="Picture 7"/>
          <p:cNvPicPr>
            <a:picLocks noChangeAspect="1"/>
          </p:cNvPicPr>
          <p:nvPr/>
        </p:nvPicPr>
        <p:blipFill>
          <a:blip r:embed="rId4"/>
          <a:stretch>
            <a:fillRect/>
          </a:stretch>
        </p:blipFill>
        <p:spPr>
          <a:xfrm>
            <a:off x="7257378" y="2558539"/>
            <a:ext cx="1828541" cy="1875524"/>
          </a:xfrm>
          <a:prstGeom prst="ellipse">
            <a:avLst/>
          </a:prstGeom>
          <a:ln w="57150">
            <a:solidFill>
              <a:schemeClr val="tx1">
                <a:lumMod val="95000"/>
                <a:lumOff val="5000"/>
              </a:schemeClr>
            </a:solidFill>
          </a:ln>
        </p:spPr>
      </p:pic>
      <p:pic>
        <p:nvPicPr>
          <p:cNvPr id="9" name="Picture 2" descr="Giá xăng dầu hôm nay 21/11: Liên tục đi xuông, ghi nhận mức đóng cửa thấp  nhất kể từ 3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5919" y="3984503"/>
            <a:ext cx="1963414" cy="1990356"/>
          </a:xfrm>
          <a:prstGeom prst="ellipse">
            <a:avLst/>
          </a:prstGeom>
          <a:noFill/>
          <a:ln w="571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0078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 name="Group 3"/>
          <p:cNvGrpSpPr/>
          <p:nvPr/>
        </p:nvGrpSpPr>
        <p:grpSpPr>
          <a:xfrm>
            <a:off x="1084125" y="1214191"/>
            <a:ext cx="9101597" cy="1384995"/>
            <a:chOff x="8282690" y="2151016"/>
            <a:chExt cx="9101597" cy="1384995"/>
          </a:xfrm>
        </p:grpSpPr>
        <p:sp>
          <p:nvSpPr>
            <p:cNvPr id="5" name="TextBox 4"/>
            <p:cNvSpPr txBox="1"/>
            <p:nvPr/>
          </p:nvSpPr>
          <p:spPr>
            <a:xfrm>
              <a:off x="8817430" y="2151016"/>
              <a:ext cx="8566857" cy="1384995"/>
            </a:xfrm>
            <a:prstGeom prst="rect">
              <a:avLst/>
            </a:prstGeom>
            <a:noFill/>
          </p:spPr>
          <p:txBody>
            <a:bodyPr wrap="square" rtlCol="0">
              <a:spAutoFit/>
            </a:bodyPr>
            <a:lstStyle/>
            <a:p>
              <a:pPr lvl="0">
                <a:lnSpc>
                  <a:spcPct val="150000"/>
                </a:lnSpc>
                <a:defRPr/>
              </a:pPr>
              <a:r>
                <a:rPr lang="en-US" sz="2800">
                  <a:solidFill>
                    <a:prstClr val="black"/>
                  </a:solidFill>
                  <a:latin typeface="Mali" panose="00000500000000000000" pitchFamily="2" charset="-34"/>
                  <a:cs typeface="Mali" panose="00000500000000000000" pitchFamily="2" charset="-34"/>
                </a:rPr>
                <a:t>Kể tên một số nguồn năng lượng khác có thể thay thế chúng?</a:t>
              </a:r>
              <a:endParaRPr lang="en-GB" sz="2800">
                <a:solidFill>
                  <a:prstClr val="black"/>
                </a:solidFill>
                <a:latin typeface="Mali" panose="00000500000000000000" pitchFamily="2" charset="-34"/>
                <a:cs typeface="Mali" panose="00000500000000000000" pitchFamily="2" charset="-3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690" y="2264683"/>
              <a:ext cx="659083" cy="692203"/>
            </a:xfrm>
            <a:prstGeom prst="rect">
              <a:avLst/>
            </a:prstGeom>
          </p:spPr>
        </p:pic>
      </p:grpSp>
      <p:sp>
        <p:nvSpPr>
          <p:cNvPr id="2" name="Rectangle 1"/>
          <p:cNvSpPr/>
          <p:nvPr/>
        </p:nvSpPr>
        <p:spPr>
          <a:xfrm>
            <a:off x="1596002" y="2695587"/>
            <a:ext cx="4221975" cy="2862322"/>
          </a:xfrm>
          <a:prstGeom prst="rect">
            <a:avLst/>
          </a:prstGeom>
        </p:spPr>
        <p:txBody>
          <a:bodyPr wrap="square">
            <a:spAutoFit/>
          </a:bodyPr>
          <a:lstStyle/>
          <a:p>
            <a:pPr algn="just">
              <a:lnSpc>
                <a:spcPct val="150000"/>
              </a:lnSpc>
            </a:pPr>
            <a:r>
              <a:rPr lang="vi-VN" sz="2400" b="0" i="0">
                <a:solidFill>
                  <a:srgbClr val="FF0000"/>
                </a:solidFill>
                <a:effectLst/>
                <a:latin typeface="Mali" panose="00000500000000000000" pitchFamily="2" charset="-34"/>
                <a:cs typeface="Mali" panose="00000500000000000000" pitchFamily="2" charset="-34"/>
              </a:rPr>
              <a:t>Nguồn năng lượng con người khai thác để thay thế là năng lượng mặt trời, năng lượng do nước chảy, năng lượng sức gió.</a:t>
            </a:r>
            <a:endParaRPr lang="en-GB" sz="2400">
              <a:solidFill>
                <a:srgbClr val="FF0000"/>
              </a:solidFill>
              <a:latin typeface="Mali" panose="00000500000000000000" pitchFamily="2" charset="-34"/>
              <a:cs typeface="Mali" panose="00000500000000000000" pitchFamily="2" charset="-34"/>
            </a:endParaRPr>
          </a:p>
        </p:txBody>
      </p:sp>
      <p:pic>
        <p:nvPicPr>
          <p:cNvPr id="10" name="Picture 9"/>
          <p:cNvPicPr>
            <a:picLocks noChangeAspect="1"/>
          </p:cNvPicPr>
          <p:nvPr/>
        </p:nvPicPr>
        <p:blipFill>
          <a:blip r:embed="rId4"/>
          <a:stretch>
            <a:fillRect/>
          </a:stretch>
        </p:blipFill>
        <p:spPr>
          <a:xfrm>
            <a:off x="7074436" y="1856183"/>
            <a:ext cx="3297225" cy="2214195"/>
          </a:xfrm>
          <a:prstGeom prst="ellipse">
            <a:avLst/>
          </a:prstGeom>
        </p:spPr>
      </p:pic>
      <p:pic>
        <p:nvPicPr>
          <p:cNvPr id="12" name="Picture 11"/>
          <p:cNvPicPr>
            <a:picLocks noChangeAspect="1"/>
          </p:cNvPicPr>
          <p:nvPr/>
        </p:nvPicPr>
        <p:blipFill>
          <a:blip r:embed="rId5"/>
          <a:stretch>
            <a:fillRect/>
          </a:stretch>
        </p:blipFill>
        <p:spPr>
          <a:xfrm>
            <a:off x="6096000" y="3991175"/>
            <a:ext cx="2500649" cy="2062383"/>
          </a:xfrm>
          <a:prstGeom prst="ellipse">
            <a:avLst/>
          </a:prstGeom>
        </p:spPr>
      </p:pic>
      <p:pic>
        <p:nvPicPr>
          <p:cNvPr id="13" name="Picture 12"/>
          <p:cNvPicPr>
            <a:picLocks noChangeAspect="1"/>
          </p:cNvPicPr>
          <p:nvPr/>
        </p:nvPicPr>
        <p:blipFill>
          <a:blip r:embed="rId6"/>
          <a:stretch>
            <a:fillRect/>
          </a:stretch>
        </p:blipFill>
        <p:spPr>
          <a:xfrm>
            <a:off x="8851808" y="3991175"/>
            <a:ext cx="2521152" cy="2062383"/>
          </a:xfrm>
          <a:prstGeom prst="ellipse">
            <a:avLst/>
          </a:prstGeom>
        </p:spPr>
      </p:pic>
    </p:spTree>
    <p:extLst>
      <p:ext uri="{BB962C8B-B14F-4D97-AF65-F5344CB8AC3E}">
        <p14:creationId xmlns:p14="http://schemas.microsoft.com/office/powerpoint/2010/main" val="14756948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 y="3984406"/>
            <a:ext cx="1868452" cy="2233514"/>
          </a:xfrm>
          <a:prstGeom prst="rect">
            <a:avLst/>
          </a:prstGeom>
        </p:spPr>
      </p:pic>
      <p:grpSp>
        <p:nvGrpSpPr>
          <p:cNvPr id="13" name="Group 12"/>
          <p:cNvGrpSpPr/>
          <p:nvPr/>
        </p:nvGrpSpPr>
        <p:grpSpPr>
          <a:xfrm>
            <a:off x="2487901" y="2512412"/>
            <a:ext cx="9125046" cy="692203"/>
            <a:chOff x="2432332" y="1736226"/>
            <a:chExt cx="9125046" cy="692203"/>
          </a:xfrm>
        </p:grpSpPr>
        <p:sp>
          <p:nvSpPr>
            <p:cNvPr id="6" name="TextBox 5"/>
            <p:cNvSpPr txBox="1"/>
            <p:nvPr/>
          </p:nvSpPr>
          <p:spPr>
            <a:xfrm>
              <a:off x="3045896" y="1796440"/>
              <a:ext cx="85114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Gia đình</a:t>
              </a:r>
              <a:r>
                <a:rPr kumimoji="0" lang="en-US" sz="2800" b="0" i="0" u="none" strike="noStrike" kern="1200" cap="none" spc="0" normalizeH="0" noProof="0">
                  <a:ln>
                    <a:noFill/>
                  </a:ln>
                  <a:solidFill>
                    <a:prstClr val="black"/>
                  </a:solidFill>
                  <a:effectLst/>
                  <a:uLnTx/>
                  <a:uFillTx/>
                  <a:latin typeface="Mali" panose="00000500000000000000" pitchFamily="2" charset="-34"/>
                  <a:ea typeface="+mn-ea"/>
                  <a:cs typeface="Mali" panose="00000500000000000000" pitchFamily="2" charset="-34"/>
                </a:rPr>
                <a:t> em sử dụng chất đốt gì để đun nấu?</a:t>
              </a:r>
              <a:endParaRPr kumimoji="0" lang="en-GB"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2332" y="1736226"/>
              <a:ext cx="659083" cy="692203"/>
            </a:xfrm>
            <a:prstGeom prst="rect">
              <a:avLst/>
            </a:prstGeom>
          </p:spPr>
        </p:pic>
      </p:grpSp>
      <p:grpSp>
        <p:nvGrpSpPr>
          <p:cNvPr id="14" name="Group 13"/>
          <p:cNvGrpSpPr/>
          <p:nvPr/>
        </p:nvGrpSpPr>
        <p:grpSpPr>
          <a:xfrm>
            <a:off x="2487901" y="3458185"/>
            <a:ext cx="8866864" cy="692203"/>
            <a:chOff x="2487901" y="3088505"/>
            <a:chExt cx="8866864" cy="692203"/>
          </a:xfrm>
        </p:grpSpPr>
        <p:sp>
          <p:nvSpPr>
            <p:cNvPr id="7" name="TextBox 6"/>
            <p:cNvSpPr txBox="1"/>
            <p:nvPr/>
          </p:nvSpPr>
          <p:spPr>
            <a:xfrm>
              <a:off x="3061069" y="3172215"/>
              <a:ext cx="82936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Mali" panose="00000500000000000000" pitchFamily="2" charset="-34"/>
                  <a:cs typeface="Mali" panose="00000500000000000000" pitchFamily="2" charset="-34"/>
                </a:rPr>
                <a:t>Gia đình em đã làm gì để tiết kiệm chất đốt?</a:t>
              </a:r>
              <a:endParaRPr kumimoji="0" lang="en-GB"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901" y="3088505"/>
              <a:ext cx="659083" cy="692203"/>
            </a:xfrm>
            <a:prstGeom prst="rect">
              <a:avLst/>
            </a:prstGeom>
          </p:spPr>
        </p:pic>
      </p:grpSp>
      <p:grpSp>
        <p:nvGrpSpPr>
          <p:cNvPr id="15" name="Group 14"/>
          <p:cNvGrpSpPr/>
          <p:nvPr/>
        </p:nvGrpSpPr>
        <p:grpSpPr>
          <a:xfrm>
            <a:off x="2487901" y="4481562"/>
            <a:ext cx="8299704" cy="1306255"/>
            <a:chOff x="2487901" y="4593041"/>
            <a:chExt cx="8299704" cy="1306255"/>
          </a:xfrm>
        </p:grpSpPr>
        <p:sp>
          <p:nvSpPr>
            <p:cNvPr id="8" name="TextBox 7"/>
            <p:cNvSpPr txBox="1"/>
            <p:nvPr/>
          </p:nvSpPr>
          <p:spPr>
            <a:xfrm>
              <a:off x="3061069" y="4593041"/>
              <a:ext cx="7726536" cy="13062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Tại</a:t>
              </a:r>
              <a:r>
                <a:rPr kumimoji="0" lang="en-US" sz="2800" b="0" i="0" u="none" strike="noStrike" kern="1200" cap="none" spc="0" normalizeH="0" noProof="0">
                  <a:ln>
                    <a:noFill/>
                  </a:ln>
                  <a:solidFill>
                    <a:prstClr val="black"/>
                  </a:solidFill>
                  <a:effectLst/>
                  <a:uLnTx/>
                  <a:uFillTx/>
                  <a:latin typeface="Mali" panose="00000500000000000000" pitchFamily="2" charset="-34"/>
                  <a:ea typeface="+mn-ea"/>
                  <a:cs typeface="Mali" panose="00000500000000000000" pitchFamily="2" charset="-34"/>
                </a:rPr>
                <a:t> sao cần phải tiết kiệm chống lãng phí chất đốt?</a:t>
              </a:r>
              <a:endParaRPr kumimoji="0" lang="en-GB"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901" y="4678314"/>
              <a:ext cx="659083" cy="679881"/>
            </a:xfrm>
            <a:prstGeom prst="rect">
              <a:avLst/>
            </a:prstGeom>
          </p:spPr>
        </p:pic>
      </p:grpSp>
      <p:pic>
        <p:nvPicPr>
          <p:cNvPr id="4" name="Picture 3"/>
          <p:cNvPicPr>
            <a:picLocks noChangeAspect="1"/>
          </p:cNvPicPr>
          <p:nvPr/>
        </p:nvPicPr>
        <p:blipFill>
          <a:blip r:embed="rId5"/>
          <a:stretch>
            <a:fillRect/>
          </a:stretch>
        </p:blipFill>
        <p:spPr>
          <a:xfrm>
            <a:off x="878767" y="1176368"/>
            <a:ext cx="6730567" cy="1603387"/>
          </a:xfrm>
          <a:prstGeom prst="rect">
            <a:avLst/>
          </a:prstGeom>
        </p:spPr>
      </p:pic>
    </p:spTree>
    <p:extLst>
      <p:ext uri="{BB962C8B-B14F-4D97-AF65-F5344CB8AC3E}">
        <p14:creationId xmlns:p14="http://schemas.microsoft.com/office/powerpoint/2010/main" val="8293561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19259" y="517836"/>
            <a:ext cx="53004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Mali" panose="00000500000000000000" pitchFamily="2" charset="-34"/>
                <a:ea typeface="+mn-ea"/>
                <a:cs typeface="Mali" panose="00000500000000000000" pitchFamily="2" charset="-34"/>
              </a:rPr>
              <a:t>Những</a:t>
            </a:r>
            <a:r>
              <a:rPr kumimoji="0" lang="en-US" sz="3600" b="0" i="0" u="none" strike="noStrike" kern="1200" cap="none" spc="0" normalizeH="0" noProof="0">
                <a:ln>
                  <a:noFill/>
                </a:ln>
                <a:solidFill>
                  <a:srgbClr val="FF0000"/>
                </a:solidFill>
                <a:effectLst/>
                <a:uLnTx/>
                <a:uFillTx/>
                <a:latin typeface="Mali" panose="00000500000000000000" pitchFamily="2" charset="-34"/>
                <a:ea typeface="+mn-ea"/>
                <a:cs typeface="Mali" panose="00000500000000000000" pitchFamily="2" charset="-34"/>
              </a:rPr>
              <a:t> việc làm tránh lãng phí chất đốt</a:t>
            </a:r>
            <a:endParaRPr kumimoji="0" lang="en-GB" sz="3600" b="0" i="0" u="none" strike="noStrike" kern="1200" cap="none" spc="0" normalizeH="0" baseline="0" noProof="0">
              <a:ln>
                <a:noFill/>
              </a:ln>
              <a:solidFill>
                <a:srgbClr val="FF0000"/>
              </a:solidFill>
              <a:effectLst/>
              <a:uLnTx/>
              <a:uFillTx/>
              <a:latin typeface="Mali" panose="00000500000000000000" pitchFamily="2" charset="-34"/>
              <a:ea typeface="+mn-ea"/>
              <a:cs typeface="Mali" panose="00000500000000000000" pitchFamily="2" charset="-34"/>
            </a:endParaRPr>
          </a:p>
        </p:txBody>
      </p:sp>
      <p:grpSp>
        <p:nvGrpSpPr>
          <p:cNvPr id="8" name="Group 7"/>
          <p:cNvGrpSpPr/>
          <p:nvPr/>
        </p:nvGrpSpPr>
        <p:grpSpPr>
          <a:xfrm>
            <a:off x="197174" y="1955400"/>
            <a:ext cx="4039160" cy="2199206"/>
            <a:chOff x="197174" y="1955400"/>
            <a:chExt cx="4039160" cy="2199206"/>
          </a:xfrm>
        </p:grpSpPr>
        <p:sp>
          <p:nvSpPr>
            <p:cNvPr id="16" name="Rounded Rectangle 15"/>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algn="ctr">
                <a:defRPr/>
              </a:pPr>
              <a:endParaRPr lang="en-GB" sz="2100" kern="0">
                <a:solidFill>
                  <a:prstClr val="white"/>
                </a:solidFill>
                <a:latin typeface="Calibri"/>
              </a:endParaRPr>
            </a:p>
          </p:txBody>
        </p:sp>
        <p:sp>
          <p:nvSpPr>
            <p:cNvPr id="17" name="Rectangle 16"/>
            <p:cNvSpPr/>
            <p:nvPr/>
          </p:nvSpPr>
          <p:spPr>
            <a:xfrm>
              <a:off x="462404" y="2207431"/>
              <a:ext cx="3541005" cy="1695144"/>
            </a:xfrm>
            <a:prstGeom prst="rect">
              <a:avLst/>
            </a:prstGeom>
          </p:spPr>
          <p:txBody>
            <a:bodyPr wrap="square">
              <a:spAutoFit/>
            </a:bodyPr>
            <a:lstStyle/>
            <a:p>
              <a:pPr>
                <a:lnSpc>
                  <a:spcPct val="150000"/>
                </a:lnSpc>
              </a:pPr>
              <a:r>
                <a:rPr lang="en-GB" sz="2400">
                  <a:latin typeface="Times New Roman" panose="02020603050405020304" pitchFamily="18" charset="0"/>
                  <a:cs typeface="Times New Roman" panose="02020603050405020304" pitchFamily="18" charset="0"/>
                </a:rPr>
                <a:t>Dùng bếp đun cải tiến để đỡ khói và tiết kiệm chất đốt</a:t>
              </a:r>
              <a:endParaRPr kumimoji="0" lang="en-GB" b="0" i="0" u="none" strike="noStrike" kern="0" cap="none" spc="0" normalizeH="0" baseline="0" noProof="0">
                <a:ln>
                  <a:noFill/>
                </a:ln>
                <a:solidFill>
                  <a:prstClr val="black"/>
                </a:solidFill>
                <a:effectLst/>
                <a:uLnTx/>
                <a:uFillTx/>
                <a:latin typeface="Calibri" panose="020F0502020204030204"/>
              </a:endParaRPr>
            </a:p>
          </p:txBody>
        </p:sp>
      </p:grpSp>
      <p:grpSp>
        <p:nvGrpSpPr>
          <p:cNvPr id="11" name="Group 10"/>
          <p:cNvGrpSpPr/>
          <p:nvPr/>
        </p:nvGrpSpPr>
        <p:grpSpPr>
          <a:xfrm>
            <a:off x="4003409" y="4154606"/>
            <a:ext cx="4132161" cy="2199206"/>
            <a:chOff x="4003409" y="4154606"/>
            <a:chExt cx="4132161" cy="2199206"/>
          </a:xfrm>
        </p:grpSpPr>
        <p:sp>
          <p:nvSpPr>
            <p:cNvPr id="18" name="Rounded Rectangle 17"/>
            <p:cNvSpPr/>
            <p:nvPr/>
          </p:nvSpPr>
          <p:spPr>
            <a:xfrm>
              <a:off x="4003409" y="4154606"/>
              <a:ext cx="4132161" cy="2199206"/>
            </a:xfrm>
            <a:prstGeom prst="roundRect">
              <a:avLst/>
            </a:prstGeom>
            <a:solidFill>
              <a:srgbClr val="D5B8E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4298783" y="4377046"/>
              <a:ext cx="3541411" cy="1754326"/>
            </a:xfrm>
            <a:prstGeom prst="rect">
              <a:avLst/>
            </a:prstGeom>
          </p:spPr>
          <p:txBody>
            <a:bodyPr wrap="square">
              <a:spAutoFit/>
            </a:bodyPr>
            <a:lstStyle/>
            <a:p>
              <a:pPr algn="ctr">
                <a:lnSpc>
                  <a:spcPct val="150000"/>
                </a:lnSpc>
              </a:pPr>
              <a:r>
                <a:rPr lang="vi-VN" sz="2400">
                  <a:latin typeface="Times New Roman" panose="02020603050405020304" pitchFamily="18" charset="0"/>
                  <a:cs typeface="Times New Roman" panose="02020603050405020304" pitchFamily="18" charset="0"/>
                </a:rPr>
                <a:t>Đậy kín phích giữ nước nóng lâu giúp tiết kiệm được chất đốt</a:t>
              </a:r>
            </a:p>
          </p:txBody>
        </p:sp>
      </p:grpSp>
      <p:grpSp>
        <p:nvGrpSpPr>
          <p:cNvPr id="23" name="Group 22"/>
          <p:cNvGrpSpPr/>
          <p:nvPr/>
        </p:nvGrpSpPr>
        <p:grpSpPr>
          <a:xfrm>
            <a:off x="7840194" y="1829385"/>
            <a:ext cx="3913675" cy="2199206"/>
            <a:chOff x="7840194" y="1829385"/>
            <a:chExt cx="3913675" cy="2199206"/>
          </a:xfrm>
        </p:grpSpPr>
        <p:sp>
          <p:nvSpPr>
            <p:cNvPr id="22" name="Rounded Rectangle 21"/>
            <p:cNvSpPr/>
            <p:nvPr/>
          </p:nvSpPr>
          <p:spPr>
            <a:xfrm>
              <a:off x="7840194" y="1829385"/>
              <a:ext cx="3913675" cy="2199206"/>
            </a:xfrm>
            <a:prstGeom prst="roundRect">
              <a:avLst/>
            </a:prstGeom>
            <a:solidFill>
              <a:srgbClr val="FFE6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971099" y="2291105"/>
              <a:ext cx="3782770" cy="1200329"/>
            </a:xfrm>
            <a:prstGeom prst="rect">
              <a:avLst/>
            </a:prstGeom>
          </p:spPr>
          <p:txBody>
            <a:bodyPr wrap="square">
              <a:spAutoFit/>
            </a:bodyPr>
            <a:lstStyle/>
            <a:p>
              <a:pPr>
                <a:lnSpc>
                  <a:spcPct val="150000"/>
                </a:lnSpc>
              </a:pPr>
              <a:r>
                <a:rPr lang="en-GB" sz="2400" b="0" i="0">
                  <a:effectLst/>
                  <a:latin typeface="Times New Roman" panose="02020603050405020304" pitchFamily="18" charset="0"/>
                  <a:cs typeface="Times New Roman" panose="02020603050405020304" pitchFamily="18" charset="0"/>
                </a:rPr>
                <a:t>Đun thức ăn vừa chín, không để bếp cháy quá lâu,...</a:t>
              </a:r>
            </a:p>
          </p:txBody>
        </p:sp>
      </p:grpSp>
      <p:pic>
        <p:nvPicPr>
          <p:cNvPr id="24" name="Picture 23"/>
          <p:cNvPicPr>
            <a:picLocks noChangeAspect="1"/>
          </p:cNvPicPr>
          <p:nvPr/>
        </p:nvPicPr>
        <p:blipFill>
          <a:blip r:embed="rId3"/>
          <a:stretch>
            <a:fillRect/>
          </a:stretch>
        </p:blipFill>
        <p:spPr>
          <a:xfrm>
            <a:off x="462404" y="4266939"/>
            <a:ext cx="3030343" cy="2272758"/>
          </a:xfrm>
          <a:prstGeom prst="rect">
            <a:avLst/>
          </a:prstGeom>
        </p:spPr>
      </p:pic>
      <p:pic>
        <p:nvPicPr>
          <p:cNvPr id="25" name="Picture 24"/>
          <p:cNvPicPr>
            <a:picLocks noChangeAspect="1"/>
          </p:cNvPicPr>
          <p:nvPr/>
        </p:nvPicPr>
        <p:blipFill>
          <a:blip r:embed="rId4"/>
          <a:stretch>
            <a:fillRect/>
          </a:stretch>
        </p:blipFill>
        <p:spPr>
          <a:xfrm>
            <a:off x="4997230" y="1970196"/>
            <a:ext cx="2339412" cy="2026291"/>
          </a:xfrm>
          <a:prstGeom prst="rect">
            <a:avLst/>
          </a:prstGeom>
        </p:spPr>
      </p:pic>
      <p:pic>
        <p:nvPicPr>
          <p:cNvPr id="26" name="Picture 25"/>
          <p:cNvPicPr>
            <a:picLocks noChangeAspect="1"/>
          </p:cNvPicPr>
          <p:nvPr/>
        </p:nvPicPr>
        <p:blipFill>
          <a:blip r:embed="rId5"/>
          <a:stretch>
            <a:fillRect/>
          </a:stretch>
        </p:blipFill>
        <p:spPr>
          <a:xfrm>
            <a:off x="8605979" y="4647379"/>
            <a:ext cx="3067050" cy="1485900"/>
          </a:xfrm>
          <a:prstGeom prst="rect">
            <a:avLst/>
          </a:prstGeom>
        </p:spPr>
      </p:pic>
    </p:spTree>
    <p:extLst>
      <p:ext uri="{BB962C8B-B14F-4D97-AF65-F5344CB8AC3E}">
        <p14:creationId xmlns:p14="http://schemas.microsoft.com/office/powerpoint/2010/main" val="26578684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16" presetClass="entr" presetSubtype="21"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TextBox 5"/>
          <p:cNvSpPr txBox="1"/>
          <p:nvPr/>
        </p:nvSpPr>
        <p:spPr>
          <a:xfrm>
            <a:off x="1158444" y="1103087"/>
            <a:ext cx="3749222" cy="267765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Mali" panose="00000500000000000000" pitchFamily="2" charset="-34"/>
                <a:ea typeface="+mn-ea"/>
                <a:cs typeface="Mali" panose="00000500000000000000" pitchFamily="2" charset="-34"/>
              </a:rPr>
              <a:t>Cần</a:t>
            </a:r>
            <a:r>
              <a:rPr kumimoji="0" lang="en-US" sz="2800" b="0" i="0" u="none" strike="noStrike" kern="1200" cap="none" spc="0" normalizeH="0" noProof="0">
                <a:ln>
                  <a:noFill/>
                </a:ln>
                <a:solidFill>
                  <a:srgbClr val="FF0000"/>
                </a:solidFill>
                <a:effectLst/>
                <a:uLnTx/>
                <a:uFillTx/>
                <a:latin typeface="Mali" panose="00000500000000000000" pitchFamily="2" charset="-34"/>
                <a:ea typeface="+mn-ea"/>
                <a:cs typeface="Mali" panose="00000500000000000000" pitchFamily="2" charset="-34"/>
              </a:rPr>
              <a:t> làm gì để tránh lãng phí và đảm bảo an toàn khi sử dụng chất đốt?</a:t>
            </a:r>
            <a:endParaRPr kumimoji="0" lang="en-GB" sz="2800" b="0" i="0" u="none" strike="noStrike" kern="1200" cap="none" spc="0" normalizeH="0" baseline="0" noProof="0">
              <a:ln>
                <a:noFill/>
              </a:ln>
              <a:solidFill>
                <a:srgbClr val="FF0000"/>
              </a:solidFill>
              <a:effectLst/>
              <a:uLnTx/>
              <a:uFillTx/>
              <a:latin typeface="Mali" panose="00000500000000000000" pitchFamily="2" charset="-34"/>
              <a:ea typeface="+mn-ea"/>
              <a:cs typeface="Mali" panose="00000500000000000000" pitchFamily="2" charset="-34"/>
            </a:endParaRPr>
          </a:p>
        </p:txBody>
      </p:sp>
      <p:pic>
        <p:nvPicPr>
          <p:cNvPr id="3" name="Picture 2"/>
          <p:cNvPicPr>
            <a:picLocks noChangeAspect="1"/>
          </p:cNvPicPr>
          <p:nvPr/>
        </p:nvPicPr>
        <p:blipFill>
          <a:blip r:embed="rId3"/>
          <a:stretch>
            <a:fillRect/>
          </a:stretch>
        </p:blipFill>
        <p:spPr>
          <a:xfrm>
            <a:off x="5198599" y="997870"/>
            <a:ext cx="5727902" cy="490388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1682" y="3449814"/>
            <a:ext cx="2899116" cy="2899116"/>
          </a:xfrm>
          <a:prstGeom prst="rect">
            <a:avLst/>
          </a:prstGeom>
        </p:spPr>
      </p:pic>
    </p:spTree>
    <p:extLst>
      <p:ext uri="{BB962C8B-B14F-4D97-AF65-F5344CB8AC3E}">
        <p14:creationId xmlns:p14="http://schemas.microsoft.com/office/powerpoint/2010/main" val="41676252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TextBox 5"/>
          <p:cNvSpPr txBox="1"/>
          <p:nvPr/>
        </p:nvSpPr>
        <p:spPr>
          <a:xfrm>
            <a:off x="1158444" y="1103087"/>
            <a:ext cx="3749222" cy="267765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Mali" panose="00000500000000000000" pitchFamily="2" charset="-34"/>
                <a:ea typeface="+mn-ea"/>
                <a:cs typeface="Mali" panose="00000500000000000000" pitchFamily="2" charset="-34"/>
              </a:rPr>
              <a:t>Cần</a:t>
            </a:r>
            <a:r>
              <a:rPr kumimoji="0" lang="en-US" sz="2800" b="0" i="0" u="none" strike="noStrike" kern="1200" cap="none" spc="0" normalizeH="0" noProof="0">
                <a:ln>
                  <a:noFill/>
                </a:ln>
                <a:solidFill>
                  <a:srgbClr val="FF0000"/>
                </a:solidFill>
                <a:effectLst/>
                <a:uLnTx/>
                <a:uFillTx/>
                <a:latin typeface="Mali" panose="00000500000000000000" pitchFamily="2" charset="-34"/>
                <a:ea typeface="+mn-ea"/>
                <a:cs typeface="Mali" panose="00000500000000000000" pitchFamily="2" charset="-34"/>
              </a:rPr>
              <a:t> làm gì để tránh lãng phí và đảm bảo an toàn khi sử dụng chất đốt?</a:t>
            </a:r>
            <a:endParaRPr kumimoji="0" lang="en-GB" sz="2800" b="0" i="0" u="none" strike="noStrike" kern="1200" cap="none" spc="0" normalizeH="0" baseline="0" noProof="0">
              <a:ln>
                <a:noFill/>
              </a:ln>
              <a:solidFill>
                <a:srgbClr val="FF0000"/>
              </a:solidFill>
              <a:effectLst/>
              <a:uLnTx/>
              <a:uFillTx/>
              <a:latin typeface="Mali" panose="00000500000000000000" pitchFamily="2" charset="-34"/>
              <a:ea typeface="+mn-ea"/>
              <a:cs typeface="Mali" panose="00000500000000000000" pitchFamily="2" charset="-34"/>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682" y="3449814"/>
            <a:ext cx="2899116" cy="2899116"/>
          </a:xfrm>
          <a:prstGeom prst="rect">
            <a:avLst/>
          </a:prstGeom>
        </p:spPr>
      </p:pic>
      <p:grpSp>
        <p:nvGrpSpPr>
          <p:cNvPr id="10" name="Group 9"/>
          <p:cNvGrpSpPr/>
          <p:nvPr/>
        </p:nvGrpSpPr>
        <p:grpSpPr>
          <a:xfrm>
            <a:off x="5332895" y="1256974"/>
            <a:ext cx="5684088" cy="1648761"/>
            <a:chOff x="7596554" y="2451917"/>
            <a:chExt cx="3908808" cy="1648761"/>
          </a:xfrm>
        </p:grpSpPr>
        <p:sp>
          <p:nvSpPr>
            <p:cNvPr id="11" name="Rounded Rectangle 10"/>
            <p:cNvSpPr/>
            <p:nvPr/>
          </p:nvSpPr>
          <p:spPr>
            <a:xfrm>
              <a:off x="7596554" y="2451917"/>
              <a:ext cx="3908808" cy="164876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658913" y="2610389"/>
              <a:ext cx="3751071" cy="1384995"/>
            </a:xfrm>
            <a:prstGeom prst="rect">
              <a:avLst/>
            </a:prstGeom>
            <a:noFill/>
          </p:spPr>
          <p:txBody>
            <a:bodyPr wrap="square" rtlCol="0">
              <a:spAutoFit/>
            </a:bodyPr>
            <a:lstStyle/>
            <a:p>
              <a:r>
                <a:rPr lang="en-GB" sz="2800"/>
                <a:t>Không nên đun nước sôi quá lâu, nổ máy xe mà chưa đi, ra khỏi phòng cần tắt điện…</a:t>
              </a:r>
            </a:p>
          </p:txBody>
        </p:sp>
      </p:grpSp>
      <p:grpSp>
        <p:nvGrpSpPr>
          <p:cNvPr id="14" name="Group 13"/>
          <p:cNvGrpSpPr/>
          <p:nvPr/>
        </p:nvGrpSpPr>
        <p:grpSpPr>
          <a:xfrm>
            <a:off x="5332896" y="3074120"/>
            <a:ext cx="5726756" cy="1245996"/>
            <a:chOff x="7596554" y="4025344"/>
            <a:chExt cx="3971698" cy="1245996"/>
          </a:xfrm>
        </p:grpSpPr>
        <p:sp>
          <p:nvSpPr>
            <p:cNvPr id="15" name="Rounded Rectangle 14"/>
            <p:cNvSpPr/>
            <p:nvPr/>
          </p:nvSpPr>
          <p:spPr>
            <a:xfrm>
              <a:off x="7596554" y="4025344"/>
              <a:ext cx="3908808" cy="124599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7659444" y="4223513"/>
              <a:ext cx="3908808" cy="954107"/>
            </a:xfrm>
            <a:prstGeom prst="rect">
              <a:avLst/>
            </a:prstGeom>
            <a:noFill/>
          </p:spPr>
          <p:txBody>
            <a:bodyPr wrap="square" rtlCol="0">
              <a:spAutoFit/>
            </a:bodyPr>
            <a:lstStyle/>
            <a:p>
              <a:r>
                <a:rPr lang="en-GB" sz="2800"/>
                <a:t>Sử dụng khí sinh học trong đời sống và sản xuất</a:t>
              </a:r>
            </a:p>
          </p:txBody>
        </p:sp>
      </p:grpSp>
      <p:grpSp>
        <p:nvGrpSpPr>
          <p:cNvPr id="17" name="Group 16"/>
          <p:cNvGrpSpPr/>
          <p:nvPr/>
        </p:nvGrpSpPr>
        <p:grpSpPr>
          <a:xfrm>
            <a:off x="5242207" y="4726164"/>
            <a:ext cx="5588469" cy="1245996"/>
            <a:chOff x="7596554" y="4025344"/>
            <a:chExt cx="3908808" cy="1245996"/>
          </a:xfrm>
          <a:solidFill>
            <a:srgbClr val="FF9933"/>
          </a:solidFill>
        </p:grpSpPr>
        <p:sp>
          <p:nvSpPr>
            <p:cNvPr id="18" name="Rounded Rectangle 17"/>
            <p:cNvSpPr/>
            <p:nvPr/>
          </p:nvSpPr>
          <p:spPr>
            <a:xfrm>
              <a:off x="7596554" y="4025344"/>
              <a:ext cx="3908808" cy="12459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7668910" y="4171288"/>
              <a:ext cx="3684384" cy="954107"/>
            </a:xfrm>
            <a:prstGeom prst="rect">
              <a:avLst/>
            </a:prstGeom>
            <a:noFill/>
          </p:spPr>
          <p:txBody>
            <a:bodyPr wrap="square" rtlCol="0">
              <a:spAutoFit/>
            </a:bodyPr>
            <a:lstStyle/>
            <a:p>
              <a:r>
                <a:rPr lang="en-GB" sz="2800"/>
                <a:t>Các nhà máy cần làm sạch chất thải trước khi thải vào môi trường.</a:t>
              </a:r>
            </a:p>
          </p:txBody>
        </p:sp>
      </p:grpSp>
    </p:spTree>
    <p:extLst>
      <p:ext uri="{BB962C8B-B14F-4D97-AF65-F5344CB8AC3E}">
        <p14:creationId xmlns:p14="http://schemas.microsoft.com/office/powerpoint/2010/main" val="2172562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TextBox 6"/>
          <p:cNvSpPr txBox="1"/>
          <p:nvPr/>
        </p:nvSpPr>
        <p:spPr>
          <a:xfrm>
            <a:off x="1827647" y="1138901"/>
            <a:ext cx="93239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Tại</a:t>
            </a:r>
            <a:r>
              <a:rPr kumimoji="0" lang="en-US" sz="2800" b="0" i="0" u="none" strike="noStrike" kern="1200" cap="none" spc="0" normalizeH="0" noProof="0">
                <a:ln>
                  <a:noFill/>
                </a:ln>
                <a:solidFill>
                  <a:prstClr val="black"/>
                </a:solidFill>
                <a:effectLst/>
                <a:uLnTx/>
                <a:uFillTx/>
                <a:latin typeface="Mali" panose="00000500000000000000" pitchFamily="2" charset="-34"/>
                <a:ea typeface="+mn-ea"/>
                <a:cs typeface="Mali" panose="00000500000000000000" pitchFamily="2" charset="-34"/>
              </a:rPr>
              <a:t> sao cần phải tiết kiệm chống lãng phí chất đốt?</a:t>
            </a:r>
            <a:endParaRPr kumimoji="0" lang="en-GB"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564" y="1023182"/>
            <a:ext cx="659083" cy="692203"/>
          </a:xfrm>
          <a:prstGeom prst="rect">
            <a:avLst/>
          </a:prstGeom>
        </p:spPr>
      </p:pic>
      <p:sp>
        <p:nvSpPr>
          <p:cNvPr id="3" name="Rectangle 2"/>
          <p:cNvSpPr/>
          <p:nvPr/>
        </p:nvSpPr>
        <p:spPr>
          <a:xfrm>
            <a:off x="1827646" y="1831104"/>
            <a:ext cx="3797649" cy="3970318"/>
          </a:xfrm>
          <a:prstGeom prst="rect">
            <a:avLst/>
          </a:prstGeom>
        </p:spPr>
        <p:txBody>
          <a:bodyPr wrap="square">
            <a:spAutoFit/>
          </a:bodyPr>
          <a:lstStyle/>
          <a:p>
            <a:pPr algn="just">
              <a:lnSpc>
                <a:spcPct val="150000"/>
              </a:lnSpc>
            </a:pPr>
            <a:r>
              <a:rPr lang="vi-VN" sz="2800" b="0" i="0">
                <a:solidFill>
                  <a:srgbClr val="002060"/>
                </a:solidFill>
                <a:effectLst/>
                <a:latin typeface="Mali" panose="00000500000000000000" pitchFamily="2" charset="-34"/>
                <a:cs typeface="Mali" panose="00000500000000000000" pitchFamily="2" charset="-34"/>
              </a:rPr>
              <a:t>Năng lượng chất đốt không phải là nguồn năng lượng vô tận. Nó sẽ cạn kiệt nếu chúng ta sử dụng không tiết kiệm.</a:t>
            </a:r>
            <a:endParaRPr lang="en-GB" sz="2800">
              <a:solidFill>
                <a:srgbClr val="002060"/>
              </a:solidFill>
              <a:latin typeface="Mali" panose="00000500000000000000" pitchFamily="2" charset="-34"/>
              <a:cs typeface="Mali" panose="00000500000000000000" pitchFamily="2" charset="-34"/>
            </a:endParaRPr>
          </a:p>
        </p:txBody>
      </p:sp>
      <p:pic>
        <p:nvPicPr>
          <p:cNvPr id="9" name="Picture 8"/>
          <p:cNvPicPr>
            <a:picLocks noChangeAspect="1"/>
          </p:cNvPicPr>
          <p:nvPr/>
        </p:nvPicPr>
        <p:blipFill>
          <a:blip r:embed="rId4"/>
          <a:stretch>
            <a:fillRect/>
          </a:stretch>
        </p:blipFill>
        <p:spPr>
          <a:xfrm>
            <a:off x="6157783" y="2060827"/>
            <a:ext cx="1828541" cy="1875524"/>
          </a:xfrm>
          <a:prstGeom prst="ellipse">
            <a:avLst/>
          </a:prstGeom>
          <a:ln w="57150">
            <a:solidFill>
              <a:schemeClr val="tx1">
                <a:lumMod val="95000"/>
                <a:lumOff val="5000"/>
              </a:schemeClr>
            </a:solidFill>
          </a:ln>
        </p:spPr>
      </p:pic>
      <p:pic>
        <p:nvPicPr>
          <p:cNvPr id="10" name="Picture 2" descr="Giá xăng dầu hôm nay 21/11: Liên tục đi xuông, ghi nhận mức đóng cửa thấp  nhất kể từ 3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5515" y="2060827"/>
            <a:ext cx="1963414" cy="1990356"/>
          </a:xfrm>
          <a:prstGeom prst="ellipse">
            <a:avLst/>
          </a:prstGeom>
          <a:noFill/>
          <a:ln w="571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2" name="Picture 2" descr="Bếp gas có những loại đầu đốt nà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7232" y="4031172"/>
            <a:ext cx="2937375" cy="1977095"/>
          </a:xfrm>
          <a:prstGeom prst="ellipse">
            <a:avLst/>
          </a:prstGeom>
          <a:noFill/>
          <a:ln w="571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7327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37C760D-AC96-4AD7-9CD5-2A1BE3C74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7" y="496594"/>
            <a:ext cx="4318002" cy="1865534"/>
          </a:xfrm>
          <a:prstGeom prst="rect">
            <a:avLst/>
          </a:prstGeom>
        </p:spPr>
      </p:pic>
      <p:pic>
        <p:nvPicPr>
          <p:cNvPr id="24" name="图片 23">
            <a:extLst>
              <a:ext uri="{FF2B5EF4-FFF2-40B4-BE49-F238E27FC236}">
                <a16:creationId xmlns:a16="http://schemas.microsoft.com/office/drawing/2014/main" id="{58E3280F-5448-420C-8F23-123DDF11D42B}"/>
              </a:ext>
            </a:extLst>
          </p:cNvPr>
          <p:cNvPicPr>
            <a:picLocks noChangeAspect="1"/>
          </p:cNvPicPr>
          <p:nvPr/>
        </p:nvPicPr>
        <p:blipFill rotWithShape="1">
          <a:blip r:embed="rId4">
            <a:extLst>
              <a:ext uri="{28A0092B-C50C-407E-A947-70E740481C1C}">
                <a14:useLocalDpi xmlns:a14="http://schemas.microsoft.com/office/drawing/2010/main" val="0"/>
              </a:ext>
            </a:extLst>
          </a:blip>
          <a:srcRect l="47902" t="33905" r="27204" b="46074"/>
          <a:stretch/>
        </p:blipFill>
        <p:spPr>
          <a:xfrm>
            <a:off x="1304552" y="4465453"/>
            <a:ext cx="2639985" cy="2196116"/>
          </a:xfrm>
          <a:prstGeom prst="rect">
            <a:avLst/>
          </a:prstGeom>
        </p:spPr>
      </p:pic>
      <p:pic>
        <p:nvPicPr>
          <p:cNvPr id="25" name="图片 24">
            <a:extLst>
              <a:ext uri="{FF2B5EF4-FFF2-40B4-BE49-F238E27FC236}">
                <a16:creationId xmlns:a16="http://schemas.microsoft.com/office/drawing/2014/main" id="{6B157B04-D6F9-46AB-BBFD-553BB510C301}"/>
              </a:ext>
            </a:extLst>
          </p:cNvPr>
          <p:cNvPicPr>
            <a:picLocks noChangeAspect="1"/>
          </p:cNvPicPr>
          <p:nvPr/>
        </p:nvPicPr>
        <p:blipFill rotWithShape="1">
          <a:blip r:embed="rId4">
            <a:extLst>
              <a:ext uri="{28A0092B-C50C-407E-A947-70E740481C1C}">
                <a14:useLocalDpi xmlns:a14="http://schemas.microsoft.com/office/drawing/2010/main" val="0"/>
              </a:ext>
            </a:extLst>
          </a:blip>
          <a:srcRect l="73449" t="33527" r="1657" b="46452"/>
          <a:stretch/>
        </p:blipFill>
        <p:spPr>
          <a:xfrm>
            <a:off x="173122" y="5105400"/>
            <a:ext cx="2015226" cy="1676400"/>
          </a:xfrm>
          <a:prstGeom prst="rect">
            <a:avLst/>
          </a:prstGeom>
        </p:spPr>
      </p:pic>
      <p:pic>
        <p:nvPicPr>
          <p:cNvPr id="26" name="图片 25">
            <a:extLst>
              <a:ext uri="{FF2B5EF4-FFF2-40B4-BE49-F238E27FC236}">
                <a16:creationId xmlns:a16="http://schemas.microsoft.com/office/drawing/2014/main" id="{57E4C1E2-3710-4FBC-B5E3-A4BB1985DF51}"/>
              </a:ext>
            </a:extLst>
          </p:cNvPr>
          <p:cNvPicPr>
            <a:picLocks noChangeAspect="1"/>
          </p:cNvPicPr>
          <p:nvPr/>
        </p:nvPicPr>
        <p:blipFill rotWithShape="1">
          <a:blip r:embed="rId4">
            <a:extLst>
              <a:ext uri="{28A0092B-C50C-407E-A947-70E740481C1C}">
                <a14:useLocalDpi xmlns:a14="http://schemas.microsoft.com/office/drawing/2010/main" val="0"/>
              </a:ext>
            </a:extLst>
          </a:blip>
          <a:srcRect l="74204" t="13008" r="902" b="66427"/>
          <a:stretch/>
        </p:blipFill>
        <p:spPr>
          <a:xfrm>
            <a:off x="10046825" y="5231744"/>
            <a:ext cx="1402975" cy="1198831"/>
          </a:xfrm>
          <a:prstGeom prst="rect">
            <a:avLst/>
          </a:prstGeom>
        </p:spPr>
      </p:pic>
      <p:sp>
        <p:nvSpPr>
          <p:cNvPr id="8" name="TextBox 7"/>
          <p:cNvSpPr txBox="1"/>
          <p:nvPr/>
        </p:nvSpPr>
        <p:spPr>
          <a:xfrm>
            <a:off x="557328" y="1188676"/>
            <a:ext cx="3262040" cy="289002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7200" b="0" i="0" u="none" strike="noStrike" kern="1200" cap="none" spc="0" normalizeH="0" baseline="0" noProof="0">
                <a:ln>
                  <a:solidFill>
                    <a:sysClr val="windowText" lastClr="000000"/>
                  </a:solidFill>
                </a:ln>
                <a:solidFill>
                  <a:srgbClr val="FFC000"/>
                </a:solidFill>
                <a:effectLst/>
                <a:uLnTx/>
                <a:uFillTx/>
                <a:latin typeface="Coiny" panose="02000903060500060000" pitchFamily="2" charset="0"/>
                <a:ea typeface="+mn-ea"/>
                <a:cs typeface="+mn-cs"/>
              </a:rPr>
              <a:t>MỤC TIÊU</a:t>
            </a:r>
            <a:endParaRPr kumimoji="0" lang="en-GB" sz="7200" b="0" i="0" u="none" strike="noStrike" kern="1200" cap="none" spc="0" normalizeH="0" baseline="0" noProof="0">
              <a:ln>
                <a:solidFill>
                  <a:sysClr val="windowText" lastClr="000000"/>
                </a:solidFill>
              </a:ln>
              <a:solidFill>
                <a:srgbClr val="FFC000"/>
              </a:solidFill>
              <a:effectLst/>
              <a:uLnTx/>
              <a:uFillTx/>
              <a:latin typeface="Coiny" panose="02000903060500060000" pitchFamily="2" charset="0"/>
              <a:ea typeface="+mn-ea"/>
              <a:cs typeface="+mn-cs"/>
            </a:endParaRPr>
          </a:p>
        </p:txBody>
      </p:sp>
      <p:grpSp>
        <p:nvGrpSpPr>
          <p:cNvPr id="2" name="Group 1"/>
          <p:cNvGrpSpPr/>
          <p:nvPr/>
        </p:nvGrpSpPr>
        <p:grpSpPr>
          <a:xfrm>
            <a:off x="3943302" y="1344610"/>
            <a:ext cx="8082794" cy="954107"/>
            <a:chOff x="3943302" y="1344610"/>
            <a:chExt cx="8082794" cy="954107"/>
          </a:xfrm>
        </p:grpSpPr>
        <p:pic>
          <p:nvPicPr>
            <p:cNvPr id="28" name="图片 27">
              <a:extLst>
                <a:ext uri="{FF2B5EF4-FFF2-40B4-BE49-F238E27FC236}">
                  <a16:creationId xmlns:a16="http://schemas.microsoft.com/office/drawing/2014/main" id="{FBCFD2F1-E06F-4880-8947-D8215498E9AC}"/>
                </a:ext>
              </a:extLst>
            </p:cNvPr>
            <p:cNvPicPr>
              <a:picLocks noChangeAspect="1"/>
            </p:cNvPicPr>
            <p:nvPr/>
          </p:nvPicPr>
          <p:blipFill rotWithShape="1">
            <a:blip r:embed="rId4">
              <a:extLst>
                <a:ext uri="{28A0092B-C50C-407E-A947-70E740481C1C}">
                  <a14:useLocalDpi xmlns:a14="http://schemas.microsoft.com/office/drawing/2010/main" val="0"/>
                </a:ext>
              </a:extLst>
            </a:blip>
            <a:srcRect l="50019" t="12956" r="32124" b="72651"/>
            <a:stretch/>
          </p:blipFill>
          <p:spPr>
            <a:xfrm>
              <a:off x="3943302" y="1347672"/>
              <a:ext cx="1023703" cy="853440"/>
            </a:xfrm>
            <a:prstGeom prst="rect">
              <a:avLst/>
            </a:prstGeom>
          </p:spPr>
        </p:pic>
        <p:sp>
          <p:nvSpPr>
            <p:cNvPr id="9" name="TextBox 8"/>
            <p:cNvSpPr txBox="1"/>
            <p:nvPr/>
          </p:nvSpPr>
          <p:spPr>
            <a:xfrm>
              <a:off x="4968239" y="1344610"/>
              <a:ext cx="705785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Biết được một số loại chất đốt trong cuộc sống hàng ngày.</a:t>
              </a:r>
              <a:endPar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p:cNvGrpSpPr/>
          <p:nvPr/>
        </p:nvGrpSpPr>
        <p:grpSpPr>
          <a:xfrm>
            <a:off x="3943302" y="2540970"/>
            <a:ext cx="8082794" cy="958140"/>
            <a:chOff x="3943302" y="2540970"/>
            <a:chExt cx="8082794" cy="958140"/>
          </a:xfrm>
        </p:grpSpPr>
        <p:pic>
          <p:nvPicPr>
            <p:cNvPr id="49" name="图片 48">
              <a:extLst>
                <a:ext uri="{FF2B5EF4-FFF2-40B4-BE49-F238E27FC236}">
                  <a16:creationId xmlns:a16="http://schemas.microsoft.com/office/drawing/2014/main" id="{7415B63E-5940-4740-AFA2-5E341BF6B030}"/>
                </a:ext>
              </a:extLst>
            </p:cNvPr>
            <p:cNvPicPr>
              <a:picLocks noChangeAspect="1"/>
            </p:cNvPicPr>
            <p:nvPr/>
          </p:nvPicPr>
          <p:blipFill rotWithShape="1">
            <a:blip r:embed="rId4">
              <a:extLst>
                <a:ext uri="{28A0092B-C50C-407E-A947-70E740481C1C}">
                  <a14:useLocalDpi xmlns:a14="http://schemas.microsoft.com/office/drawing/2010/main" val="0"/>
                </a:ext>
              </a:extLst>
            </a:blip>
            <a:srcRect l="50019" t="12956" r="32124" b="72651"/>
            <a:stretch/>
          </p:blipFill>
          <p:spPr>
            <a:xfrm>
              <a:off x="3943302" y="2540970"/>
              <a:ext cx="1023703" cy="853440"/>
            </a:xfrm>
            <a:prstGeom prst="rect">
              <a:avLst/>
            </a:prstGeom>
          </p:spPr>
        </p:pic>
        <p:sp>
          <p:nvSpPr>
            <p:cNvPr id="21" name="TextBox 20"/>
            <p:cNvSpPr txBox="1"/>
            <p:nvPr/>
          </p:nvSpPr>
          <p:spPr>
            <a:xfrm>
              <a:off x="4968238" y="2545003"/>
              <a:ext cx="70578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Hiểu được công dụng và cách khai thác một số loại chất đốt thường dùng.</a:t>
              </a:r>
              <a:endPar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 name="Group 3"/>
          <p:cNvGrpSpPr/>
          <p:nvPr/>
        </p:nvGrpSpPr>
        <p:grpSpPr>
          <a:xfrm>
            <a:off x="3943302" y="3691942"/>
            <a:ext cx="8082794" cy="977046"/>
            <a:chOff x="3943302" y="3691942"/>
            <a:chExt cx="8082794" cy="977046"/>
          </a:xfrm>
        </p:grpSpPr>
        <p:pic>
          <p:nvPicPr>
            <p:cNvPr id="50" name="图片 49">
              <a:extLst>
                <a:ext uri="{FF2B5EF4-FFF2-40B4-BE49-F238E27FC236}">
                  <a16:creationId xmlns:a16="http://schemas.microsoft.com/office/drawing/2014/main" id="{59B9D1CE-BB4E-40A2-B5E2-8794D4F70EC3}"/>
                </a:ext>
              </a:extLst>
            </p:cNvPr>
            <p:cNvPicPr>
              <a:picLocks noChangeAspect="1"/>
            </p:cNvPicPr>
            <p:nvPr/>
          </p:nvPicPr>
          <p:blipFill rotWithShape="1">
            <a:blip r:embed="rId4">
              <a:extLst>
                <a:ext uri="{28A0092B-C50C-407E-A947-70E740481C1C}">
                  <a14:useLocalDpi xmlns:a14="http://schemas.microsoft.com/office/drawing/2010/main" val="0"/>
                </a:ext>
              </a:extLst>
            </a:blip>
            <a:srcRect l="50019" t="12956" r="32124" b="72651"/>
            <a:stretch/>
          </p:blipFill>
          <p:spPr>
            <a:xfrm>
              <a:off x="3943302" y="3691942"/>
              <a:ext cx="1023703" cy="853440"/>
            </a:xfrm>
            <a:prstGeom prst="rect">
              <a:avLst/>
            </a:prstGeom>
          </p:spPr>
        </p:pic>
        <p:sp>
          <p:nvSpPr>
            <p:cNvPr id="22" name="TextBox 21"/>
            <p:cNvSpPr txBox="1"/>
            <p:nvPr/>
          </p:nvSpPr>
          <p:spPr>
            <a:xfrm>
              <a:off x="4967005" y="3714881"/>
              <a:ext cx="705909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Biết cách sử dụng an toàn và tiết kiệm một số loại chất đốt</a:t>
              </a:r>
              <a:endPar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5" name="Group 4"/>
          <p:cNvGrpSpPr/>
          <p:nvPr/>
        </p:nvGrpSpPr>
        <p:grpSpPr>
          <a:xfrm>
            <a:off x="3944534" y="4972102"/>
            <a:ext cx="8081562" cy="954107"/>
            <a:chOff x="3944534" y="4972102"/>
            <a:chExt cx="8081562" cy="954107"/>
          </a:xfrm>
        </p:grpSpPr>
        <p:pic>
          <p:nvPicPr>
            <p:cNvPr id="51" name="图片 50">
              <a:extLst>
                <a:ext uri="{FF2B5EF4-FFF2-40B4-BE49-F238E27FC236}">
                  <a16:creationId xmlns:a16="http://schemas.microsoft.com/office/drawing/2014/main" id="{7A09ADAC-9D04-478B-AC82-E13A38C2BC88}"/>
                </a:ext>
              </a:extLst>
            </p:cNvPr>
            <p:cNvPicPr>
              <a:picLocks noChangeAspect="1"/>
            </p:cNvPicPr>
            <p:nvPr/>
          </p:nvPicPr>
          <p:blipFill rotWithShape="1">
            <a:blip r:embed="rId4">
              <a:extLst>
                <a:ext uri="{28A0092B-C50C-407E-A947-70E740481C1C}">
                  <a14:useLocalDpi xmlns:a14="http://schemas.microsoft.com/office/drawing/2010/main" val="0"/>
                </a:ext>
              </a:extLst>
            </a:blip>
            <a:srcRect l="50019" t="12956" r="32124" b="72651"/>
            <a:stretch/>
          </p:blipFill>
          <p:spPr>
            <a:xfrm>
              <a:off x="3944534" y="4972102"/>
              <a:ext cx="1023703" cy="853440"/>
            </a:xfrm>
            <a:prstGeom prst="rect">
              <a:avLst/>
            </a:prstGeom>
          </p:spPr>
        </p:pic>
        <p:sp>
          <p:nvSpPr>
            <p:cNvPr id="23" name="TextBox 22"/>
            <p:cNvSpPr txBox="1"/>
            <p:nvPr/>
          </p:nvSpPr>
          <p:spPr>
            <a:xfrm>
              <a:off x="4967006" y="4972102"/>
              <a:ext cx="70590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Có ý thức tham gia giữ gìn và bảo vệ tài nguyên thiên nhiên.</a:t>
              </a:r>
              <a:endPar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4790395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B41A795-1DBF-472D-82CF-73D47C789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98" y="920700"/>
            <a:ext cx="4318002" cy="1865534"/>
          </a:xfrm>
          <a:prstGeom prst="rect">
            <a:avLst/>
          </a:prstGeom>
        </p:spPr>
      </p:pic>
      <p:pic>
        <p:nvPicPr>
          <p:cNvPr id="14" name="图片 13">
            <a:extLst>
              <a:ext uri="{FF2B5EF4-FFF2-40B4-BE49-F238E27FC236}">
                <a16:creationId xmlns:a16="http://schemas.microsoft.com/office/drawing/2014/main" id="{9E079A3D-A2FC-493D-A3D0-94EE5CF4E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510" y="1465901"/>
            <a:ext cx="3606802" cy="2408234"/>
          </a:xfrm>
          <a:prstGeom prst="rect">
            <a:avLst/>
          </a:prstGeom>
        </p:spPr>
      </p:pic>
      <p:pic>
        <p:nvPicPr>
          <p:cNvPr id="16" name="图片 15">
            <a:extLst>
              <a:ext uri="{FF2B5EF4-FFF2-40B4-BE49-F238E27FC236}">
                <a16:creationId xmlns:a16="http://schemas.microsoft.com/office/drawing/2014/main" id="{242CF552-6088-419A-8435-CBB17ABDC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147926" y="1226713"/>
            <a:ext cx="1143354" cy="1051979"/>
          </a:xfrm>
          <a:prstGeom prst="rect">
            <a:avLst/>
          </a:prstGeom>
        </p:spPr>
      </p:pic>
      <p:pic>
        <p:nvPicPr>
          <p:cNvPr id="18" name="图片 17">
            <a:extLst>
              <a:ext uri="{FF2B5EF4-FFF2-40B4-BE49-F238E27FC236}">
                <a16:creationId xmlns:a16="http://schemas.microsoft.com/office/drawing/2014/main" id="{63E9F2A5-6E9B-4011-A14D-F60B4D6D95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412385" y="2162633"/>
            <a:ext cx="1283426" cy="1014770"/>
          </a:xfrm>
          <a:prstGeom prst="rect">
            <a:avLst/>
          </a:prstGeom>
        </p:spPr>
      </p:pic>
      <p:pic>
        <p:nvPicPr>
          <p:cNvPr id="15" name="图片 14">
            <a:extLst>
              <a:ext uri="{FF2B5EF4-FFF2-40B4-BE49-F238E27FC236}">
                <a16:creationId xmlns:a16="http://schemas.microsoft.com/office/drawing/2014/main" id="{CF491D8E-7D17-4DED-A920-3955452C531F}"/>
              </a:ext>
            </a:extLst>
          </p:cNvPr>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p:blipFill>
        <p:spPr>
          <a:xfrm>
            <a:off x="173122" y="5105400"/>
            <a:ext cx="2015226" cy="1676400"/>
          </a:xfrm>
          <a:prstGeom prst="rect">
            <a:avLst/>
          </a:prstGeom>
        </p:spPr>
      </p:pic>
      <p:pic>
        <p:nvPicPr>
          <p:cNvPr id="17" name="图片 16">
            <a:extLst>
              <a:ext uri="{FF2B5EF4-FFF2-40B4-BE49-F238E27FC236}">
                <a16:creationId xmlns:a16="http://schemas.microsoft.com/office/drawing/2014/main" id="{22B945DE-6CA8-4290-8BB9-54BDD39427ED}"/>
              </a:ext>
            </a:extLst>
          </p:cNvPr>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p:blipFill>
        <p:spPr>
          <a:xfrm>
            <a:off x="9616077" y="3883918"/>
            <a:ext cx="2921744" cy="2496608"/>
          </a:xfrm>
          <a:prstGeom prst="rect">
            <a:avLst/>
          </a:prstGeom>
        </p:spPr>
      </p:pic>
      <p:pic>
        <p:nvPicPr>
          <p:cNvPr id="4" name="Picture 3"/>
          <p:cNvPicPr>
            <a:picLocks noChangeAspect="1"/>
          </p:cNvPicPr>
          <p:nvPr/>
        </p:nvPicPr>
        <p:blipFill>
          <a:blip r:embed="rId7"/>
          <a:stretch>
            <a:fillRect/>
          </a:stretch>
        </p:blipFill>
        <p:spPr>
          <a:xfrm>
            <a:off x="668343" y="1632514"/>
            <a:ext cx="10467739" cy="2621507"/>
          </a:xfrm>
          <a:prstGeom prst="rect">
            <a:avLst/>
          </a:prstGeom>
        </p:spPr>
      </p:pic>
    </p:spTree>
    <p:extLst>
      <p:ext uri="{BB962C8B-B14F-4D97-AF65-F5344CB8AC3E}">
        <p14:creationId xmlns:p14="http://schemas.microsoft.com/office/powerpoint/2010/main" val="2735058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TextBox 6"/>
          <p:cNvSpPr txBox="1"/>
          <p:nvPr/>
        </p:nvSpPr>
        <p:spPr>
          <a:xfrm>
            <a:off x="1827647" y="1138901"/>
            <a:ext cx="93239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Một</a:t>
            </a:r>
            <a:r>
              <a:rPr kumimoji="0" lang="en-US" sz="2800" b="0" i="0" u="none" strike="noStrike" kern="1200" cap="none" spc="0" normalizeH="0" noProof="0">
                <a:ln>
                  <a:noFill/>
                </a:ln>
                <a:solidFill>
                  <a:prstClr val="black"/>
                </a:solidFill>
                <a:effectLst/>
                <a:uLnTx/>
                <a:uFillTx/>
                <a:latin typeface="Mali" panose="00000500000000000000" pitchFamily="2" charset="-34"/>
                <a:ea typeface="+mn-ea"/>
                <a:cs typeface="Mali" panose="00000500000000000000" pitchFamily="2" charset="-34"/>
              </a:rPr>
              <a:t> số tai nạn có thể xảy ra khi sử dụng chất đốt không đúng cách?</a:t>
            </a:r>
            <a:endParaRPr kumimoji="0" lang="en-GB"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564" y="1023182"/>
            <a:ext cx="659083" cy="692203"/>
          </a:xfrm>
          <a:prstGeom prst="rect">
            <a:avLst/>
          </a:prstGeom>
        </p:spPr>
      </p:pic>
      <p:pic>
        <p:nvPicPr>
          <p:cNvPr id="8" name="Picture 7"/>
          <p:cNvPicPr>
            <a:picLocks noChangeAspect="1"/>
          </p:cNvPicPr>
          <p:nvPr/>
        </p:nvPicPr>
        <p:blipFill>
          <a:blip r:embed="rId4"/>
          <a:stretch>
            <a:fillRect/>
          </a:stretch>
        </p:blipFill>
        <p:spPr>
          <a:xfrm>
            <a:off x="6439141" y="2281368"/>
            <a:ext cx="4845838" cy="3041248"/>
          </a:xfrm>
          <a:prstGeom prst="rect">
            <a:avLst/>
          </a:prstGeom>
        </p:spPr>
      </p:pic>
      <p:sp>
        <p:nvSpPr>
          <p:cNvPr id="13" name="TextBox 12"/>
          <p:cNvSpPr txBox="1"/>
          <p:nvPr/>
        </p:nvSpPr>
        <p:spPr>
          <a:xfrm>
            <a:off x="1732468" y="5482785"/>
            <a:ext cx="3538084" cy="584775"/>
          </a:xfrm>
          <a:prstGeom prst="rect">
            <a:avLst/>
          </a:prstGeom>
          <a:noFill/>
        </p:spPr>
        <p:txBody>
          <a:bodyPr wrap="none" rtlCol="0">
            <a:spAutoFit/>
          </a:bodyPr>
          <a:lstStyle/>
          <a:p>
            <a:r>
              <a:rPr lang="en-GB" sz="3200"/>
              <a:t>Nổ gas gây cháy nhà</a:t>
            </a:r>
          </a:p>
        </p:txBody>
      </p:sp>
      <p:sp>
        <p:nvSpPr>
          <p:cNvPr id="14" name="TextBox 13"/>
          <p:cNvSpPr txBox="1"/>
          <p:nvPr/>
        </p:nvSpPr>
        <p:spPr>
          <a:xfrm>
            <a:off x="8139498" y="5482785"/>
            <a:ext cx="1747594" cy="584775"/>
          </a:xfrm>
          <a:prstGeom prst="rect">
            <a:avLst/>
          </a:prstGeom>
          <a:noFill/>
        </p:spPr>
        <p:txBody>
          <a:bodyPr wrap="none" rtlCol="0">
            <a:spAutoFit/>
          </a:bodyPr>
          <a:lstStyle/>
          <a:p>
            <a:r>
              <a:rPr lang="en-GB" sz="3200"/>
              <a:t>Bị phỏng </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719" y="2281367"/>
            <a:ext cx="5406665" cy="3041249"/>
          </a:xfrm>
          <a:prstGeom prst="rect">
            <a:avLst/>
          </a:prstGeom>
        </p:spPr>
      </p:pic>
    </p:spTree>
    <p:extLst>
      <p:ext uri="{BB962C8B-B14F-4D97-AF65-F5344CB8AC3E}">
        <p14:creationId xmlns:p14="http://schemas.microsoft.com/office/powerpoint/2010/main" val="18821659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TextBox 6"/>
          <p:cNvSpPr txBox="1"/>
          <p:nvPr/>
        </p:nvSpPr>
        <p:spPr>
          <a:xfrm>
            <a:off x="1827647" y="970907"/>
            <a:ext cx="9323971" cy="13062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Cần</a:t>
            </a:r>
            <a:r>
              <a:rPr kumimoji="0" lang="en-US" sz="2800" b="0" i="0" u="none" strike="noStrike" kern="1200" cap="none" spc="0" normalizeH="0" noProof="0">
                <a:ln>
                  <a:noFill/>
                </a:ln>
                <a:solidFill>
                  <a:prstClr val="black"/>
                </a:solidFill>
                <a:effectLst/>
                <a:uLnTx/>
                <a:uFillTx/>
                <a:latin typeface="Mali" panose="00000500000000000000" pitchFamily="2" charset="-34"/>
                <a:ea typeface="+mn-ea"/>
                <a:cs typeface="Mali" panose="00000500000000000000" pitchFamily="2" charset="-34"/>
              </a:rPr>
              <a:t> đảm bảo điều kiện an toàn phòng chống cháy nổ như sau:</a:t>
            </a:r>
            <a:endParaRPr kumimoji="0" lang="en-GB"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564" y="1023182"/>
            <a:ext cx="659083" cy="692203"/>
          </a:xfrm>
          <a:prstGeom prst="rect">
            <a:avLst/>
          </a:prstGeom>
        </p:spPr>
      </p:pic>
      <p:sp>
        <p:nvSpPr>
          <p:cNvPr id="3" name="Rectangle 2"/>
          <p:cNvSpPr/>
          <p:nvPr/>
        </p:nvSpPr>
        <p:spPr>
          <a:xfrm>
            <a:off x="1715886" y="2321012"/>
            <a:ext cx="5914274" cy="738664"/>
          </a:xfrm>
          <a:prstGeom prst="rect">
            <a:avLst/>
          </a:prstGeom>
        </p:spPr>
        <p:txBody>
          <a:bodyPr wrap="square">
            <a:spAutoFit/>
          </a:bodyPr>
          <a:lstStyle/>
          <a:p>
            <a:pPr algn="just">
              <a:lnSpc>
                <a:spcPct val="150000"/>
              </a:lnSpc>
            </a:pPr>
            <a:r>
              <a:rPr lang="en-GB" sz="2800" b="0" i="0">
                <a:solidFill>
                  <a:srgbClr val="002060"/>
                </a:solidFill>
                <a:effectLst/>
                <a:latin typeface="Mali" panose="00000500000000000000" pitchFamily="2" charset="-34"/>
                <a:cs typeface="Mali" panose="00000500000000000000" pitchFamily="2" charset="-34"/>
              </a:rPr>
              <a:t>Tắt bếp khi ngưng đun nấu.</a:t>
            </a:r>
            <a:endParaRPr lang="en-GB" sz="2800">
              <a:solidFill>
                <a:srgbClr val="002060"/>
              </a:solidFill>
              <a:latin typeface="Mali" panose="00000500000000000000" pitchFamily="2" charset="-34"/>
              <a:cs typeface="Mali" panose="00000500000000000000" pitchFamily="2" charset="-34"/>
            </a:endParaRPr>
          </a:p>
        </p:txBody>
      </p:sp>
      <p:sp>
        <p:nvSpPr>
          <p:cNvPr id="13" name="Rectangle 12"/>
          <p:cNvSpPr/>
          <p:nvPr/>
        </p:nvSpPr>
        <p:spPr>
          <a:xfrm>
            <a:off x="1715886" y="3003509"/>
            <a:ext cx="9185794" cy="1384995"/>
          </a:xfrm>
          <a:prstGeom prst="rect">
            <a:avLst/>
          </a:prstGeom>
        </p:spPr>
        <p:txBody>
          <a:bodyPr wrap="square">
            <a:spAutoFit/>
          </a:bodyPr>
          <a:lstStyle/>
          <a:p>
            <a:pPr>
              <a:lnSpc>
                <a:spcPct val="150000"/>
              </a:lnSpc>
            </a:pPr>
            <a:r>
              <a:rPr lang="en-GB" sz="2800" b="0" i="0">
                <a:solidFill>
                  <a:srgbClr val="002060"/>
                </a:solidFill>
                <a:effectLst/>
                <a:latin typeface="Mali" panose="00000500000000000000" pitchFamily="2" charset="-34"/>
                <a:cs typeface="Mali" panose="00000500000000000000" pitchFamily="2" charset="-34"/>
              </a:rPr>
              <a:t>Sử dụng bếp gas có khóa tự động hoặc khóa gas ngay sau khi sử dụng. </a:t>
            </a:r>
            <a:endParaRPr lang="en-GB" sz="2800">
              <a:solidFill>
                <a:srgbClr val="002060"/>
              </a:solidFill>
              <a:latin typeface="Mali" panose="00000500000000000000" pitchFamily="2" charset="-34"/>
              <a:cs typeface="Mali" panose="00000500000000000000" pitchFamily="2" charset="-34"/>
            </a:endParaRPr>
          </a:p>
        </p:txBody>
      </p:sp>
      <p:sp>
        <p:nvSpPr>
          <p:cNvPr id="14" name="Rectangle 13"/>
          <p:cNvSpPr/>
          <p:nvPr/>
        </p:nvSpPr>
        <p:spPr>
          <a:xfrm>
            <a:off x="1715886" y="4465564"/>
            <a:ext cx="9185794" cy="1384995"/>
          </a:xfrm>
          <a:prstGeom prst="rect">
            <a:avLst/>
          </a:prstGeom>
        </p:spPr>
        <p:txBody>
          <a:bodyPr wrap="square">
            <a:spAutoFit/>
          </a:bodyPr>
          <a:lstStyle/>
          <a:p>
            <a:pPr>
              <a:lnSpc>
                <a:spcPct val="150000"/>
              </a:lnSpc>
            </a:pPr>
            <a:r>
              <a:rPr lang="en-GB" sz="2800" b="0" i="0">
                <a:solidFill>
                  <a:srgbClr val="002060"/>
                </a:solidFill>
                <a:effectLst/>
                <a:latin typeface="Mali" panose="00000500000000000000" pitchFamily="2" charset="-34"/>
                <a:cs typeface="Mali" panose="00000500000000000000" pitchFamily="2" charset="-34"/>
              </a:rPr>
              <a:t>Có các phương tiện chữa cháy ở những nơi có sử dụng nhiều chất đốt.</a:t>
            </a:r>
            <a:endParaRPr lang="en-GB" sz="2800">
              <a:solidFill>
                <a:srgbClr val="002060"/>
              </a:solidFill>
              <a:latin typeface="Mali" panose="00000500000000000000" pitchFamily="2" charset="-34"/>
              <a:cs typeface="Mali" panose="00000500000000000000" pitchFamily="2" charset="-34"/>
            </a:endParaRPr>
          </a:p>
        </p:txBody>
      </p:sp>
    </p:spTree>
    <p:extLst>
      <p:ext uri="{BB962C8B-B14F-4D97-AF65-F5344CB8AC3E}">
        <p14:creationId xmlns:p14="http://schemas.microsoft.com/office/powerpoint/2010/main" val="4542450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416560" y="436880"/>
            <a:ext cx="11211560" cy="590296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TextBox 5"/>
          <p:cNvSpPr txBox="1"/>
          <p:nvPr/>
        </p:nvSpPr>
        <p:spPr>
          <a:xfrm>
            <a:off x="1056688" y="814730"/>
            <a:ext cx="94974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Mali" panose="00000500000000000000" pitchFamily="2" charset="-34"/>
                <a:cs typeface="Mali" panose="00000500000000000000" pitchFamily="2" charset="-34"/>
              </a:rPr>
              <a:t>Đọc thông tin dưới đây và trả lời các câu hỏi</a:t>
            </a:r>
            <a:endParaRPr kumimoji="0" lang="en-GB" sz="2800" b="0" i="0" u="none" strike="noStrike" kern="1200" cap="none" spc="0" normalizeH="0" baseline="0" noProof="0">
              <a:ln>
                <a:noFill/>
              </a:ln>
              <a:solidFill>
                <a:srgbClr val="FF0000"/>
              </a:solidFill>
              <a:effectLst/>
              <a:uLnTx/>
              <a:uFillTx/>
              <a:latin typeface="Mali" panose="00000500000000000000" pitchFamily="2" charset="-34"/>
              <a:cs typeface="Mali" panose="00000500000000000000" pitchFamily="2" charset="-34"/>
            </a:endParaRPr>
          </a:p>
        </p:txBody>
      </p:sp>
      <p:sp>
        <p:nvSpPr>
          <p:cNvPr id="3" name="Rectangle 2"/>
          <p:cNvSpPr/>
          <p:nvPr/>
        </p:nvSpPr>
        <p:spPr>
          <a:xfrm>
            <a:off x="968941" y="1252432"/>
            <a:ext cx="5360739" cy="6186309"/>
          </a:xfrm>
          <a:prstGeom prst="rect">
            <a:avLst/>
          </a:prstGeom>
        </p:spPr>
        <p:txBody>
          <a:bodyPr wrap="square">
            <a:spAutoFit/>
          </a:bodyPr>
          <a:lstStyle/>
          <a:p>
            <a:pPr>
              <a:lnSpc>
                <a:spcPct val="150000"/>
              </a:lnSpc>
            </a:pPr>
            <a:r>
              <a:rPr lang="vi-VN" sz="2400">
                <a:latin typeface="+mj-lt"/>
              </a:rPr>
              <a:t>Tất cả các chất đốt khi cháy đều sinh ra khí các-bô-níc cùng nhiều loại khí và chất độc khác làm ô nhiễm không khí, có hại cho người, động vật, thực vật; làm han gỉ các đồ dùng, máy móc bằng kim loại,... Vì vậy, cần có những ống khói để dẫn chúng lên cao, hoặc có các biện pháp để làm sạch, khử độc các chất thải trong khói nhà máy.</a:t>
            </a:r>
          </a:p>
          <a:p>
            <a:pPr>
              <a:lnSpc>
                <a:spcPct val="150000"/>
              </a:lnSpc>
            </a:pPr>
            <a:br>
              <a:rPr lang="vi-VN" sz="2400"/>
            </a:br>
            <a:endParaRPr lang="en-GB" sz="2400"/>
          </a:p>
        </p:txBody>
      </p:sp>
      <p:pic>
        <p:nvPicPr>
          <p:cNvPr id="4" name="Picture 3"/>
          <p:cNvPicPr>
            <a:picLocks noChangeAspect="1"/>
          </p:cNvPicPr>
          <p:nvPr/>
        </p:nvPicPr>
        <p:blipFill>
          <a:blip r:embed="rId3"/>
          <a:stretch>
            <a:fillRect/>
          </a:stretch>
        </p:blipFill>
        <p:spPr>
          <a:xfrm>
            <a:off x="6563997" y="1430372"/>
            <a:ext cx="4465781" cy="2196505"/>
          </a:xfrm>
          <a:prstGeom prst="rect">
            <a:avLst/>
          </a:prstGeom>
        </p:spPr>
      </p:pic>
      <p:grpSp>
        <p:nvGrpSpPr>
          <p:cNvPr id="9" name="Group 8"/>
          <p:cNvGrpSpPr/>
          <p:nvPr/>
        </p:nvGrpSpPr>
        <p:grpSpPr>
          <a:xfrm>
            <a:off x="6236232" y="3930087"/>
            <a:ext cx="5360739" cy="830997"/>
            <a:chOff x="8294265" y="2067913"/>
            <a:chExt cx="3894321" cy="830997"/>
          </a:xfrm>
        </p:grpSpPr>
        <p:sp>
          <p:nvSpPr>
            <p:cNvPr id="11" name="TextBox 10"/>
            <p:cNvSpPr txBox="1"/>
            <p:nvPr/>
          </p:nvSpPr>
          <p:spPr>
            <a:xfrm>
              <a:off x="8726233" y="2067913"/>
              <a:ext cx="3462353"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noProof="0">
                  <a:solidFill>
                    <a:prstClr val="black"/>
                  </a:solidFill>
                  <a:latin typeface="Mali" panose="00000500000000000000" pitchFamily="2" charset="-34"/>
                  <a:cs typeface="Mali" panose="00000500000000000000" pitchFamily="2" charset="-34"/>
                </a:rPr>
                <a:t>Chất đốt khi bị đốt cháy sinh ra những khí độc hại nào?</a:t>
              </a:r>
              <a:endParaRPr kumimoji="0" lang="en-GB" sz="2400" b="0" i="0" u="none" strike="noStrike" kern="1200" cap="none" spc="0" normalizeH="0" baseline="0" noProof="0">
                <a:ln>
                  <a:noFill/>
                </a:ln>
                <a:solidFill>
                  <a:prstClr val="black"/>
                </a:solidFill>
                <a:effectLst/>
                <a:uLnTx/>
                <a:uFillTx/>
                <a:latin typeface="Mali" panose="00000500000000000000" pitchFamily="2" charset="-34"/>
                <a:cs typeface="Mali" panose="00000500000000000000" pitchFamily="2" charset="-34"/>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4265" y="2067913"/>
              <a:ext cx="523165" cy="692203"/>
            </a:xfrm>
            <a:prstGeom prst="rect">
              <a:avLst/>
            </a:prstGeom>
          </p:spPr>
        </p:pic>
      </p:grpSp>
      <p:grpSp>
        <p:nvGrpSpPr>
          <p:cNvPr id="13" name="Group 12"/>
          <p:cNvGrpSpPr/>
          <p:nvPr/>
        </p:nvGrpSpPr>
        <p:grpSpPr>
          <a:xfrm>
            <a:off x="6329680" y="4925500"/>
            <a:ext cx="5360739" cy="1200329"/>
            <a:chOff x="8294265" y="2067913"/>
            <a:chExt cx="3894321" cy="1200329"/>
          </a:xfrm>
        </p:grpSpPr>
        <p:sp>
          <p:nvSpPr>
            <p:cNvPr id="14" name="TextBox 13"/>
            <p:cNvSpPr txBox="1"/>
            <p:nvPr/>
          </p:nvSpPr>
          <p:spPr>
            <a:xfrm>
              <a:off x="8726233" y="2067913"/>
              <a:ext cx="3462353"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Mali" panose="00000500000000000000" pitchFamily="2" charset="-34"/>
                  <a:cs typeface="Mali" panose="00000500000000000000" pitchFamily="2" charset="-34"/>
                </a:rPr>
                <a:t>Khói do bếp than hoặc các nhà máy công nghiệp có tác hại gì?</a:t>
              </a:r>
              <a:endParaRPr kumimoji="0" lang="en-GB" sz="2400" b="0" i="0" u="none" strike="noStrike" kern="1200" cap="none" spc="0" normalizeH="0" baseline="0" noProof="0">
                <a:ln>
                  <a:noFill/>
                </a:ln>
                <a:solidFill>
                  <a:prstClr val="black"/>
                </a:solidFill>
                <a:effectLst/>
                <a:uLnTx/>
                <a:uFillTx/>
                <a:latin typeface="Mali" panose="00000500000000000000" pitchFamily="2" charset="-34"/>
                <a:cs typeface="Mali" panose="00000500000000000000" pitchFamily="2" charset="-34"/>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4265" y="2067913"/>
              <a:ext cx="523165" cy="692203"/>
            </a:xfrm>
            <a:prstGeom prst="rect">
              <a:avLst/>
            </a:prstGeom>
          </p:spPr>
        </p:pic>
      </p:grpSp>
    </p:spTree>
    <p:extLst>
      <p:ext uri="{BB962C8B-B14F-4D97-AF65-F5344CB8AC3E}">
        <p14:creationId xmlns:p14="http://schemas.microsoft.com/office/powerpoint/2010/main" val="2149477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416560" y="436880"/>
            <a:ext cx="11460480" cy="590296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TextBox 5"/>
          <p:cNvSpPr txBox="1"/>
          <p:nvPr/>
        </p:nvSpPr>
        <p:spPr>
          <a:xfrm>
            <a:off x="1056688" y="814730"/>
            <a:ext cx="94974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Mali" panose="00000500000000000000" pitchFamily="2" charset="-34"/>
                <a:cs typeface="Mali" panose="00000500000000000000" pitchFamily="2" charset="-34"/>
              </a:rPr>
              <a:t>Đọc thông tin dưới đây và trả lời các câu hỏi</a:t>
            </a:r>
            <a:endParaRPr kumimoji="0" lang="en-GB" sz="2800" b="0" i="0" u="none" strike="noStrike" kern="1200" cap="none" spc="0" normalizeH="0" baseline="0" noProof="0">
              <a:ln>
                <a:noFill/>
              </a:ln>
              <a:solidFill>
                <a:srgbClr val="FF0000"/>
              </a:solidFill>
              <a:effectLst/>
              <a:uLnTx/>
              <a:uFillTx/>
              <a:latin typeface="Mali" panose="00000500000000000000" pitchFamily="2" charset="-34"/>
              <a:cs typeface="Mali" panose="00000500000000000000" pitchFamily="2" charset="-34"/>
            </a:endParaRPr>
          </a:p>
        </p:txBody>
      </p:sp>
      <p:sp>
        <p:nvSpPr>
          <p:cNvPr id="3" name="Rectangle 2"/>
          <p:cNvSpPr/>
          <p:nvPr/>
        </p:nvSpPr>
        <p:spPr>
          <a:xfrm>
            <a:off x="1056689" y="1337950"/>
            <a:ext cx="4998672" cy="6186309"/>
          </a:xfrm>
          <a:prstGeom prst="rect">
            <a:avLst/>
          </a:prstGeom>
        </p:spPr>
        <p:txBody>
          <a:bodyPr wrap="square">
            <a:spAutoFit/>
          </a:bodyPr>
          <a:lstStyle/>
          <a:p>
            <a:pPr algn="just">
              <a:lnSpc>
                <a:spcPct val="150000"/>
              </a:lnSpc>
            </a:pPr>
            <a:r>
              <a:rPr lang="vi-VN" sz="2400">
                <a:solidFill>
                  <a:srgbClr val="002060"/>
                </a:solidFill>
                <a:latin typeface="+mj-lt"/>
              </a:rPr>
              <a:t>Tất cả các chất đốt khi cháy đều sinh ra khí các-bô-níc cùng nhiều loại khí và chất độc khác làm ô nhiễm không khí, có hại cho người, động vật, thực vật; làm han gỉ các đồ dùng, máy móc bằng kim loại,... Vì vậy, cần có những ống khói để dẫn chúng lên cao, hoặc có các biện pháp để làm sạch, khử độc các chất thải trong khói nhà máy.</a:t>
            </a:r>
          </a:p>
          <a:p>
            <a:pPr>
              <a:lnSpc>
                <a:spcPct val="150000"/>
              </a:lnSpc>
            </a:pPr>
            <a:br>
              <a:rPr lang="vi-VN" sz="2400">
                <a:solidFill>
                  <a:srgbClr val="002060"/>
                </a:solidFill>
              </a:rPr>
            </a:br>
            <a:endParaRPr lang="en-GB" sz="2400">
              <a:solidFill>
                <a:srgbClr val="002060"/>
              </a:solidFill>
            </a:endParaRPr>
          </a:p>
        </p:txBody>
      </p:sp>
      <p:grpSp>
        <p:nvGrpSpPr>
          <p:cNvPr id="9" name="Group 8"/>
          <p:cNvGrpSpPr/>
          <p:nvPr/>
        </p:nvGrpSpPr>
        <p:grpSpPr>
          <a:xfrm>
            <a:off x="6173933" y="1440887"/>
            <a:ext cx="5360739" cy="830997"/>
            <a:chOff x="8294265" y="2067913"/>
            <a:chExt cx="3894321" cy="830997"/>
          </a:xfrm>
        </p:grpSpPr>
        <p:sp>
          <p:nvSpPr>
            <p:cNvPr id="11" name="TextBox 10"/>
            <p:cNvSpPr txBox="1"/>
            <p:nvPr/>
          </p:nvSpPr>
          <p:spPr>
            <a:xfrm>
              <a:off x="8726233" y="2067913"/>
              <a:ext cx="3462353"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noProof="0">
                  <a:solidFill>
                    <a:prstClr val="black"/>
                  </a:solidFill>
                  <a:latin typeface="Mali" panose="00000500000000000000" pitchFamily="2" charset="-34"/>
                  <a:cs typeface="Mali" panose="00000500000000000000" pitchFamily="2" charset="-34"/>
                </a:rPr>
                <a:t>Chất đốt khi bị đốt cháy sinh ra những khí độc hại nào?</a:t>
              </a:r>
              <a:endParaRPr kumimoji="0" lang="en-GB" sz="2400" b="0" i="0" u="none" strike="noStrike" kern="1200" cap="none" spc="0" normalizeH="0" baseline="0" noProof="0">
                <a:ln>
                  <a:noFill/>
                </a:ln>
                <a:solidFill>
                  <a:prstClr val="black"/>
                </a:solidFill>
                <a:effectLst/>
                <a:uLnTx/>
                <a:uFillTx/>
                <a:latin typeface="Mali" panose="00000500000000000000" pitchFamily="2" charset="-34"/>
                <a:cs typeface="Mali" panose="00000500000000000000" pitchFamily="2" charset="-34"/>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265" y="2067913"/>
              <a:ext cx="523165" cy="692203"/>
            </a:xfrm>
            <a:prstGeom prst="rect">
              <a:avLst/>
            </a:prstGeom>
          </p:spPr>
        </p:pic>
      </p:grpSp>
      <p:grpSp>
        <p:nvGrpSpPr>
          <p:cNvPr id="13" name="Group 12"/>
          <p:cNvGrpSpPr/>
          <p:nvPr/>
        </p:nvGrpSpPr>
        <p:grpSpPr>
          <a:xfrm>
            <a:off x="6179550" y="3983339"/>
            <a:ext cx="5360739" cy="1200329"/>
            <a:chOff x="8294265" y="2067913"/>
            <a:chExt cx="3894321" cy="1200329"/>
          </a:xfrm>
        </p:grpSpPr>
        <p:sp>
          <p:nvSpPr>
            <p:cNvPr id="14" name="TextBox 13"/>
            <p:cNvSpPr txBox="1"/>
            <p:nvPr/>
          </p:nvSpPr>
          <p:spPr>
            <a:xfrm>
              <a:off x="8726233" y="2067913"/>
              <a:ext cx="3462353"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Mali" panose="00000500000000000000" pitchFamily="2" charset="-34"/>
                  <a:cs typeface="Mali" panose="00000500000000000000" pitchFamily="2" charset="-34"/>
                </a:rPr>
                <a:t>Khói do bếp than hoặc các nhà máy công nghiệp có tác hại gì?</a:t>
              </a:r>
              <a:endParaRPr kumimoji="0" lang="en-GB" sz="2400" b="0" i="0" u="none" strike="noStrike" kern="1200" cap="none" spc="0" normalizeH="0" baseline="0" noProof="0">
                <a:ln>
                  <a:noFill/>
                </a:ln>
                <a:solidFill>
                  <a:prstClr val="black"/>
                </a:solidFill>
                <a:effectLst/>
                <a:uLnTx/>
                <a:uFillTx/>
                <a:latin typeface="Mali" panose="00000500000000000000" pitchFamily="2" charset="-34"/>
                <a:cs typeface="Mali" panose="00000500000000000000" pitchFamily="2" charset="-34"/>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265" y="2067913"/>
              <a:ext cx="523165" cy="692203"/>
            </a:xfrm>
            <a:prstGeom prst="rect">
              <a:avLst/>
            </a:prstGeom>
          </p:spPr>
        </p:pic>
      </p:grpSp>
      <p:sp>
        <p:nvSpPr>
          <p:cNvPr id="5" name="Rectangle 4"/>
          <p:cNvSpPr/>
          <p:nvPr/>
        </p:nvSpPr>
        <p:spPr>
          <a:xfrm>
            <a:off x="6751320" y="2319041"/>
            <a:ext cx="4429760" cy="1477328"/>
          </a:xfrm>
          <a:prstGeom prst="rect">
            <a:avLst/>
          </a:prstGeom>
        </p:spPr>
        <p:txBody>
          <a:bodyPr wrap="square">
            <a:spAutoFit/>
          </a:bodyPr>
          <a:lstStyle/>
          <a:p>
            <a:pPr lvl="0">
              <a:lnSpc>
                <a:spcPct val="150000"/>
              </a:lnSpc>
              <a:defRPr/>
            </a:pPr>
            <a:r>
              <a:rPr lang="en-US" sz="2000">
                <a:solidFill>
                  <a:srgbClr val="FF0000"/>
                </a:solidFill>
                <a:latin typeface="Mali" panose="00000500000000000000" pitchFamily="2" charset="-34"/>
                <a:cs typeface="Mali" panose="00000500000000000000" pitchFamily="2" charset="-34"/>
              </a:rPr>
              <a:t>Chất đốt khi bị đốt cháy sinh ra khí các – bô – níc và các chất độc hại khác</a:t>
            </a:r>
            <a:endParaRPr lang="en-GB" sz="2000">
              <a:solidFill>
                <a:srgbClr val="FF0000"/>
              </a:solidFill>
              <a:latin typeface="Mali" panose="00000500000000000000" pitchFamily="2" charset="-34"/>
              <a:cs typeface="Mali" panose="00000500000000000000" pitchFamily="2" charset="-34"/>
            </a:endParaRPr>
          </a:p>
        </p:txBody>
      </p:sp>
      <p:sp>
        <p:nvSpPr>
          <p:cNvPr id="16" name="Rectangle 15"/>
          <p:cNvSpPr/>
          <p:nvPr/>
        </p:nvSpPr>
        <p:spPr>
          <a:xfrm>
            <a:off x="6736406" y="5253922"/>
            <a:ext cx="5199920" cy="1015663"/>
          </a:xfrm>
          <a:prstGeom prst="rect">
            <a:avLst/>
          </a:prstGeom>
        </p:spPr>
        <p:txBody>
          <a:bodyPr wrap="square">
            <a:spAutoFit/>
          </a:bodyPr>
          <a:lstStyle/>
          <a:p>
            <a:pPr lvl="0">
              <a:lnSpc>
                <a:spcPct val="150000"/>
              </a:lnSpc>
              <a:defRPr/>
            </a:pPr>
            <a:r>
              <a:rPr lang="en-US" sz="2000">
                <a:solidFill>
                  <a:srgbClr val="FF0000"/>
                </a:solidFill>
                <a:latin typeface="Mali" panose="00000500000000000000" pitchFamily="2" charset="-34"/>
                <a:cs typeface="Mali" panose="00000500000000000000" pitchFamily="2" charset="-34"/>
              </a:rPr>
              <a:t>Ảnh hưởng đến bầu không khí, sức khỏe con người và gây ô nhiễm môi trường</a:t>
            </a:r>
            <a:endParaRPr lang="en-GB" sz="2000">
              <a:solidFill>
                <a:srgbClr val="FF0000"/>
              </a:solidFill>
              <a:latin typeface="Mali" panose="00000500000000000000" pitchFamily="2" charset="-34"/>
              <a:cs typeface="Mali" panose="00000500000000000000" pitchFamily="2" charset="-34"/>
            </a:endParaRPr>
          </a:p>
        </p:txBody>
      </p:sp>
    </p:spTree>
    <p:extLst>
      <p:ext uri="{BB962C8B-B14F-4D97-AF65-F5344CB8AC3E}">
        <p14:creationId xmlns:p14="http://schemas.microsoft.com/office/powerpoint/2010/main" val="4137273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TextBox 5"/>
          <p:cNvSpPr txBox="1"/>
          <p:nvPr/>
        </p:nvSpPr>
        <p:spPr>
          <a:xfrm>
            <a:off x="1158444" y="1103087"/>
            <a:ext cx="3749222" cy="267765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Mali" panose="00000500000000000000" pitchFamily="2" charset="-34"/>
                <a:ea typeface="+mn-ea"/>
                <a:cs typeface="Mali" panose="00000500000000000000" pitchFamily="2" charset="-34"/>
              </a:rPr>
              <a:t>Một</a:t>
            </a:r>
            <a:r>
              <a:rPr kumimoji="0" lang="en-US" sz="2800" b="0" i="0" u="none" strike="noStrike" kern="1200" cap="none" spc="0" normalizeH="0" noProof="0">
                <a:ln>
                  <a:noFill/>
                </a:ln>
                <a:solidFill>
                  <a:srgbClr val="FF0000"/>
                </a:solidFill>
                <a:effectLst/>
                <a:uLnTx/>
                <a:uFillTx/>
                <a:latin typeface="Mali" panose="00000500000000000000" pitchFamily="2" charset="-34"/>
                <a:ea typeface="+mn-ea"/>
                <a:cs typeface="Mali" panose="00000500000000000000" pitchFamily="2" charset="-34"/>
              </a:rPr>
              <a:t> số biện pháp giảm tác hại của chất chốt đối với môi trường?</a:t>
            </a:r>
            <a:endParaRPr kumimoji="0" lang="en-GB" sz="2800" b="0" i="0" u="none" strike="noStrike" kern="1200" cap="none" spc="0" normalizeH="0" baseline="0" noProof="0">
              <a:ln>
                <a:noFill/>
              </a:ln>
              <a:solidFill>
                <a:srgbClr val="FF0000"/>
              </a:solidFill>
              <a:effectLst/>
              <a:uLnTx/>
              <a:uFillTx/>
              <a:latin typeface="Mali" panose="00000500000000000000" pitchFamily="2" charset="-34"/>
              <a:ea typeface="+mn-ea"/>
              <a:cs typeface="Mali" panose="00000500000000000000" pitchFamily="2" charset="-34"/>
            </a:endParaRPr>
          </a:p>
        </p:txBody>
      </p:sp>
      <p:grpSp>
        <p:nvGrpSpPr>
          <p:cNvPr id="10" name="Group 9"/>
          <p:cNvGrpSpPr/>
          <p:nvPr/>
        </p:nvGrpSpPr>
        <p:grpSpPr>
          <a:xfrm>
            <a:off x="5332895" y="1256974"/>
            <a:ext cx="5684088" cy="1648761"/>
            <a:chOff x="7596554" y="2451917"/>
            <a:chExt cx="3908808" cy="1648761"/>
          </a:xfrm>
        </p:grpSpPr>
        <p:sp>
          <p:nvSpPr>
            <p:cNvPr id="11" name="Rounded Rectangle 10"/>
            <p:cNvSpPr/>
            <p:nvPr/>
          </p:nvSpPr>
          <p:spPr>
            <a:xfrm>
              <a:off x="7596554" y="2451917"/>
              <a:ext cx="3908808" cy="164876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658913" y="2610389"/>
              <a:ext cx="3751071" cy="1384995"/>
            </a:xfrm>
            <a:prstGeom prst="rect">
              <a:avLst/>
            </a:prstGeom>
            <a:noFill/>
          </p:spPr>
          <p:txBody>
            <a:bodyPr wrap="square" rtlCol="0">
              <a:spAutoFit/>
            </a:bodyPr>
            <a:lstStyle/>
            <a:p>
              <a:r>
                <a:rPr lang="en-GB" sz="2800"/>
                <a:t>Trồng cây xanh, sử dụng các loại bếp điện, lò vi song, sử dụng máy hút không khí trong nhà bếp…</a:t>
              </a:r>
            </a:p>
          </p:txBody>
        </p:sp>
      </p:grpSp>
      <p:pic>
        <p:nvPicPr>
          <p:cNvPr id="3" name="Picture 2"/>
          <p:cNvPicPr>
            <a:picLocks noChangeAspect="1"/>
          </p:cNvPicPr>
          <p:nvPr/>
        </p:nvPicPr>
        <p:blipFill>
          <a:blip r:embed="rId3"/>
          <a:stretch>
            <a:fillRect/>
          </a:stretch>
        </p:blipFill>
        <p:spPr>
          <a:xfrm>
            <a:off x="4326583" y="3373576"/>
            <a:ext cx="3185065" cy="2119516"/>
          </a:xfrm>
          <a:prstGeom prst="rect">
            <a:avLst/>
          </a:prstGeom>
        </p:spPr>
      </p:pic>
      <p:pic>
        <p:nvPicPr>
          <p:cNvPr id="4" name="Picture 3"/>
          <p:cNvPicPr>
            <a:picLocks noChangeAspect="1"/>
          </p:cNvPicPr>
          <p:nvPr/>
        </p:nvPicPr>
        <p:blipFill>
          <a:blip r:embed="rId4"/>
          <a:stretch>
            <a:fillRect/>
          </a:stretch>
        </p:blipFill>
        <p:spPr>
          <a:xfrm>
            <a:off x="7774819" y="3337560"/>
            <a:ext cx="3472424" cy="215553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496" y="3611070"/>
            <a:ext cx="2776523" cy="2776523"/>
          </a:xfrm>
          <a:prstGeom prst="rect">
            <a:avLst/>
          </a:prstGeom>
        </p:spPr>
      </p:pic>
    </p:spTree>
    <p:extLst>
      <p:ext uri="{BB962C8B-B14F-4D97-AF65-F5344CB8AC3E}">
        <p14:creationId xmlns:p14="http://schemas.microsoft.com/office/powerpoint/2010/main" val="36962695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B41A795-1DBF-472D-82CF-73D47C789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98" y="920700"/>
            <a:ext cx="4318002" cy="1865534"/>
          </a:xfrm>
          <a:prstGeom prst="rect">
            <a:avLst/>
          </a:prstGeom>
        </p:spPr>
      </p:pic>
      <p:pic>
        <p:nvPicPr>
          <p:cNvPr id="14" name="图片 13">
            <a:extLst>
              <a:ext uri="{FF2B5EF4-FFF2-40B4-BE49-F238E27FC236}">
                <a16:creationId xmlns:a16="http://schemas.microsoft.com/office/drawing/2014/main" id="{9E079A3D-A2FC-493D-A3D0-94EE5CF4E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510" y="1465901"/>
            <a:ext cx="3606802" cy="2408234"/>
          </a:xfrm>
          <a:prstGeom prst="rect">
            <a:avLst/>
          </a:prstGeom>
        </p:spPr>
      </p:pic>
      <p:pic>
        <p:nvPicPr>
          <p:cNvPr id="16" name="图片 15">
            <a:extLst>
              <a:ext uri="{FF2B5EF4-FFF2-40B4-BE49-F238E27FC236}">
                <a16:creationId xmlns:a16="http://schemas.microsoft.com/office/drawing/2014/main" id="{242CF552-6088-419A-8435-CBB17ABDC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147926" y="1226713"/>
            <a:ext cx="1143354" cy="1051979"/>
          </a:xfrm>
          <a:prstGeom prst="rect">
            <a:avLst/>
          </a:prstGeom>
        </p:spPr>
      </p:pic>
      <p:pic>
        <p:nvPicPr>
          <p:cNvPr id="18" name="图片 17">
            <a:extLst>
              <a:ext uri="{FF2B5EF4-FFF2-40B4-BE49-F238E27FC236}">
                <a16:creationId xmlns:a16="http://schemas.microsoft.com/office/drawing/2014/main" id="{63E9F2A5-6E9B-4011-A14D-F60B4D6D95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412385" y="2162633"/>
            <a:ext cx="1283426" cy="1014770"/>
          </a:xfrm>
          <a:prstGeom prst="rect">
            <a:avLst/>
          </a:prstGeom>
        </p:spPr>
      </p:pic>
      <p:pic>
        <p:nvPicPr>
          <p:cNvPr id="15" name="图片 14">
            <a:extLst>
              <a:ext uri="{FF2B5EF4-FFF2-40B4-BE49-F238E27FC236}">
                <a16:creationId xmlns:a16="http://schemas.microsoft.com/office/drawing/2014/main" id="{CF491D8E-7D17-4DED-A920-3955452C531F}"/>
              </a:ext>
            </a:extLst>
          </p:cNvPr>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p:blipFill>
        <p:spPr>
          <a:xfrm>
            <a:off x="173122" y="5105400"/>
            <a:ext cx="2015226" cy="1676400"/>
          </a:xfrm>
          <a:prstGeom prst="rect">
            <a:avLst/>
          </a:prstGeom>
        </p:spPr>
      </p:pic>
      <p:pic>
        <p:nvPicPr>
          <p:cNvPr id="17" name="图片 16">
            <a:extLst>
              <a:ext uri="{FF2B5EF4-FFF2-40B4-BE49-F238E27FC236}">
                <a16:creationId xmlns:a16="http://schemas.microsoft.com/office/drawing/2014/main" id="{22B945DE-6CA8-4290-8BB9-54BDD39427ED}"/>
              </a:ext>
            </a:extLst>
          </p:cNvPr>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p:blipFill>
        <p:spPr>
          <a:xfrm>
            <a:off x="9616077" y="3883918"/>
            <a:ext cx="2921744" cy="2496608"/>
          </a:xfrm>
          <a:prstGeom prst="rect">
            <a:avLst/>
          </a:prstGeom>
        </p:spPr>
      </p:pic>
      <p:sp>
        <p:nvSpPr>
          <p:cNvPr id="26" name="Rounded Rectangle 25"/>
          <p:cNvSpPr/>
          <p:nvPr/>
        </p:nvSpPr>
        <p:spPr>
          <a:xfrm>
            <a:off x="2162946" y="2543159"/>
            <a:ext cx="8547781" cy="3276600"/>
          </a:xfrm>
          <a:prstGeom prst="roundRect">
            <a:avLst/>
          </a:prstGeom>
          <a:solidFill>
            <a:schemeClr val="accent6">
              <a:lumMod val="40000"/>
              <a:lumOff val="6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7" name="Group 26"/>
          <p:cNvGrpSpPr/>
          <p:nvPr/>
        </p:nvGrpSpPr>
        <p:grpSpPr>
          <a:xfrm>
            <a:off x="2162946" y="2982824"/>
            <a:ext cx="4755756" cy="1082956"/>
            <a:chOff x="5926146" y="3498940"/>
            <a:chExt cx="4755756" cy="1082956"/>
          </a:xfrm>
        </p:grpSpPr>
        <p:sp>
          <p:nvSpPr>
            <p:cNvPr id="28" name="TextBox 27"/>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Về nhà xem lại bài</a:t>
              </a: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30" name="Group 29"/>
          <p:cNvGrpSpPr/>
          <p:nvPr/>
        </p:nvGrpSpPr>
        <p:grpSpPr>
          <a:xfrm>
            <a:off x="2162946" y="4259511"/>
            <a:ext cx="8399651" cy="1117882"/>
            <a:chOff x="5926146" y="4775627"/>
            <a:chExt cx="8399651" cy="1117882"/>
          </a:xfrm>
        </p:grpSpPr>
        <p:sp>
          <p:nvSpPr>
            <p:cNvPr id="31" name="TextBox 30"/>
            <p:cNvSpPr txBox="1"/>
            <p:nvPr/>
          </p:nvSpPr>
          <p:spPr>
            <a:xfrm>
              <a:off x="7038006" y="4775627"/>
              <a:ext cx="72877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bài tiếp theo: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Sử dụng năng lượng gió</a:t>
              </a:r>
              <a:r>
                <a:rPr kumimoji="0" lang="en-GB"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 năng lượng nước chảy</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33" name="Picture 32"/>
          <p:cNvPicPr>
            <a:picLocks noChangeAspect="1"/>
          </p:cNvPicPr>
          <p:nvPr/>
        </p:nvPicPr>
        <p:blipFill>
          <a:blip r:embed="rId8"/>
          <a:stretch>
            <a:fillRect/>
          </a:stretch>
        </p:blipFill>
        <p:spPr>
          <a:xfrm>
            <a:off x="3516589" y="685338"/>
            <a:ext cx="7017104" cy="2353260"/>
          </a:xfrm>
          <a:prstGeom prst="rect">
            <a:avLst/>
          </a:prstGeom>
        </p:spPr>
      </p:pic>
    </p:spTree>
    <p:extLst>
      <p:ext uri="{BB962C8B-B14F-4D97-AF65-F5344CB8AC3E}">
        <p14:creationId xmlns:p14="http://schemas.microsoft.com/office/powerpoint/2010/main" val="16142507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par>
                                <p:cTn id="25" presetID="14" presetClass="entr" presetSubtype="1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B41A795-1DBF-472D-82CF-73D47C789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98" y="920700"/>
            <a:ext cx="4318002" cy="1865534"/>
          </a:xfrm>
          <a:prstGeom prst="rect">
            <a:avLst/>
          </a:prstGeom>
        </p:spPr>
      </p:pic>
      <p:pic>
        <p:nvPicPr>
          <p:cNvPr id="14" name="图片 13">
            <a:extLst>
              <a:ext uri="{FF2B5EF4-FFF2-40B4-BE49-F238E27FC236}">
                <a16:creationId xmlns:a16="http://schemas.microsoft.com/office/drawing/2014/main" id="{9E079A3D-A2FC-493D-A3D0-94EE5CF4E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272" y="378000"/>
            <a:ext cx="3606802" cy="2408234"/>
          </a:xfrm>
          <a:prstGeom prst="rect">
            <a:avLst/>
          </a:prstGeom>
        </p:spPr>
      </p:pic>
      <p:pic>
        <p:nvPicPr>
          <p:cNvPr id="16" name="图片 15">
            <a:extLst>
              <a:ext uri="{FF2B5EF4-FFF2-40B4-BE49-F238E27FC236}">
                <a16:creationId xmlns:a16="http://schemas.microsoft.com/office/drawing/2014/main" id="{242CF552-6088-419A-8435-CBB17ABDC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147926" y="1226713"/>
            <a:ext cx="1143354" cy="1051979"/>
          </a:xfrm>
          <a:prstGeom prst="rect">
            <a:avLst/>
          </a:prstGeom>
        </p:spPr>
      </p:pic>
      <p:pic>
        <p:nvPicPr>
          <p:cNvPr id="18" name="图片 17">
            <a:extLst>
              <a:ext uri="{FF2B5EF4-FFF2-40B4-BE49-F238E27FC236}">
                <a16:creationId xmlns:a16="http://schemas.microsoft.com/office/drawing/2014/main" id="{63E9F2A5-6E9B-4011-A14D-F60B4D6D95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412385" y="2162633"/>
            <a:ext cx="1283426" cy="1014770"/>
          </a:xfrm>
          <a:prstGeom prst="rect">
            <a:avLst/>
          </a:prstGeom>
        </p:spPr>
      </p:pic>
      <p:pic>
        <p:nvPicPr>
          <p:cNvPr id="15" name="图片 14">
            <a:extLst>
              <a:ext uri="{FF2B5EF4-FFF2-40B4-BE49-F238E27FC236}">
                <a16:creationId xmlns:a16="http://schemas.microsoft.com/office/drawing/2014/main" id="{CF491D8E-7D17-4DED-A920-3955452C531F}"/>
              </a:ext>
            </a:extLst>
          </p:cNvPr>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p:blipFill>
        <p:spPr>
          <a:xfrm>
            <a:off x="173122" y="5105400"/>
            <a:ext cx="2015226" cy="1676400"/>
          </a:xfrm>
          <a:prstGeom prst="rect">
            <a:avLst/>
          </a:prstGeom>
        </p:spPr>
      </p:pic>
      <p:pic>
        <p:nvPicPr>
          <p:cNvPr id="17" name="图片 16">
            <a:extLst>
              <a:ext uri="{FF2B5EF4-FFF2-40B4-BE49-F238E27FC236}">
                <a16:creationId xmlns:a16="http://schemas.microsoft.com/office/drawing/2014/main" id="{22B945DE-6CA8-4290-8BB9-54BDD39427ED}"/>
              </a:ext>
            </a:extLst>
          </p:cNvPr>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p:blipFill>
        <p:spPr>
          <a:xfrm>
            <a:off x="9616077" y="3883918"/>
            <a:ext cx="2921744" cy="2496608"/>
          </a:xfrm>
          <a:prstGeom prst="rect">
            <a:avLst/>
          </a:prstGeom>
        </p:spPr>
      </p:pic>
      <p:sp>
        <p:nvSpPr>
          <p:cNvPr id="19" name="TextBox 18"/>
          <p:cNvSpPr txBox="1"/>
          <p:nvPr/>
        </p:nvSpPr>
        <p:spPr>
          <a:xfrm>
            <a:off x="1890122" y="2367443"/>
            <a:ext cx="85953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0" i="0" u="none" strike="noStrike" kern="0" cap="none" spc="0" normalizeH="0" baseline="0" noProof="0">
                <a:ln>
                  <a:solidFill>
                    <a:sysClr val="windowText" lastClr="000000"/>
                  </a:solidFill>
                </a:ln>
                <a:solidFill>
                  <a:srgbClr val="FFC000"/>
                </a:solidFill>
                <a:effectLst/>
                <a:uLnTx/>
                <a:uFillTx/>
                <a:latin typeface="SVN-Carington" panose="02040603050506020204" pitchFamily="18" charset="0"/>
                <a:ea typeface="+mn-ea"/>
                <a:cs typeface="Arial"/>
                <a:sym typeface="Arial"/>
              </a:rPr>
              <a:t>Chúc các em học tốt</a:t>
            </a:r>
            <a:endParaRPr kumimoji="0" lang="en-US" sz="8800" b="0" i="0" u="none" strike="noStrike" kern="0" cap="none" spc="0" normalizeH="0" baseline="0" noProof="0" dirty="0">
              <a:ln>
                <a:solidFill>
                  <a:sysClr val="windowText" lastClr="000000"/>
                </a:solidFill>
              </a:ln>
              <a:solidFill>
                <a:srgbClr val="FFC000"/>
              </a:solidFill>
              <a:effectLst/>
              <a:uLnTx/>
              <a:uFillTx/>
              <a:latin typeface="SVN-Carington" panose="02040603050506020204" pitchFamily="18" charset="0"/>
              <a:ea typeface="+mn-ea"/>
              <a:cs typeface="Arial"/>
              <a:sym typeface="Arial"/>
            </a:endParaRPr>
          </a:p>
        </p:txBody>
      </p:sp>
      <p:sp>
        <p:nvSpPr>
          <p:cNvPr id="20" name="TextBox 19"/>
          <p:cNvSpPr txBox="1"/>
          <p:nvPr/>
        </p:nvSpPr>
        <p:spPr>
          <a:xfrm>
            <a:off x="3283994" y="3883918"/>
            <a:ext cx="58654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solidFill>
                    <a:sysClr val="windowText" lastClr="000000"/>
                  </a:solidFill>
                </a:ln>
                <a:solidFill>
                  <a:srgbClr val="FF0000"/>
                </a:solidFill>
                <a:effectLst/>
                <a:uLnTx/>
                <a:uFillTx/>
                <a:latin typeface="SVN-Bear" panose="02040603050506020204" pitchFamily="18" charset="0"/>
                <a:ea typeface="+mn-ea"/>
                <a:cs typeface="Arial"/>
                <a:sym typeface="Arial"/>
              </a:rPr>
              <a:t>Thực hiện: Edufive</a:t>
            </a:r>
            <a:endParaRPr kumimoji="0" lang="en-US" sz="5400" b="0" i="0" u="none" strike="noStrike" kern="0" cap="none" spc="0" normalizeH="0" baseline="0" noProof="0" dirty="0">
              <a:ln>
                <a:solidFill>
                  <a:sysClr val="windowText" lastClr="000000"/>
                </a:solidFill>
              </a:ln>
              <a:solidFill>
                <a:srgbClr val="FF0000"/>
              </a:solidFill>
              <a:effectLst/>
              <a:uLnTx/>
              <a:uFillTx/>
              <a:latin typeface="SVN-Bear" panose="02040603050506020204" pitchFamily="18" charset="0"/>
              <a:ea typeface="+mn-ea"/>
              <a:cs typeface="Arial"/>
              <a:sym typeface="Arial"/>
            </a:endParaRPr>
          </a:p>
        </p:txBody>
      </p:sp>
    </p:spTree>
    <p:extLst>
      <p:ext uri="{BB962C8B-B14F-4D97-AF65-F5344CB8AC3E}">
        <p14:creationId xmlns:p14="http://schemas.microsoft.com/office/powerpoint/2010/main" val="33293957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37C760D-AC96-4AD7-9CD5-2A1BE3C74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7" y="496594"/>
            <a:ext cx="4318002" cy="1865534"/>
          </a:xfrm>
          <a:prstGeom prst="rect">
            <a:avLst/>
          </a:prstGeom>
        </p:spPr>
      </p:pic>
      <p:sp>
        <p:nvSpPr>
          <p:cNvPr id="8" name="TextBox 7"/>
          <p:cNvSpPr txBox="1"/>
          <p:nvPr/>
        </p:nvSpPr>
        <p:spPr>
          <a:xfrm>
            <a:off x="1914160" y="131532"/>
            <a:ext cx="8958803" cy="185281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0" i="0" u="none" strike="noStrike" kern="1200" cap="none" spc="0" normalizeH="0" baseline="0" noProof="0">
                <a:ln>
                  <a:solidFill>
                    <a:sysClr val="windowText" lastClr="000000"/>
                  </a:solidFill>
                </a:ln>
                <a:solidFill>
                  <a:srgbClr val="FFC000"/>
                </a:solidFill>
                <a:effectLst/>
                <a:uLnTx/>
                <a:uFillTx/>
                <a:latin typeface="Coiny" panose="02000903060500060000" pitchFamily="2" charset="0"/>
                <a:ea typeface="+mn-ea"/>
                <a:cs typeface="+mn-cs"/>
              </a:rPr>
              <a:t>Nội dung chính</a:t>
            </a:r>
            <a:endParaRPr kumimoji="0" lang="en-GB" sz="8800" b="0" i="0" u="none" strike="noStrike" kern="1200" cap="none" spc="0" normalizeH="0" baseline="0" noProof="0">
              <a:ln>
                <a:solidFill>
                  <a:sysClr val="windowText" lastClr="000000"/>
                </a:solidFill>
              </a:ln>
              <a:solidFill>
                <a:srgbClr val="FFC000"/>
              </a:solidFill>
              <a:effectLst/>
              <a:uLnTx/>
              <a:uFillTx/>
              <a:latin typeface="Coiny" panose="02000903060500060000" pitchFamily="2" charset="0"/>
              <a:ea typeface="+mn-ea"/>
              <a:cs typeface="+mn-cs"/>
            </a:endParaRPr>
          </a:p>
        </p:txBody>
      </p:sp>
      <p:pic>
        <p:nvPicPr>
          <p:cNvPr id="3" name="Picture 2"/>
          <p:cNvPicPr>
            <a:picLocks noChangeAspect="1"/>
          </p:cNvPicPr>
          <p:nvPr/>
        </p:nvPicPr>
        <p:blipFill>
          <a:blip r:embed="rId4"/>
          <a:stretch>
            <a:fillRect/>
          </a:stretch>
        </p:blipFill>
        <p:spPr>
          <a:xfrm>
            <a:off x="1018640" y="1735408"/>
            <a:ext cx="10431160" cy="1664352"/>
          </a:xfrm>
          <a:prstGeom prst="rect">
            <a:avLst/>
          </a:prstGeom>
        </p:spPr>
      </p:pic>
      <p:sp>
        <p:nvSpPr>
          <p:cNvPr id="4" name="TextBox 3"/>
          <p:cNvSpPr txBox="1"/>
          <p:nvPr/>
        </p:nvSpPr>
        <p:spPr>
          <a:xfrm>
            <a:off x="4444678" y="4345222"/>
            <a:ext cx="184731" cy="369332"/>
          </a:xfrm>
          <a:prstGeom prst="rect">
            <a:avLst/>
          </a:prstGeom>
          <a:noFill/>
        </p:spPr>
        <p:txBody>
          <a:bodyPr wrap="none" rtlCol="0">
            <a:spAutoFit/>
          </a:bodyPr>
          <a:lstStyle/>
          <a:p>
            <a:endParaRPr lang="en-GB"/>
          </a:p>
        </p:txBody>
      </p:sp>
      <p:pic>
        <p:nvPicPr>
          <p:cNvPr id="6" name="Picture 5"/>
          <p:cNvPicPr>
            <a:picLocks noChangeAspect="1"/>
          </p:cNvPicPr>
          <p:nvPr/>
        </p:nvPicPr>
        <p:blipFill>
          <a:blip r:embed="rId5"/>
          <a:stretch>
            <a:fillRect/>
          </a:stretch>
        </p:blipFill>
        <p:spPr>
          <a:xfrm>
            <a:off x="1018640" y="3223161"/>
            <a:ext cx="8748518" cy="1609483"/>
          </a:xfrm>
          <a:prstGeom prst="rect">
            <a:avLst/>
          </a:prstGeom>
        </p:spPr>
      </p:pic>
      <p:pic>
        <p:nvPicPr>
          <p:cNvPr id="10" name="Picture 9"/>
          <p:cNvPicPr>
            <a:picLocks noChangeAspect="1"/>
          </p:cNvPicPr>
          <p:nvPr/>
        </p:nvPicPr>
        <p:blipFill>
          <a:blip r:embed="rId6"/>
          <a:stretch>
            <a:fillRect/>
          </a:stretch>
        </p:blipFill>
        <p:spPr>
          <a:xfrm>
            <a:off x="758822" y="4714554"/>
            <a:ext cx="10114141" cy="1798476"/>
          </a:xfrm>
          <a:prstGeom prst="rect">
            <a:avLst/>
          </a:prstGeom>
        </p:spPr>
      </p:pic>
    </p:spTree>
    <p:extLst>
      <p:ext uri="{BB962C8B-B14F-4D97-AF65-F5344CB8AC3E}">
        <p14:creationId xmlns:p14="http://schemas.microsoft.com/office/powerpoint/2010/main" val="4203859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B41A795-1DBF-472D-82CF-73D47C789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98" y="920700"/>
            <a:ext cx="4318002" cy="1865534"/>
          </a:xfrm>
          <a:prstGeom prst="rect">
            <a:avLst/>
          </a:prstGeom>
        </p:spPr>
      </p:pic>
      <p:pic>
        <p:nvPicPr>
          <p:cNvPr id="14" name="图片 13">
            <a:extLst>
              <a:ext uri="{FF2B5EF4-FFF2-40B4-BE49-F238E27FC236}">
                <a16:creationId xmlns:a16="http://schemas.microsoft.com/office/drawing/2014/main" id="{9E079A3D-A2FC-493D-A3D0-94EE5CF4E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510" y="1465901"/>
            <a:ext cx="3606802" cy="2408234"/>
          </a:xfrm>
          <a:prstGeom prst="rect">
            <a:avLst/>
          </a:prstGeom>
        </p:spPr>
      </p:pic>
      <p:pic>
        <p:nvPicPr>
          <p:cNvPr id="16" name="图片 15">
            <a:extLst>
              <a:ext uri="{FF2B5EF4-FFF2-40B4-BE49-F238E27FC236}">
                <a16:creationId xmlns:a16="http://schemas.microsoft.com/office/drawing/2014/main" id="{242CF552-6088-419A-8435-CBB17ABDC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147926" y="1226713"/>
            <a:ext cx="1143354" cy="1051979"/>
          </a:xfrm>
          <a:prstGeom prst="rect">
            <a:avLst/>
          </a:prstGeom>
        </p:spPr>
      </p:pic>
      <p:pic>
        <p:nvPicPr>
          <p:cNvPr id="18" name="图片 17">
            <a:extLst>
              <a:ext uri="{FF2B5EF4-FFF2-40B4-BE49-F238E27FC236}">
                <a16:creationId xmlns:a16="http://schemas.microsoft.com/office/drawing/2014/main" id="{63E9F2A5-6E9B-4011-A14D-F60B4D6D95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412385" y="2162633"/>
            <a:ext cx="1283426" cy="1014770"/>
          </a:xfrm>
          <a:prstGeom prst="rect">
            <a:avLst/>
          </a:prstGeom>
        </p:spPr>
      </p:pic>
      <p:pic>
        <p:nvPicPr>
          <p:cNvPr id="15" name="图片 14">
            <a:extLst>
              <a:ext uri="{FF2B5EF4-FFF2-40B4-BE49-F238E27FC236}">
                <a16:creationId xmlns:a16="http://schemas.microsoft.com/office/drawing/2014/main" id="{CF491D8E-7D17-4DED-A920-3955452C531F}"/>
              </a:ext>
            </a:extLst>
          </p:cNvPr>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p:blipFill>
        <p:spPr>
          <a:xfrm>
            <a:off x="173122" y="5105400"/>
            <a:ext cx="2015226" cy="1676400"/>
          </a:xfrm>
          <a:prstGeom prst="rect">
            <a:avLst/>
          </a:prstGeom>
        </p:spPr>
      </p:pic>
      <p:pic>
        <p:nvPicPr>
          <p:cNvPr id="17" name="图片 16">
            <a:extLst>
              <a:ext uri="{FF2B5EF4-FFF2-40B4-BE49-F238E27FC236}">
                <a16:creationId xmlns:a16="http://schemas.microsoft.com/office/drawing/2014/main" id="{22B945DE-6CA8-4290-8BB9-54BDD39427ED}"/>
              </a:ext>
            </a:extLst>
          </p:cNvPr>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p:blipFill>
        <p:spPr>
          <a:xfrm>
            <a:off x="9616077" y="3883918"/>
            <a:ext cx="2921744" cy="2496608"/>
          </a:xfrm>
          <a:prstGeom prst="rect">
            <a:avLst/>
          </a:prstGeom>
        </p:spPr>
      </p:pic>
      <p:pic>
        <p:nvPicPr>
          <p:cNvPr id="20" name="Picture 19"/>
          <p:cNvPicPr>
            <a:picLocks noChangeAspect="1"/>
          </p:cNvPicPr>
          <p:nvPr/>
        </p:nvPicPr>
        <p:blipFill>
          <a:blip r:embed="rId7"/>
          <a:stretch>
            <a:fillRect/>
          </a:stretch>
        </p:blipFill>
        <p:spPr>
          <a:xfrm>
            <a:off x="3794123" y="4625868"/>
            <a:ext cx="1211554" cy="1242684"/>
          </a:xfrm>
          <a:prstGeom prst="ellipse">
            <a:avLst/>
          </a:prstGeom>
          <a:ln w="57150">
            <a:solidFill>
              <a:schemeClr val="tx1">
                <a:lumMod val="95000"/>
                <a:lumOff val="5000"/>
              </a:schemeClr>
            </a:solidFill>
          </a:ln>
        </p:spPr>
      </p:pic>
      <p:pic>
        <p:nvPicPr>
          <p:cNvPr id="21" name="Picture 2" descr="Giá xăng dầu hôm nay 21/11: Liên tục đi xuông, ghi nhận mức đóng cửa thấp  nhất kể từ 30/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0229" y="4956540"/>
            <a:ext cx="1211554" cy="1228179"/>
          </a:xfrm>
          <a:prstGeom prst="ellipse">
            <a:avLst/>
          </a:prstGeom>
          <a:noFill/>
          <a:ln w="571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9"/>
          <a:stretch>
            <a:fillRect/>
          </a:stretch>
        </p:blipFill>
        <p:spPr>
          <a:xfrm>
            <a:off x="7380265" y="4517935"/>
            <a:ext cx="1211553" cy="1228574"/>
          </a:xfrm>
          <a:prstGeom prst="ellipse">
            <a:avLst/>
          </a:prstGeom>
          <a:ln w="57150">
            <a:solidFill>
              <a:schemeClr val="tx1">
                <a:lumMod val="95000"/>
                <a:lumOff val="5000"/>
              </a:schemeClr>
            </a:solidFill>
          </a:ln>
        </p:spPr>
      </p:pic>
      <p:pic>
        <p:nvPicPr>
          <p:cNvPr id="2" name="Picture 1"/>
          <p:cNvPicPr>
            <a:picLocks noChangeAspect="1"/>
          </p:cNvPicPr>
          <p:nvPr/>
        </p:nvPicPr>
        <p:blipFill>
          <a:blip r:embed="rId10"/>
          <a:stretch>
            <a:fillRect/>
          </a:stretch>
        </p:blipFill>
        <p:spPr>
          <a:xfrm>
            <a:off x="1054098" y="-106406"/>
            <a:ext cx="10522608" cy="4249280"/>
          </a:xfrm>
          <a:prstGeom prst="rect">
            <a:avLst/>
          </a:prstGeom>
        </p:spPr>
      </p:pic>
    </p:spTree>
    <p:extLst>
      <p:ext uri="{BB962C8B-B14F-4D97-AF65-F5344CB8AC3E}">
        <p14:creationId xmlns:p14="http://schemas.microsoft.com/office/powerpoint/2010/main" val="36917705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B41A795-1DBF-472D-82CF-73D47C789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795" y="410458"/>
            <a:ext cx="4318002" cy="1865534"/>
          </a:xfrm>
          <a:prstGeom prst="rect">
            <a:avLst/>
          </a:prstGeom>
        </p:spPr>
      </p:pic>
      <p:pic>
        <p:nvPicPr>
          <p:cNvPr id="14" name="图片 13">
            <a:extLst>
              <a:ext uri="{FF2B5EF4-FFF2-40B4-BE49-F238E27FC236}">
                <a16:creationId xmlns:a16="http://schemas.microsoft.com/office/drawing/2014/main" id="{9E079A3D-A2FC-493D-A3D0-94EE5CF4E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510" y="1465901"/>
            <a:ext cx="3606802" cy="2408234"/>
          </a:xfrm>
          <a:prstGeom prst="rect">
            <a:avLst/>
          </a:prstGeom>
        </p:spPr>
      </p:pic>
      <p:pic>
        <p:nvPicPr>
          <p:cNvPr id="16" name="图片 15">
            <a:extLst>
              <a:ext uri="{FF2B5EF4-FFF2-40B4-BE49-F238E27FC236}">
                <a16:creationId xmlns:a16="http://schemas.microsoft.com/office/drawing/2014/main" id="{242CF552-6088-419A-8435-CBB17ABDC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147926" y="1226713"/>
            <a:ext cx="1143354" cy="1051979"/>
          </a:xfrm>
          <a:prstGeom prst="rect">
            <a:avLst/>
          </a:prstGeom>
        </p:spPr>
      </p:pic>
      <p:pic>
        <p:nvPicPr>
          <p:cNvPr id="15" name="图片 14">
            <a:extLst>
              <a:ext uri="{FF2B5EF4-FFF2-40B4-BE49-F238E27FC236}">
                <a16:creationId xmlns:a16="http://schemas.microsoft.com/office/drawing/2014/main" id="{CF491D8E-7D17-4DED-A920-3955452C531F}"/>
              </a:ext>
            </a:extLst>
          </p:cNvPr>
          <p:cNvPicPr>
            <a:picLocks noChangeAspect="1"/>
          </p:cNvPicPr>
          <p:nvPr/>
        </p:nvPicPr>
        <p:blipFill rotWithShape="1">
          <a:blip r:embed="rId5">
            <a:extLst>
              <a:ext uri="{28A0092B-C50C-407E-A947-70E740481C1C}">
                <a14:useLocalDpi xmlns:a14="http://schemas.microsoft.com/office/drawing/2010/main" val="0"/>
              </a:ext>
            </a:extLst>
          </a:blip>
          <a:srcRect l="73449" t="33527" r="1657" b="46452"/>
          <a:stretch/>
        </p:blipFill>
        <p:spPr>
          <a:xfrm>
            <a:off x="173122" y="5105400"/>
            <a:ext cx="2015226" cy="1676400"/>
          </a:xfrm>
          <a:prstGeom prst="rect">
            <a:avLst/>
          </a:prstGeom>
        </p:spPr>
      </p:pic>
      <p:pic>
        <p:nvPicPr>
          <p:cNvPr id="17" name="Picture 2" descr="Bếp gas có những loại đầu đốt nà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8245" y="1309848"/>
            <a:ext cx="2937375" cy="1977095"/>
          </a:xfrm>
          <a:prstGeom prst="ellipse">
            <a:avLst/>
          </a:prstGeom>
          <a:noFill/>
          <a:ln w="190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stretch>
            <a:fillRect/>
          </a:stretch>
        </p:blipFill>
        <p:spPr>
          <a:xfrm>
            <a:off x="8348245" y="3636441"/>
            <a:ext cx="3024268" cy="1728853"/>
          </a:xfrm>
          <a:prstGeom prst="ellipse">
            <a:avLst/>
          </a:prstGeom>
          <a:ln w="19050">
            <a:solidFill>
              <a:schemeClr val="tx1">
                <a:lumMod val="95000"/>
                <a:lumOff val="5000"/>
              </a:schemeClr>
            </a:solidFill>
          </a:ln>
        </p:spPr>
      </p:pic>
      <p:pic>
        <p:nvPicPr>
          <p:cNvPr id="7" name="Picture 6"/>
          <p:cNvPicPr>
            <a:picLocks noChangeAspect="1"/>
          </p:cNvPicPr>
          <p:nvPr/>
        </p:nvPicPr>
        <p:blipFill>
          <a:blip r:embed="rId8"/>
          <a:stretch>
            <a:fillRect/>
          </a:stretch>
        </p:blipFill>
        <p:spPr>
          <a:xfrm>
            <a:off x="829627" y="2025372"/>
            <a:ext cx="6936084" cy="2744327"/>
          </a:xfrm>
          <a:prstGeom prst="rect">
            <a:avLst/>
          </a:prstGeom>
        </p:spPr>
      </p:pic>
    </p:spTree>
    <p:extLst>
      <p:ext uri="{BB962C8B-B14F-4D97-AF65-F5344CB8AC3E}">
        <p14:creationId xmlns:p14="http://schemas.microsoft.com/office/powerpoint/2010/main" val="3271736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TextBox 5"/>
          <p:cNvSpPr txBox="1"/>
          <p:nvPr/>
        </p:nvSpPr>
        <p:spPr>
          <a:xfrm>
            <a:off x="1742846" y="1175049"/>
            <a:ext cx="94974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Đọc thông tin dưới đây và trả lời các câu hỏi:</a:t>
            </a:r>
            <a:endParaRPr kumimoji="0" lang="en-GB"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861" y="1110489"/>
            <a:ext cx="659083" cy="692203"/>
          </a:xfrm>
          <a:prstGeom prst="rect">
            <a:avLst/>
          </a:prstGeom>
        </p:spPr>
      </p:pic>
      <p:sp>
        <p:nvSpPr>
          <p:cNvPr id="7" name="TextBox 6"/>
          <p:cNvSpPr txBox="1"/>
          <p:nvPr/>
        </p:nvSpPr>
        <p:spPr>
          <a:xfrm>
            <a:off x="958144" y="3041063"/>
            <a:ext cx="3866420" cy="2677656"/>
          </a:xfrm>
          <a:prstGeom prst="rect">
            <a:avLst/>
          </a:prstGeom>
          <a:noFill/>
        </p:spPr>
        <p:txBody>
          <a:bodyPr wrap="square" rtlCol="0">
            <a:spAutoFit/>
          </a:bodyPr>
          <a:lstStyle/>
          <a:p>
            <a:pPr lvl="0" algn="just"/>
            <a:br>
              <a:rPr lang="vi-VN" sz="2400"/>
            </a:br>
            <a:r>
              <a:rPr lang="vi-VN" sz="2400"/>
              <a:t>Phát triển khí sinh học, sản xuất khí đốt là con đường thiết thực để giải quyết sự thiếu hụt chất đốt và cải thiện môi trường ở nông thôn</a:t>
            </a:r>
            <a:r>
              <a:rPr lang="en-GB" sz="2400"/>
              <a:t>.</a:t>
            </a:r>
            <a:endParaRPr kumimoji="0" lang="en-GB"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a:stretch>
            <a:fillRect/>
          </a:stretch>
        </p:blipFill>
        <p:spPr>
          <a:xfrm>
            <a:off x="5212375" y="3145908"/>
            <a:ext cx="6027934" cy="2642244"/>
          </a:xfrm>
          <a:prstGeom prst="rect">
            <a:avLst/>
          </a:prstGeom>
        </p:spPr>
      </p:pic>
      <p:sp>
        <p:nvSpPr>
          <p:cNvPr id="3" name="Rectangle 2"/>
          <p:cNvSpPr/>
          <p:nvPr/>
        </p:nvSpPr>
        <p:spPr>
          <a:xfrm>
            <a:off x="958144" y="2128037"/>
            <a:ext cx="10490144" cy="1200329"/>
          </a:xfrm>
          <a:prstGeom prst="rect">
            <a:avLst/>
          </a:prstGeom>
        </p:spPr>
        <p:txBody>
          <a:bodyPr wrap="square">
            <a:spAutoFit/>
          </a:bodyPr>
          <a:lstStyle/>
          <a:p>
            <a:r>
              <a:rPr lang="vi-VN" sz="2400"/>
              <a:t>Có nhiều loại khí đốt, các loại khí đốt tự nhiên được khai thác từ mỏ. Khí sinh học (bi- ô- ga) được tạo ra trong các bể chứa có ủ chất thải, mùn, rác, phân súc vật,…</a:t>
            </a:r>
            <a:endParaRPr lang="en-GB" sz="2400"/>
          </a:p>
        </p:txBody>
      </p:sp>
    </p:spTree>
    <p:extLst>
      <p:ext uri="{BB962C8B-B14F-4D97-AF65-F5344CB8AC3E}">
        <p14:creationId xmlns:p14="http://schemas.microsoft.com/office/powerpoint/2010/main" val="29785204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TextBox 5"/>
          <p:cNvSpPr txBox="1"/>
          <p:nvPr/>
        </p:nvSpPr>
        <p:spPr>
          <a:xfrm>
            <a:off x="1834286" y="1137233"/>
            <a:ext cx="94974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Đọc thông tin dưới đây và trả lời các câu hỏi:</a:t>
            </a:r>
            <a:endParaRPr kumimoji="0" lang="en-GB"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grpSp>
        <p:nvGrpSpPr>
          <p:cNvPr id="8" name="Group 7"/>
          <p:cNvGrpSpPr/>
          <p:nvPr/>
        </p:nvGrpSpPr>
        <p:grpSpPr>
          <a:xfrm>
            <a:off x="1655720" y="2015477"/>
            <a:ext cx="8439257" cy="692203"/>
            <a:chOff x="8294264" y="2067913"/>
            <a:chExt cx="8439257" cy="692203"/>
          </a:xfrm>
        </p:grpSpPr>
        <p:sp>
          <p:nvSpPr>
            <p:cNvPr id="13" name="TextBox 12"/>
            <p:cNvSpPr txBox="1"/>
            <p:nvPr/>
          </p:nvSpPr>
          <p:spPr>
            <a:xfrm>
              <a:off x="8817430" y="2219341"/>
              <a:ext cx="79160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Mali" panose="00000500000000000000" pitchFamily="2" charset="-34"/>
                  <a:cs typeface="Mali" panose="00000500000000000000" pitchFamily="2" charset="-34"/>
                </a:rPr>
                <a:t>Có những loại khí đốt nào?</a:t>
              </a:r>
              <a:endParaRPr kumimoji="0" lang="en-GB"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264" y="2067913"/>
              <a:ext cx="659083" cy="692203"/>
            </a:xfrm>
            <a:prstGeom prst="rect">
              <a:avLst/>
            </a:prstGeom>
          </p:spPr>
        </p:pic>
      </p:grpSp>
      <p:grpSp>
        <p:nvGrpSpPr>
          <p:cNvPr id="9" name="Group 8"/>
          <p:cNvGrpSpPr/>
          <p:nvPr/>
        </p:nvGrpSpPr>
        <p:grpSpPr>
          <a:xfrm>
            <a:off x="1655720" y="3177722"/>
            <a:ext cx="10536280" cy="692203"/>
            <a:chOff x="8294264" y="3771232"/>
            <a:chExt cx="10536280" cy="692203"/>
          </a:xfrm>
        </p:grpSpPr>
        <p:sp>
          <p:nvSpPr>
            <p:cNvPr id="12" name="TextBox 11"/>
            <p:cNvSpPr txBox="1"/>
            <p:nvPr/>
          </p:nvSpPr>
          <p:spPr>
            <a:xfrm>
              <a:off x="8817430" y="3902687"/>
              <a:ext cx="10013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Khí</a:t>
              </a:r>
              <a:r>
                <a:rPr kumimoji="0" lang="en-US" sz="2400" b="0" i="0" u="none" strike="noStrike" kern="1200" cap="none" spc="0" normalizeH="0" noProof="0">
                  <a:ln>
                    <a:noFill/>
                  </a:ln>
                  <a:solidFill>
                    <a:prstClr val="black"/>
                  </a:solidFill>
                  <a:effectLst/>
                  <a:uLnTx/>
                  <a:uFillTx/>
                  <a:latin typeface="Mali" panose="00000500000000000000" pitchFamily="2" charset="-34"/>
                  <a:ea typeface="+mn-ea"/>
                  <a:cs typeface="Mali" panose="00000500000000000000" pitchFamily="2" charset="-34"/>
                </a:rPr>
                <a:t> đốt tự nhiên được khai thác từ đâu?</a:t>
              </a:r>
              <a:endParaRPr kumimoji="0" lang="en-GB"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264" y="3771232"/>
              <a:ext cx="659083" cy="692203"/>
            </a:xfrm>
            <a:prstGeom prst="rect">
              <a:avLst/>
            </a:prstGeom>
          </p:spPr>
        </p:pic>
      </p:grpSp>
      <p:grpSp>
        <p:nvGrpSpPr>
          <p:cNvPr id="14" name="Group 13"/>
          <p:cNvGrpSpPr/>
          <p:nvPr/>
        </p:nvGrpSpPr>
        <p:grpSpPr>
          <a:xfrm>
            <a:off x="1655720" y="4471422"/>
            <a:ext cx="10536280" cy="692203"/>
            <a:chOff x="8294264" y="3771232"/>
            <a:chExt cx="10536280" cy="692203"/>
          </a:xfrm>
        </p:grpSpPr>
        <p:sp>
          <p:nvSpPr>
            <p:cNvPr id="18" name="TextBox 17"/>
            <p:cNvSpPr txBox="1"/>
            <p:nvPr/>
          </p:nvSpPr>
          <p:spPr>
            <a:xfrm>
              <a:off x="8817430" y="3902687"/>
              <a:ext cx="10013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Người</a:t>
              </a:r>
              <a:r>
                <a:rPr kumimoji="0" lang="en-US" sz="2400" b="0" i="0" u="none" strike="noStrike" kern="1200" cap="none" spc="0" normalizeH="0" noProof="0">
                  <a:ln>
                    <a:noFill/>
                  </a:ln>
                  <a:solidFill>
                    <a:prstClr val="black"/>
                  </a:solidFill>
                  <a:effectLst/>
                  <a:uLnTx/>
                  <a:uFillTx/>
                  <a:latin typeface="Mali" panose="00000500000000000000" pitchFamily="2" charset="-34"/>
                  <a:ea typeface="+mn-ea"/>
                  <a:cs typeface="Mali" panose="00000500000000000000" pitchFamily="2" charset="-34"/>
                </a:rPr>
                <a:t> ta làm thế nào để tạo ra khí sinh học?</a:t>
              </a:r>
              <a:endParaRPr kumimoji="0" lang="en-GB"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264" y="3771232"/>
              <a:ext cx="659083" cy="692203"/>
            </a:xfrm>
            <a:prstGeom prst="rect">
              <a:avLst/>
            </a:prstGeom>
          </p:spPr>
        </p:pic>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048" y="810072"/>
            <a:ext cx="947798" cy="1018379"/>
          </a:xfrm>
          <a:prstGeom prst="rect">
            <a:avLst/>
          </a:prstGeom>
        </p:spPr>
      </p:pic>
    </p:spTree>
    <p:extLst>
      <p:ext uri="{BB962C8B-B14F-4D97-AF65-F5344CB8AC3E}">
        <p14:creationId xmlns:p14="http://schemas.microsoft.com/office/powerpoint/2010/main" val="39408925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TextBox 5"/>
          <p:cNvSpPr txBox="1"/>
          <p:nvPr/>
        </p:nvSpPr>
        <p:spPr>
          <a:xfrm>
            <a:off x="1834286" y="1137233"/>
            <a:ext cx="94974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Đọc thông tin dưới đây và trả lời các câu hỏi:</a:t>
            </a:r>
            <a:endParaRPr kumimoji="0" lang="en-GB"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grpSp>
        <p:nvGrpSpPr>
          <p:cNvPr id="8" name="Group 7"/>
          <p:cNvGrpSpPr/>
          <p:nvPr/>
        </p:nvGrpSpPr>
        <p:grpSpPr>
          <a:xfrm>
            <a:off x="1655720" y="1994946"/>
            <a:ext cx="8439257" cy="692203"/>
            <a:chOff x="8294264" y="2067913"/>
            <a:chExt cx="8439257" cy="692203"/>
          </a:xfrm>
        </p:grpSpPr>
        <p:sp>
          <p:nvSpPr>
            <p:cNvPr id="13" name="TextBox 12"/>
            <p:cNvSpPr txBox="1"/>
            <p:nvPr/>
          </p:nvSpPr>
          <p:spPr>
            <a:xfrm>
              <a:off x="8817430" y="2219341"/>
              <a:ext cx="79160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Mali" panose="00000500000000000000" pitchFamily="2" charset="-34"/>
                  <a:cs typeface="Mali" panose="00000500000000000000" pitchFamily="2" charset="-34"/>
                </a:rPr>
                <a:t>Có những loại khí đốt nào?</a:t>
              </a:r>
              <a:endParaRPr kumimoji="0" lang="en-GB"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264" y="2067913"/>
              <a:ext cx="659083" cy="692203"/>
            </a:xfrm>
            <a:prstGeom prst="rect">
              <a:avLst/>
            </a:prstGeom>
          </p:spPr>
        </p:pic>
      </p:grpSp>
      <p:grpSp>
        <p:nvGrpSpPr>
          <p:cNvPr id="9" name="Group 8"/>
          <p:cNvGrpSpPr/>
          <p:nvPr/>
        </p:nvGrpSpPr>
        <p:grpSpPr>
          <a:xfrm>
            <a:off x="1655720" y="3196029"/>
            <a:ext cx="10536280" cy="692203"/>
            <a:chOff x="8294264" y="3771232"/>
            <a:chExt cx="10536280" cy="692203"/>
          </a:xfrm>
        </p:grpSpPr>
        <p:sp>
          <p:nvSpPr>
            <p:cNvPr id="12" name="TextBox 11"/>
            <p:cNvSpPr txBox="1"/>
            <p:nvPr/>
          </p:nvSpPr>
          <p:spPr>
            <a:xfrm>
              <a:off x="8817430" y="3902687"/>
              <a:ext cx="10013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Khí</a:t>
              </a:r>
              <a:r>
                <a:rPr kumimoji="0" lang="en-US" sz="2400" b="0" i="0" u="none" strike="noStrike" kern="1200" cap="none" spc="0" normalizeH="0" noProof="0">
                  <a:ln>
                    <a:noFill/>
                  </a:ln>
                  <a:solidFill>
                    <a:prstClr val="black"/>
                  </a:solidFill>
                  <a:effectLst/>
                  <a:uLnTx/>
                  <a:uFillTx/>
                  <a:latin typeface="Mali" panose="00000500000000000000" pitchFamily="2" charset="-34"/>
                  <a:ea typeface="+mn-ea"/>
                  <a:cs typeface="Mali" panose="00000500000000000000" pitchFamily="2" charset="-34"/>
                </a:rPr>
                <a:t> đốt tự nhiên được khai thác từ đâu?</a:t>
              </a:r>
              <a:endParaRPr kumimoji="0" lang="en-GB"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264" y="3771232"/>
              <a:ext cx="659083" cy="692203"/>
            </a:xfrm>
            <a:prstGeom prst="rect">
              <a:avLst/>
            </a:prstGeom>
          </p:spPr>
        </p:pic>
      </p:grpSp>
      <p:grpSp>
        <p:nvGrpSpPr>
          <p:cNvPr id="14" name="Group 13"/>
          <p:cNvGrpSpPr/>
          <p:nvPr/>
        </p:nvGrpSpPr>
        <p:grpSpPr>
          <a:xfrm>
            <a:off x="1670350" y="4607652"/>
            <a:ext cx="10536280" cy="692203"/>
            <a:chOff x="8294264" y="3771232"/>
            <a:chExt cx="10536280" cy="692203"/>
          </a:xfrm>
        </p:grpSpPr>
        <p:sp>
          <p:nvSpPr>
            <p:cNvPr id="18" name="TextBox 17"/>
            <p:cNvSpPr txBox="1"/>
            <p:nvPr/>
          </p:nvSpPr>
          <p:spPr>
            <a:xfrm>
              <a:off x="8817430" y="3902687"/>
              <a:ext cx="10013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Người</a:t>
              </a:r>
              <a:r>
                <a:rPr kumimoji="0" lang="en-US" sz="2400" b="0" i="0" u="none" strike="noStrike" kern="1200" cap="none" spc="0" normalizeH="0" noProof="0">
                  <a:ln>
                    <a:noFill/>
                  </a:ln>
                  <a:solidFill>
                    <a:prstClr val="black"/>
                  </a:solidFill>
                  <a:effectLst/>
                  <a:uLnTx/>
                  <a:uFillTx/>
                  <a:latin typeface="Mali" panose="00000500000000000000" pitchFamily="2" charset="-34"/>
                  <a:ea typeface="+mn-ea"/>
                  <a:cs typeface="Mali" panose="00000500000000000000" pitchFamily="2" charset="-34"/>
                </a:rPr>
                <a:t> ta làm thế nào để tạo ra khí sinh học?</a:t>
              </a:r>
              <a:endParaRPr kumimoji="0" lang="en-GB" sz="24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264" y="3771232"/>
              <a:ext cx="659083" cy="692203"/>
            </a:xfrm>
            <a:prstGeom prst="rect">
              <a:avLst/>
            </a:prstGeom>
          </p:spPr>
        </p:pic>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048" y="810072"/>
            <a:ext cx="947798" cy="1018379"/>
          </a:xfrm>
          <a:prstGeom prst="rect">
            <a:avLst/>
          </a:prstGeom>
        </p:spPr>
      </p:pic>
      <p:sp>
        <p:nvSpPr>
          <p:cNvPr id="17" name="TextBox 16"/>
          <p:cNvSpPr txBox="1"/>
          <p:nvPr/>
        </p:nvSpPr>
        <p:spPr>
          <a:xfrm>
            <a:off x="2178886" y="2759467"/>
            <a:ext cx="86885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latin typeface="Mali" panose="00000500000000000000" pitchFamily="2" charset="-34"/>
                <a:cs typeface="Mali" panose="00000500000000000000" pitchFamily="2" charset="-34"/>
              </a:rPr>
              <a:t>Có hai loại khí đốt: khí đốt tự nhiên và khí đốt sinh học</a:t>
            </a:r>
            <a:endParaRPr kumimoji="0" lang="en-GB" sz="2000" b="0" i="0" u="none" strike="noStrike" kern="1200" cap="none" spc="0" normalizeH="0" baseline="0" noProof="0">
              <a:ln>
                <a:noFill/>
              </a:ln>
              <a:solidFill>
                <a:srgbClr val="002060"/>
              </a:solidFill>
              <a:effectLst/>
              <a:uLnTx/>
              <a:uFillTx/>
              <a:latin typeface="Mali" panose="00000500000000000000" pitchFamily="2" charset="-34"/>
              <a:cs typeface="Mali" panose="00000500000000000000" pitchFamily="2" charset="-34"/>
            </a:endParaRPr>
          </a:p>
        </p:txBody>
      </p:sp>
      <p:sp>
        <p:nvSpPr>
          <p:cNvPr id="20" name="TextBox 19"/>
          <p:cNvSpPr txBox="1"/>
          <p:nvPr/>
        </p:nvSpPr>
        <p:spPr>
          <a:xfrm>
            <a:off x="2178886" y="3969467"/>
            <a:ext cx="8108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latin typeface="Mali" panose="00000500000000000000" pitchFamily="2" charset="-34"/>
                <a:cs typeface="Mali" panose="00000500000000000000" pitchFamily="2" charset="-34"/>
              </a:rPr>
              <a:t>Khí đốt tự nhiên có sẵn trong tự nhiên, con người khai thác được từ các mỏ</a:t>
            </a:r>
            <a:endParaRPr kumimoji="0" lang="en-GB" sz="2000" b="0" i="0" u="none" strike="noStrike" kern="1200" cap="none" spc="0" normalizeH="0" baseline="0" noProof="0">
              <a:ln>
                <a:noFill/>
              </a:ln>
              <a:solidFill>
                <a:srgbClr val="002060"/>
              </a:solidFill>
              <a:effectLst/>
              <a:uLnTx/>
              <a:uFillTx/>
              <a:latin typeface="Mali" panose="00000500000000000000" pitchFamily="2" charset="-34"/>
              <a:cs typeface="Mali" panose="00000500000000000000" pitchFamily="2" charset="-34"/>
            </a:endParaRPr>
          </a:p>
        </p:txBody>
      </p:sp>
      <p:sp>
        <p:nvSpPr>
          <p:cNvPr id="21" name="TextBox 20"/>
          <p:cNvSpPr txBox="1"/>
          <p:nvPr/>
        </p:nvSpPr>
        <p:spPr>
          <a:xfrm>
            <a:off x="2178886" y="5299855"/>
            <a:ext cx="8688542" cy="707886"/>
          </a:xfrm>
          <a:prstGeom prst="rect">
            <a:avLst/>
          </a:prstGeom>
          <a:noFill/>
        </p:spPr>
        <p:txBody>
          <a:bodyPr wrap="square" rtlCol="0">
            <a:spAutoFit/>
          </a:bodyPr>
          <a:lstStyle/>
          <a:p>
            <a:pPr lvl="0">
              <a:defRPr/>
            </a:pPr>
            <a:r>
              <a:rPr lang="vi-VN" sz="2000">
                <a:solidFill>
                  <a:srgbClr val="002060"/>
                </a:solidFill>
                <a:latin typeface="Mali" panose="00000500000000000000" pitchFamily="2" charset="-34"/>
                <a:cs typeface="Mali" panose="00000500000000000000" pitchFamily="2" charset="-34"/>
              </a:rPr>
              <a:t>Người ta ủ các chất thải, phân súc vật, mùn rác vào trong các bể chứa. Các chất trên phân hủy tạo ra khí đốt sinh học</a:t>
            </a:r>
            <a:r>
              <a:rPr lang="en-GB" sz="2000">
                <a:solidFill>
                  <a:srgbClr val="002060"/>
                </a:solidFill>
                <a:latin typeface="Mali" panose="00000500000000000000" pitchFamily="2" charset="-34"/>
                <a:cs typeface="Mali" panose="00000500000000000000" pitchFamily="2" charset="-34"/>
              </a:rPr>
              <a:t>.</a:t>
            </a:r>
            <a:endParaRPr kumimoji="0" lang="en-GB" sz="2400" b="0" i="0" u="none" strike="noStrike" kern="1200" cap="none" spc="0" normalizeH="0" baseline="0" noProof="0">
              <a:ln>
                <a:noFill/>
              </a:ln>
              <a:solidFill>
                <a:srgbClr val="002060"/>
              </a:solidFill>
              <a:effectLst/>
              <a:uLnTx/>
              <a:uFillTx/>
              <a:latin typeface="Mali" panose="00000500000000000000" pitchFamily="2" charset="-34"/>
              <a:cs typeface="Mali" panose="00000500000000000000" pitchFamily="2" charset="-34"/>
            </a:endParaRPr>
          </a:p>
        </p:txBody>
      </p:sp>
    </p:spTree>
    <p:extLst>
      <p:ext uri="{BB962C8B-B14F-4D97-AF65-F5344CB8AC3E}">
        <p14:creationId xmlns:p14="http://schemas.microsoft.com/office/powerpoint/2010/main" val="15888492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E4BB39C-4807-4A30-85A3-4224C921B0C2}"/>
              </a:ext>
            </a:extLst>
          </p:cNvPr>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15" name="Group 14"/>
          <p:cNvGrpSpPr/>
          <p:nvPr/>
        </p:nvGrpSpPr>
        <p:grpSpPr>
          <a:xfrm>
            <a:off x="970762" y="943503"/>
            <a:ext cx="5197733" cy="2429548"/>
            <a:chOff x="970762" y="943503"/>
            <a:chExt cx="5197733" cy="2429548"/>
          </a:xfrm>
        </p:grpSpPr>
        <p:pic>
          <p:nvPicPr>
            <p:cNvPr id="6" name="Picture 5"/>
            <p:cNvPicPr>
              <a:picLocks noChangeAspect="1"/>
            </p:cNvPicPr>
            <p:nvPr/>
          </p:nvPicPr>
          <p:blipFill rotWithShape="1">
            <a:blip r:embed="rId3"/>
            <a:srcRect l="29645" t="42044" r="53286" b="35190"/>
            <a:stretch/>
          </p:blipFill>
          <p:spPr>
            <a:xfrm>
              <a:off x="970762" y="943503"/>
              <a:ext cx="3238500" cy="2429548"/>
            </a:xfrm>
            <a:prstGeom prst="rect">
              <a:avLst/>
            </a:prstGeom>
          </p:spPr>
        </p:pic>
        <p:sp>
          <p:nvSpPr>
            <p:cNvPr id="12" name="TextBox 11"/>
            <p:cNvSpPr txBox="1"/>
            <p:nvPr/>
          </p:nvSpPr>
          <p:spPr>
            <a:xfrm>
              <a:off x="4209262" y="2665165"/>
              <a:ext cx="1959233" cy="707886"/>
            </a:xfrm>
            <a:prstGeom prst="rect">
              <a:avLst/>
            </a:prstGeom>
            <a:noFill/>
          </p:spPr>
          <p:txBody>
            <a:bodyPr wrap="square" rtlCol="0">
              <a:spAutoFit/>
            </a:bodyPr>
            <a:lstStyle/>
            <a:p>
              <a:pPr algn="ctr"/>
              <a:r>
                <a:rPr lang="en-GB" sz="2000">
                  <a:latin typeface="Mali" panose="00000500000000000000" pitchFamily="2" charset="-34"/>
                  <a:cs typeface="Mali" panose="00000500000000000000" pitchFamily="2" charset="-34"/>
                </a:rPr>
                <a:t>Đun nấu bằng bi – ô - ga</a:t>
              </a:r>
            </a:p>
          </p:txBody>
        </p:sp>
      </p:grpSp>
      <p:grpSp>
        <p:nvGrpSpPr>
          <p:cNvPr id="16" name="Group 15"/>
          <p:cNvGrpSpPr/>
          <p:nvPr/>
        </p:nvGrpSpPr>
        <p:grpSpPr>
          <a:xfrm>
            <a:off x="6051461" y="943503"/>
            <a:ext cx="5642608" cy="2429548"/>
            <a:chOff x="6051461" y="943503"/>
            <a:chExt cx="5642608" cy="2429548"/>
          </a:xfrm>
        </p:grpSpPr>
        <p:pic>
          <p:nvPicPr>
            <p:cNvPr id="7" name="Picture 6"/>
            <p:cNvPicPr>
              <a:picLocks noChangeAspect="1"/>
            </p:cNvPicPr>
            <p:nvPr/>
          </p:nvPicPr>
          <p:blipFill>
            <a:blip r:embed="rId4"/>
            <a:stretch>
              <a:fillRect/>
            </a:stretch>
          </p:blipFill>
          <p:spPr>
            <a:xfrm>
              <a:off x="6051461" y="943503"/>
              <a:ext cx="3239397" cy="2429548"/>
            </a:xfrm>
            <a:prstGeom prst="rect">
              <a:avLst/>
            </a:prstGeom>
          </p:spPr>
        </p:pic>
        <p:sp>
          <p:nvSpPr>
            <p:cNvPr id="13" name="TextBox 12"/>
            <p:cNvSpPr txBox="1"/>
            <p:nvPr/>
          </p:nvSpPr>
          <p:spPr>
            <a:xfrm>
              <a:off x="9220556" y="2665165"/>
              <a:ext cx="2473513" cy="707886"/>
            </a:xfrm>
            <a:prstGeom prst="rect">
              <a:avLst/>
            </a:prstGeom>
            <a:noFill/>
          </p:spPr>
          <p:txBody>
            <a:bodyPr wrap="square" rtlCol="0">
              <a:spAutoFit/>
            </a:bodyPr>
            <a:lstStyle/>
            <a:p>
              <a:pPr algn="ctr"/>
              <a:r>
                <a:rPr lang="en-GB" sz="2000">
                  <a:latin typeface="Mali" panose="00000500000000000000" pitchFamily="2" charset="-34"/>
                  <a:cs typeface="Mali" panose="00000500000000000000" pitchFamily="2" charset="-34"/>
                </a:rPr>
                <a:t>Đun nấu bằng </a:t>
              </a:r>
            </a:p>
            <a:p>
              <a:pPr algn="ctr"/>
              <a:r>
                <a:rPr lang="en-GB" sz="2000">
                  <a:latin typeface="Mali" panose="00000500000000000000" pitchFamily="2" charset="-34"/>
                  <a:cs typeface="Mali" panose="00000500000000000000" pitchFamily="2" charset="-34"/>
                </a:rPr>
                <a:t>khí tự nhiên (gas)</a:t>
              </a:r>
            </a:p>
          </p:txBody>
        </p:sp>
      </p:grpSp>
      <p:grpSp>
        <p:nvGrpSpPr>
          <p:cNvPr id="17" name="Group 16"/>
          <p:cNvGrpSpPr/>
          <p:nvPr/>
        </p:nvGrpSpPr>
        <p:grpSpPr>
          <a:xfrm>
            <a:off x="1862841" y="3632223"/>
            <a:ext cx="8324995" cy="2410457"/>
            <a:chOff x="1862841" y="3632223"/>
            <a:chExt cx="8324995" cy="2410457"/>
          </a:xfrm>
        </p:grpSpPr>
        <p:pic>
          <p:nvPicPr>
            <p:cNvPr id="9" name="Picture 8"/>
            <p:cNvPicPr>
              <a:picLocks noChangeAspect="1"/>
            </p:cNvPicPr>
            <p:nvPr/>
          </p:nvPicPr>
          <p:blipFill rotWithShape="1">
            <a:blip r:embed="rId3"/>
            <a:srcRect l="48626" t="35095" r="39903" b="50643"/>
            <a:stretch/>
          </p:blipFill>
          <p:spPr>
            <a:xfrm>
              <a:off x="4713359" y="3632223"/>
              <a:ext cx="2623961" cy="1835108"/>
            </a:xfrm>
            <a:prstGeom prst="rect">
              <a:avLst/>
            </a:prstGeom>
          </p:spPr>
        </p:pic>
        <p:pic>
          <p:nvPicPr>
            <p:cNvPr id="10" name="Picture 9"/>
            <p:cNvPicPr>
              <a:picLocks noChangeAspect="1"/>
            </p:cNvPicPr>
            <p:nvPr/>
          </p:nvPicPr>
          <p:blipFill rotWithShape="1">
            <a:blip r:embed="rId3"/>
            <a:srcRect l="48626" t="20268" r="39903" b="64781"/>
            <a:stretch/>
          </p:blipFill>
          <p:spPr>
            <a:xfrm>
              <a:off x="2051676" y="3632223"/>
              <a:ext cx="2502898" cy="1835108"/>
            </a:xfrm>
            <a:prstGeom prst="rect">
              <a:avLst/>
            </a:prstGeom>
          </p:spPr>
        </p:pic>
        <p:pic>
          <p:nvPicPr>
            <p:cNvPr id="11" name="Picture 10"/>
            <p:cNvPicPr>
              <a:picLocks noChangeAspect="1"/>
            </p:cNvPicPr>
            <p:nvPr/>
          </p:nvPicPr>
          <p:blipFill rotWithShape="1">
            <a:blip r:embed="rId3"/>
            <a:srcRect l="48532" t="49615" r="39808" b="35224"/>
            <a:stretch/>
          </p:blipFill>
          <p:spPr>
            <a:xfrm>
              <a:off x="7621614" y="3632223"/>
              <a:ext cx="2509023" cy="1835108"/>
            </a:xfrm>
            <a:prstGeom prst="rect">
              <a:avLst/>
            </a:prstGeom>
          </p:spPr>
        </p:pic>
        <p:sp>
          <p:nvSpPr>
            <p:cNvPr id="14" name="TextBox 13"/>
            <p:cNvSpPr txBox="1"/>
            <p:nvPr/>
          </p:nvSpPr>
          <p:spPr>
            <a:xfrm>
              <a:off x="1862841" y="5642570"/>
              <a:ext cx="8324995" cy="400110"/>
            </a:xfrm>
            <a:prstGeom prst="rect">
              <a:avLst/>
            </a:prstGeom>
            <a:noFill/>
          </p:spPr>
          <p:txBody>
            <a:bodyPr wrap="square" rtlCol="0">
              <a:spAutoFit/>
            </a:bodyPr>
            <a:lstStyle/>
            <a:p>
              <a:pPr algn="ctr"/>
              <a:r>
                <a:rPr lang="en-GB" sz="2000">
                  <a:latin typeface="Mali" panose="00000500000000000000" pitchFamily="2" charset="-34"/>
                  <a:cs typeface="Mali" panose="00000500000000000000" pitchFamily="2" charset="-34"/>
                </a:rPr>
                <a:t>Xây hầm ga chứa phân trâu bò,… để làm khí đốt (bi – ô – ga)</a:t>
              </a:r>
            </a:p>
          </p:txBody>
        </p:sp>
      </p:grpSp>
    </p:spTree>
    <p:extLst>
      <p:ext uri="{BB962C8B-B14F-4D97-AF65-F5344CB8AC3E}">
        <p14:creationId xmlns:p14="http://schemas.microsoft.com/office/powerpoint/2010/main" val="23913187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1206</Words>
  <Application>Microsoft Macintosh PowerPoint</Application>
  <PresentationFormat>Widescreen</PresentationFormat>
  <Paragraphs>102</Paragraphs>
  <Slides>27</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等线</vt:lpstr>
      <vt:lpstr>等线 Light</vt:lpstr>
      <vt:lpstr>Arial</vt:lpstr>
      <vt:lpstr>Calibri</vt:lpstr>
      <vt:lpstr>Coiny</vt:lpstr>
      <vt:lpstr>inpin heiti</vt:lpstr>
      <vt:lpstr>Mali</vt:lpstr>
      <vt:lpstr>Pacifico</vt:lpstr>
      <vt:lpstr>SVN-Bear</vt:lpstr>
      <vt:lpstr>SVN-Carington</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Microsoft Office User</cp:lastModifiedBy>
  <cp:revision>30</cp:revision>
  <dcterms:created xsi:type="dcterms:W3CDTF">2022-02-06T13:56:20Z</dcterms:created>
  <dcterms:modified xsi:type="dcterms:W3CDTF">2022-02-08T17:27:10Z</dcterms:modified>
</cp:coreProperties>
</file>