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99" r:id="rId4"/>
    <p:sldId id="301" r:id="rId5"/>
    <p:sldId id="293" r:id="rId6"/>
    <p:sldId id="287" r:id="rId7"/>
    <p:sldId id="294" r:id="rId8"/>
    <p:sldId id="267" r:id="rId9"/>
    <p:sldId id="297" r:id="rId10"/>
    <p:sldId id="280" r:id="rId11"/>
    <p:sldId id="29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4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97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4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3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6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1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0AD9-6CAA-40CC-AF5F-FD46CD09CCE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F2483-558C-4760-9E15-1B62DDBE5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1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C%E1%BA%A3i_c%C3%A1ch" TargetMode="External"/><Relationship Id="rId3" Type="http://schemas.openxmlformats.org/officeDocument/2006/relationships/image" Target="../media/image8.jpeg"/><Relationship Id="rId7" Type="http://schemas.openxmlformats.org/officeDocument/2006/relationships/hyperlink" Target="https://vi.wikipedia.org/wiki/Nh%C3%A0_T%C3%A2y_S%C6%A1n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hyperlink" Target="https://vi.wikipedia.org/wiki/Ho%C3%A0ng_%C4%91%E1%BA%BF" TargetMode="External"/><Relationship Id="rId5" Type="http://schemas.openxmlformats.org/officeDocument/2006/relationships/hyperlink" Target="https://vi.wikipedia.org/wiki/1792" TargetMode="External"/><Relationship Id="rId4" Type="http://schemas.openxmlformats.org/officeDocument/2006/relationships/hyperlink" Target="https://vi.wikipedia.org/wiki/1753" TargetMode="External"/><Relationship Id="rId9" Type="http://schemas.openxmlformats.org/officeDocument/2006/relationships/hyperlink" Target="https://vi.wikipedia.org/wiki/L%E1%BB%8Bch_s%E1%BB%AD_Vi%E1%BB%87t_Na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" name="Rectangle 5767"/>
          <p:cNvSpPr/>
          <p:nvPr/>
        </p:nvSpPr>
        <p:spPr>
          <a:xfrm flipV="1">
            <a:off x="0" y="6051550"/>
            <a:ext cx="12192000" cy="806450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67" name="Rectangle 5766"/>
          <p:cNvSpPr/>
          <p:nvPr/>
        </p:nvSpPr>
        <p:spPr>
          <a:xfrm flipV="1">
            <a:off x="0" y="-12700"/>
            <a:ext cx="12192000" cy="806450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01" name="TextBox 12"/>
          <p:cNvSpPr txBox="1">
            <a:spLocks noChangeArrowheads="1"/>
          </p:cNvSpPr>
          <p:nvPr/>
        </p:nvSpPr>
        <p:spPr bwMode="auto">
          <a:xfrm>
            <a:off x="0" y="2474405"/>
            <a:ext cx="12192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ko-KR" sz="4000" b="1" dirty="0" err="1">
                <a:solidFill>
                  <a:srgbClr val="C523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ko-KR" sz="4000" b="1" dirty="0">
                <a:solidFill>
                  <a:srgbClr val="C523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000" b="1" dirty="0" err="1">
                <a:solidFill>
                  <a:srgbClr val="C523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ko-KR" altLang="en-US" sz="4000" b="1" dirty="0">
              <a:solidFill>
                <a:srgbClr val="C523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69" name="Rectangle 5768"/>
          <p:cNvSpPr/>
          <p:nvPr/>
        </p:nvSpPr>
        <p:spPr>
          <a:xfrm>
            <a:off x="0" y="75088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70" name="Rectangle 5769"/>
          <p:cNvSpPr/>
          <p:nvPr/>
        </p:nvSpPr>
        <p:spPr>
          <a:xfrm>
            <a:off x="1588" y="6016625"/>
            <a:ext cx="12190412" cy="90488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3"/>
          <p:cNvSpPr txBox="1"/>
          <p:nvPr/>
        </p:nvSpPr>
        <p:spPr>
          <a:xfrm>
            <a:off x="480290" y="3341180"/>
            <a:ext cx="11711709" cy="7699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chữ hoa: </a:t>
            </a:r>
            <a:r>
              <a:rPr lang="en-US" altLang="ko-KR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</a:t>
            </a:r>
            <a:endParaRPr lang="en-US" altLang="ko-KR" sz="4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211766"/>
      </p:ext>
    </p:extLst>
  </p:cSld>
  <p:clrMapOvr>
    <a:masterClrMapping/>
  </p:clrMapOvr>
  <p:transition spd="slow" advTm="836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785813"/>
            <a:ext cx="12190413" cy="92075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863975" y="722313"/>
            <a:ext cx="35321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ứng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alt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01478" y="1593850"/>
            <a:ext cx="11662089" cy="2232828"/>
            <a:chOff x="201478" y="1593850"/>
            <a:chExt cx="11662089" cy="2232828"/>
          </a:xfrm>
        </p:grpSpPr>
        <p:grpSp>
          <p:nvGrpSpPr>
            <p:cNvPr id="2" name="Group 1"/>
            <p:cNvGrpSpPr/>
            <p:nvPr/>
          </p:nvGrpSpPr>
          <p:grpSpPr>
            <a:xfrm>
              <a:off x="201478" y="1593850"/>
              <a:ext cx="11661664" cy="754064"/>
              <a:chOff x="201478" y="1593850"/>
              <a:chExt cx="11661664" cy="754064"/>
            </a:xfrm>
          </p:grpSpPr>
          <p:grpSp>
            <p:nvGrpSpPr>
              <p:cNvPr id="16402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457" name="Rectangle 45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58" name="Straight Connector 45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Straight Connector 45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Connector 45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3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462" name="Rectangle 461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63" name="Straight Connector 462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4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467" name="Rectangle 46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68" name="Straight Connector 46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5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72" name="Rectangle 47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73" name="Straight Connector 47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6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477" name="Rectangle 47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478" name="Straight Connector 47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7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482" name="Rectangle 48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83" name="Straight Connector 48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8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87" name="Rectangle 48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88" name="Straight Connector 48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Straight Connector 48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Straight Connector 48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9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492" name="Rectangle 49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3" name="Straight Connector 49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0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97" name="Rectangle 49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8" name="Straight Connector 49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Connector 49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1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502" name="Rectangle 50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3" name="Straight Connector 50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2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507" name="Rectangle 50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8" name="Straight Connector 50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3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512" name="Rectangle 51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13" name="Straight Connector 51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Connector 51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510"/>
              <p:cNvGrpSpPr>
                <a:grpSpLocks/>
              </p:cNvGrpSpPr>
              <p:nvPr/>
            </p:nvGrpSpPr>
            <p:grpSpPr bwMode="auto">
              <a:xfrm>
                <a:off x="10193973" y="1598597"/>
                <a:ext cx="839787" cy="741363"/>
                <a:chOff x="555736" y="2370254"/>
                <a:chExt cx="839893" cy="741678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1" name="Straight Connector 19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17" name="Straight Connector 21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4" name="Group 673"/>
            <p:cNvGrpSpPr/>
            <p:nvPr/>
          </p:nvGrpSpPr>
          <p:grpSpPr>
            <a:xfrm>
              <a:off x="201903" y="2336993"/>
              <a:ext cx="11661664" cy="754064"/>
              <a:chOff x="201478" y="1593850"/>
              <a:chExt cx="11661664" cy="754064"/>
            </a:xfrm>
          </p:grpSpPr>
          <p:grpSp>
            <p:nvGrpSpPr>
              <p:cNvPr id="675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741" name="Rectangle 74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42" name="Straight Connector 74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6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737" name="Rectangle 736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8" name="Straight Connector 737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Straight Connector 739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7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33" name="Rectangle 732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4" name="Straight Connector 73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Straight Connector 73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29" name="Rectangle 72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0" name="Straight Connector 72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725" name="Rectangle 724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726" name="Straight Connector 725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726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721" name="Rectangle 72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22" name="Straight Connector 72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Connector 723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17" name="Rectangle 71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8" name="Straight Connector 71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13" name="Rectangle 712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4" name="Straight Connector 71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09" name="Rectangle 70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0" name="Straight Connector 70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Straight Connector 711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05" name="Rectangle 704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06" name="Straight Connector 705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701" name="Rectangle 70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02" name="Straight Connector 70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Straight Connector 70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Straight Connector 703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697" name="Rectangle 69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8" name="Straight Connector 69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9" name="Straight Connector 69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Straight Connector 69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7" name="Group 510"/>
              <p:cNvGrpSpPr>
                <a:grpSpLocks/>
              </p:cNvGrpSpPr>
              <p:nvPr/>
            </p:nvGrpSpPr>
            <p:grpSpPr bwMode="auto">
              <a:xfrm>
                <a:off x="10193973" y="1598598"/>
                <a:ext cx="839787" cy="749316"/>
                <a:chOff x="555736" y="2370254"/>
                <a:chExt cx="839893" cy="749634"/>
              </a:xfrm>
            </p:grpSpPr>
            <p:sp>
              <p:nvSpPr>
                <p:cNvPr id="693" name="Rectangle 692"/>
                <p:cNvSpPr/>
                <p:nvPr/>
              </p:nvSpPr>
              <p:spPr>
                <a:xfrm>
                  <a:off x="562087" y="2370254"/>
                  <a:ext cx="833542" cy="74963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4" name="Straight Connector 69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8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689" name="Rectangle 68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0" name="Straight Connector 68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5" name="Group 744"/>
            <p:cNvGrpSpPr/>
            <p:nvPr/>
          </p:nvGrpSpPr>
          <p:grpSpPr>
            <a:xfrm>
              <a:off x="201903" y="3072614"/>
              <a:ext cx="11661664" cy="754064"/>
              <a:chOff x="201478" y="1593850"/>
              <a:chExt cx="11661664" cy="754064"/>
            </a:xfrm>
          </p:grpSpPr>
          <p:grpSp>
            <p:nvGrpSpPr>
              <p:cNvPr id="746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812" name="Rectangle 81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13" name="Straight Connector 81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Connector 814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808" name="Rectangle 807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9" name="Straight Connector 808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804" name="Rectangle 80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5" name="Straight Connector 80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Straight Connector 80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9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800" name="Rectangle 79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1" name="Straight Connector 80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Straight Connector 80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796" name="Rectangle 79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797" name="Straight Connector 79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Straight Connector 79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Straight Connector 798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1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792" name="Rectangle 79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93" name="Straight Connector 79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Straight Connector 79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Straight Connector 79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88" name="Rectangle 787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9" name="Straight Connector 788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Straight Connector 790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84" name="Rectangle 78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5" name="Straight Connector 78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Straight Connector 78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78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80" name="Rectangle 77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1" name="Straight Connector 78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Straight Connector 782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5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76" name="Rectangle 77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77" name="Straight Connector 77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Straight Connector 778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772" name="Rectangle 77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73" name="Straight Connector 77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Straight Connector 77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Straight Connector 77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768" name="Rectangle 767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9" name="Straight Connector 768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Straight Connector 770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8" name="Group 510"/>
              <p:cNvGrpSpPr>
                <a:grpSpLocks/>
              </p:cNvGrpSpPr>
              <p:nvPr/>
            </p:nvGrpSpPr>
            <p:grpSpPr bwMode="auto">
              <a:xfrm>
                <a:off x="10193973" y="1598597"/>
                <a:ext cx="839787" cy="741363"/>
                <a:chOff x="555736" y="2370254"/>
                <a:chExt cx="839893" cy="741678"/>
              </a:xfrm>
            </p:grpSpPr>
            <p:sp>
              <p:nvSpPr>
                <p:cNvPr id="764" name="Rectangle 76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5" name="Straight Connector 76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Straight Connector 76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9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760" name="Rectangle 75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1" name="Straight Connector 76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Straight Connector 76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Straight Connector 76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16" name="TextBox 815"/>
          <p:cNvSpPr txBox="1"/>
          <p:nvPr/>
        </p:nvSpPr>
        <p:spPr>
          <a:xfrm>
            <a:off x="0" y="1909970"/>
            <a:ext cx="10838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Quê em đồng lúa, nương dâu,</a:t>
            </a:r>
          </a:p>
          <a:p>
            <a:pPr>
              <a:spcBef>
                <a:spcPts val="1200"/>
              </a:spcBef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Bên dòng sông nhỏ, nhịp cầu bắc ngang.</a:t>
            </a:r>
          </a:p>
        </p:txBody>
      </p:sp>
      <p:sp>
        <p:nvSpPr>
          <p:cNvPr id="818" name="Rectangle 817"/>
          <p:cNvSpPr>
            <a:spLocks noChangeArrowheads="1"/>
          </p:cNvSpPr>
          <p:nvPr/>
        </p:nvSpPr>
        <p:spPr bwMode="auto">
          <a:xfrm>
            <a:off x="1708059" y="4088776"/>
            <a:ext cx="11136224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vi-VN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tả cảnh đẹp bình dị của một miền quê.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72312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" grpId="0"/>
      <p:bldP spid="8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785813"/>
            <a:ext cx="12190413" cy="92075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863975" y="722313"/>
            <a:ext cx="35321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ứng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altLang="en-US" sz="4400" dirty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alt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01478" y="1593850"/>
            <a:ext cx="11662089" cy="2232828"/>
            <a:chOff x="201478" y="1593850"/>
            <a:chExt cx="11662089" cy="2232828"/>
          </a:xfrm>
        </p:grpSpPr>
        <p:grpSp>
          <p:nvGrpSpPr>
            <p:cNvPr id="2" name="Group 1"/>
            <p:cNvGrpSpPr/>
            <p:nvPr/>
          </p:nvGrpSpPr>
          <p:grpSpPr>
            <a:xfrm>
              <a:off x="201478" y="1593850"/>
              <a:ext cx="11661664" cy="754064"/>
              <a:chOff x="201478" y="1593850"/>
              <a:chExt cx="11661664" cy="754064"/>
            </a:xfrm>
          </p:grpSpPr>
          <p:grpSp>
            <p:nvGrpSpPr>
              <p:cNvPr id="16402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457" name="Rectangle 45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58" name="Straight Connector 45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Straight Connector 45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Connector 45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3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462" name="Rectangle 461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63" name="Straight Connector 462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4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467" name="Rectangle 46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68" name="Straight Connector 46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5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72" name="Rectangle 47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73" name="Straight Connector 47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6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477" name="Rectangle 47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478" name="Straight Connector 47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7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482" name="Rectangle 48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83" name="Straight Connector 48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8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87" name="Rectangle 48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88" name="Straight Connector 48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Straight Connector 48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Straight Connector 48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9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492" name="Rectangle 49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3" name="Straight Connector 49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0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497" name="Rectangle 49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8" name="Straight Connector 49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Straight Connector 49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1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502" name="Rectangle 50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3" name="Straight Connector 50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2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507" name="Rectangle 50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8" name="Straight Connector 50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3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512" name="Rectangle 51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13" name="Straight Connector 51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Connector 51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510"/>
              <p:cNvGrpSpPr>
                <a:grpSpLocks/>
              </p:cNvGrpSpPr>
              <p:nvPr/>
            </p:nvGrpSpPr>
            <p:grpSpPr bwMode="auto">
              <a:xfrm>
                <a:off x="10193973" y="1598597"/>
                <a:ext cx="839787" cy="741363"/>
                <a:chOff x="555736" y="2370254"/>
                <a:chExt cx="839893" cy="741678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1" name="Straight Connector 19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17" name="Straight Connector 21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4" name="Group 673"/>
            <p:cNvGrpSpPr/>
            <p:nvPr/>
          </p:nvGrpSpPr>
          <p:grpSpPr>
            <a:xfrm>
              <a:off x="201903" y="2336993"/>
              <a:ext cx="11661664" cy="754064"/>
              <a:chOff x="201478" y="1593850"/>
              <a:chExt cx="11661664" cy="754064"/>
            </a:xfrm>
          </p:grpSpPr>
          <p:grpSp>
            <p:nvGrpSpPr>
              <p:cNvPr id="675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741" name="Rectangle 74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42" name="Straight Connector 74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Straight Connector 74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6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737" name="Rectangle 736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8" name="Straight Connector 737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Straight Connector 739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7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33" name="Rectangle 732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4" name="Straight Connector 73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Straight Connector 73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29" name="Rectangle 72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30" name="Straight Connector 72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Straight Connector 73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725" name="Rectangle 724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726" name="Straight Connector 725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Connector 726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721" name="Rectangle 72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22" name="Straight Connector 72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Connector 72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Connector 723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17" name="Rectangle 71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8" name="Straight Connector 71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13" name="Rectangle 712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4" name="Straight Connector 71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09" name="Rectangle 70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10" name="Straight Connector 70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Straight Connector 711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05" name="Rectangle 704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06" name="Straight Connector 705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701" name="Rectangle 700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02" name="Straight Connector 701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Straight Connector 702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Straight Connector 703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697" name="Rectangle 696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8" name="Straight Connector 697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9" name="Straight Connector 698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Straight Connector 699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7" name="Group 510"/>
              <p:cNvGrpSpPr>
                <a:grpSpLocks/>
              </p:cNvGrpSpPr>
              <p:nvPr/>
            </p:nvGrpSpPr>
            <p:grpSpPr bwMode="auto">
              <a:xfrm>
                <a:off x="10193973" y="1598598"/>
                <a:ext cx="839787" cy="749316"/>
                <a:chOff x="555736" y="2370254"/>
                <a:chExt cx="839893" cy="749634"/>
              </a:xfrm>
            </p:grpSpPr>
            <p:sp>
              <p:nvSpPr>
                <p:cNvPr id="693" name="Rectangle 692"/>
                <p:cNvSpPr/>
                <p:nvPr/>
              </p:nvSpPr>
              <p:spPr>
                <a:xfrm>
                  <a:off x="562087" y="2370254"/>
                  <a:ext cx="833542" cy="74963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4" name="Straight Connector 693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8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689" name="Rectangle 688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90" name="Straight Connector 689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5" name="Group 744"/>
            <p:cNvGrpSpPr/>
            <p:nvPr/>
          </p:nvGrpSpPr>
          <p:grpSpPr>
            <a:xfrm>
              <a:off x="201903" y="3072614"/>
              <a:ext cx="11661664" cy="754064"/>
              <a:chOff x="201478" y="1593850"/>
              <a:chExt cx="11661664" cy="754064"/>
            </a:xfrm>
          </p:grpSpPr>
          <p:grpSp>
            <p:nvGrpSpPr>
              <p:cNvPr id="746" name="Group 455"/>
              <p:cNvGrpSpPr>
                <a:grpSpLocks/>
              </p:cNvGrpSpPr>
              <p:nvPr/>
            </p:nvGrpSpPr>
            <p:grpSpPr bwMode="auto">
              <a:xfrm>
                <a:off x="201478" y="1593850"/>
                <a:ext cx="839787" cy="754063"/>
                <a:chOff x="555736" y="2370254"/>
                <a:chExt cx="839893" cy="741678"/>
              </a:xfrm>
            </p:grpSpPr>
            <p:sp>
              <p:nvSpPr>
                <p:cNvPr id="812" name="Rectangle 81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13" name="Straight Connector 81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Connector 814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460"/>
              <p:cNvGrpSpPr>
                <a:grpSpLocks/>
              </p:cNvGrpSpPr>
              <p:nvPr/>
            </p:nvGrpSpPr>
            <p:grpSpPr bwMode="auto">
              <a:xfrm>
                <a:off x="1025390" y="1598598"/>
                <a:ext cx="849313" cy="749316"/>
                <a:chOff x="545576" y="2370254"/>
                <a:chExt cx="850053" cy="741678"/>
              </a:xfrm>
            </p:grpSpPr>
            <p:sp>
              <p:nvSpPr>
                <p:cNvPr id="808" name="Rectangle 807"/>
                <p:cNvSpPr/>
                <p:nvPr/>
              </p:nvSpPr>
              <p:spPr>
                <a:xfrm>
                  <a:off x="563054" y="2370254"/>
                  <a:ext cx="832575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9" name="Straight Connector 808"/>
                <p:cNvCxnSpPr>
                  <a:cxnSpLocks/>
                </p:cNvCxnSpPr>
                <p:nvPr/>
              </p:nvCxnSpPr>
              <p:spPr>
                <a:xfrm>
                  <a:off x="555109" y="2549718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>
                  <a:cxnSpLocks/>
                </p:cNvCxnSpPr>
                <p:nvPr/>
              </p:nvCxnSpPr>
              <p:spPr>
                <a:xfrm>
                  <a:off x="555109" y="2910233"/>
                  <a:ext cx="83416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Straight Connector 810"/>
                <p:cNvCxnSpPr>
                  <a:cxnSpLocks/>
                </p:cNvCxnSpPr>
                <p:nvPr/>
              </p:nvCxnSpPr>
              <p:spPr>
                <a:xfrm>
                  <a:off x="545576" y="2718065"/>
                  <a:ext cx="832575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465"/>
              <p:cNvGrpSpPr>
                <a:grpSpLocks/>
              </p:cNvGrpSpPr>
              <p:nvPr/>
            </p:nvGrpSpPr>
            <p:grpSpPr bwMode="auto">
              <a:xfrm>
                <a:off x="1866765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804" name="Rectangle 80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5" name="Straight Connector 80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Straight Connector 80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9" name="Group 470"/>
              <p:cNvGrpSpPr>
                <a:grpSpLocks/>
              </p:cNvGrpSpPr>
              <p:nvPr/>
            </p:nvGrpSpPr>
            <p:grpSpPr bwMode="auto">
              <a:xfrm>
                <a:off x="270020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800" name="Rectangle 79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1" name="Straight Connector 80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Straight Connector 80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Group 475"/>
              <p:cNvGrpSpPr>
                <a:grpSpLocks/>
              </p:cNvGrpSpPr>
              <p:nvPr/>
            </p:nvGrpSpPr>
            <p:grpSpPr bwMode="auto">
              <a:xfrm>
                <a:off x="3530465" y="1598597"/>
                <a:ext cx="839788" cy="749316"/>
                <a:chOff x="555736" y="2370254"/>
                <a:chExt cx="839893" cy="741678"/>
              </a:xfrm>
            </p:grpSpPr>
            <p:sp>
              <p:nvSpPr>
                <p:cNvPr id="796" name="Rectangle 79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cxnSp>
              <p:nvCxnSpPr>
                <p:cNvPr id="797" name="Straight Connector 79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Straight Connector 79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Straight Connector 798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1" name="Group 480"/>
              <p:cNvGrpSpPr>
                <a:grpSpLocks/>
              </p:cNvGrpSpPr>
              <p:nvPr/>
            </p:nvGrpSpPr>
            <p:grpSpPr bwMode="auto">
              <a:xfrm>
                <a:off x="4363903" y="1598598"/>
                <a:ext cx="839787" cy="749316"/>
                <a:chOff x="555736" y="2370254"/>
                <a:chExt cx="839893" cy="741678"/>
              </a:xfrm>
            </p:grpSpPr>
            <p:sp>
              <p:nvSpPr>
                <p:cNvPr id="792" name="Rectangle 79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93" name="Straight Connector 79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Straight Connector 79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Straight Connector 79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Group 485"/>
              <p:cNvGrpSpPr>
                <a:grpSpLocks/>
              </p:cNvGrpSpPr>
              <p:nvPr/>
            </p:nvGrpSpPr>
            <p:grpSpPr bwMode="auto">
              <a:xfrm>
                <a:off x="51957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88" name="Rectangle 787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9" name="Straight Connector 788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Straight Connector 790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Group 490"/>
              <p:cNvGrpSpPr>
                <a:grpSpLocks/>
              </p:cNvGrpSpPr>
              <p:nvPr/>
            </p:nvGrpSpPr>
            <p:grpSpPr bwMode="auto">
              <a:xfrm>
                <a:off x="60291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84" name="Rectangle 78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5" name="Straight Connector 78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Straight Connector 78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Straight Connector 78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Group 495"/>
              <p:cNvGrpSpPr>
                <a:grpSpLocks/>
              </p:cNvGrpSpPr>
              <p:nvPr/>
            </p:nvGrpSpPr>
            <p:grpSpPr bwMode="auto">
              <a:xfrm>
                <a:off x="6859453" y="1603375"/>
                <a:ext cx="839787" cy="741363"/>
                <a:chOff x="555736" y="2370254"/>
                <a:chExt cx="839893" cy="741678"/>
              </a:xfrm>
            </p:grpSpPr>
            <p:sp>
              <p:nvSpPr>
                <p:cNvPr id="780" name="Rectangle 77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81" name="Straight Connector 78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Straight Connector 782"/>
                <p:cNvCxnSpPr>
                  <a:cxnSpLocks/>
                </p:cNvCxnSpPr>
                <p:nvPr/>
              </p:nvCxnSpPr>
              <p:spPr>
                <a:xfrm>
                  <a:off x="555736" y="2718065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5" name="Group 500"/>
              <p:cNvGrpSpPr>
                <a:grpSpLocks/>
              </p:cNvGrpSpPr>
              <p:nvPr/>
            </p:nvGrpSpPr>
            <p:grpSpPr bwMode="auto">
              <a:xfrm>
                <a:off x="7692890" y="1603375"/>
                <a:ext cx="839788" cy="741363"/>
                <a:chOff x="555736" y="2370254"/>
                <a:chExt cx="839893" cy="741678"/>
              </a:xfrm>
            </p:grpSpPr>
            <p:sp>
              <p:nvSpPr>
                <p:cNvPr id="776" name="Rectangle 775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77" name="Straight Connector 776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Straight Connector 777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Straight Connector 778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Group 505"/>
              <p:cNvGrpSpPr>
                <a:grpSpLocks/>
              </p:cNvGrpSpPr>
              <p:nvPr/>
            </p:nvGrpSpPr>
            <p:grpSpPr bwMode="auto">
              <a:xfrm>
                <a:off x="8524740" y="1600200"/>
                <a:ext cx="839788" cy="741363"/>
                <a:chOff x="555736" y="2370254"/>
                <a:chExt cx="839893" cy="741678"/>
              </a:xfrm>
            </p:grpSpPr>
            <p:sp>
              <p:nvSpPr>
                <p:cNvPr id="772" name="Rectangle 771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73" name="Straight Connector 772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Straight Connector 773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Straight Connector 774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Group 510"/>
              <p:cNvGrpSpPr>
                <a:grpSpLocks/>
              </p:cNvGrpSpPr>
              <p:nvPr/>
            </p:nvGrpSpPr>
            <p:grpSpPr bwMode="auto">
              <a:xfrm>
                <a:off x="9358178" y="1600200"/>
                <a:ext cx="839787" cy="741363"/>
                <a:chOff x="555736" y="2370254"/>
                <a:chExt cx="839893" cy="741678"/>
              </a:xfrm>
            </p:grpSpPr>
            <p:sp>
              <p:nvSpPr>
                <p:cNvPr id="768" name="Rectangle 767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9" name="Straight Connector 768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Straight Connector 770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8" name="Group 510"/>
              <p:cNvGrpSpPr>
                <a:grpSpLocks/>
              </p:cNvGrpSpPr>
              <p:nvPr/>
            </p:nvGrpSpPr>
            <p:grpSpPr bwMode="auto">
              <a:xfrm>
                <a:off x="10193973" y="1598597"/>
                <a:ext cx="839787" cy="741363"/>
                <a:chOff x="555736" y="2370254"/>
                <a:chExt cx="839893" cy="741678"/>
              </a:xfrm>
            </p:grpSpPr>
            <p:sp>
              <p:nvSpPr>
                <p:cNvPr id="764" name="Rectangle 763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5" name="Straight Connector 764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Straight Connector 765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Straight Connector 766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9" name="Group 510"/>
              <p:cNvGrpSpPr>
                <a:grpSpLocks/>
              </p:cNvGrpSpPr>
              <p:nvPr/>
            </p:nvGrpSpPr>
            <p:grpSpPr bwMode="auto">
              <a:xfrm>
                <a:off x="11023355" y="1600196"/>
                <a:ext cx="839787" cy="741363"/>
                <a:chOff x="555736" y="2370254"/>
                <a:chExt cx="839893" cy="741678"/>
              </a:xfrm>
            </p:grpSpPr>
            <p:sp>
              <p:nvSpPr>
                <p:cNvPr id="760" name="Rectangle 759"/>
                <p:cNvSpPr/>
                <p:nvPr/>
              </p:nvSpPr>
              <p:spPr>
                <a:xfrm>
                  <a:off x="562087" y="2370254"/>
                  <a:ext cx="833542" cy="74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761" name="Straight Connector 760"/>
                <p:cNvCxnSpPr>
                  <a:cxnSpLocks/>
                </p:cNvCxnSpPr>
                <p:nvPr/>
              </p:nvCxnSpPr>
              <p:spPr>
                <a:xfrm>
                  <a:off x="555736" y="2549718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Straight Connector 761"/>
                <p:cNvCxnSpPr>
                  <a:cxnSpLocks/>
                </p:cNvCxnSpPr>
                <p:nvPr/>
              </p:nvCxnSpPr>
              <p:spPr>
                <a:xfrm>
                  <a:off x="555736" y="2910233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Straight Connector 762"/>
                <p:cNvCxnSpPr>
                  <a:cxnSpLocks/>
                </p:cNvCxnSpPr>
                <p:nvPr/>
              </p:nvCxnSpPr>
              <p:spPr>
                <a:xfrm>
                  <a:off x="555736" y="2727594"/>
                  <a:ext cx="833542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2" name="Rectangle 221"/>
          <p:cNvSpPr>
            <a:spLocks noChangeArrowheads="1"/>
          </p:cNvSpPr>
          <p:nvPr/>
        </p:nvSpPr>
        <p:spPr bwMode="auto">
          <a:xfrm>
            <a:off x="225869" y="3920891"/>
            <a:ext cx="8877751" cy="6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Rectangle 222"/>
          <p:cNvSpPr>
            <a:spLocks noChangeArrowheads="1"/>
          </p:cNvSpPr>
          <p:nvPr/>
        </p:nvSpPr>
        <p:spPr bwMode="auto">
          <a:xfrm>
            <a:off x="225869" y="4521042"/>
            <a:ext cx="1216307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Q, B và con chữ thường g, l, h, b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2,5 li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chữ d, đ, p cao 2 li. Con chữ s cao hơn 1 li.</a:t>
            </a:r>
          </a:p>
          <a:p>
            <a:pPr>
              <a:lnSpc>
                <a:spcPct val="150000"/>
              </a:lnSpc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con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còn lại cao 1 li.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0" y="1909970"/>
            <a:ext cx="10838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Quê em đồng lúa, nương dâu,</a:t>
            </a:r>
          </a:p>
          <a:p>
            <a:pPr>
              <a:spcBef>
                <a:spcPts val="1200"/>
              </a:spcBef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Bên dòng sông nhỏ, nhịp cầu bắc ngang.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20527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222" grpId="1"/>
      <p:bldP spid="223" grpId="0"/>
      <p:bldP spid="2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1573213" y="2247900"/>
            <a:ext cx="381635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155825" y="946150"/>
            <a:ext cx="7464425" cy="10429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vi-VN" sz="4400" dirty="0" err="1">
                <a:cs typeface="Times New Roman" panose="02020603050405020304" pitchFamily="18" charset="0"/>
              </a:rPr>
              <a:t>Tư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thế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ngồi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và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cách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cầm</a:t>
            </a:r>
            <a:r>
              <a:rPr lang="en-US" altLang="vi-VN" sz="4400" dirty="0"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cs typeface="Times New Roman" panose="02020603050405020304" pitchFamily="18" charset="0"/>
              </a:rPr>
              <a:t>bút</a:t>
            </a:r>
            <a:endParaRPr lang="en-US" altLang="vi-VN" sz="4400" dirty="0">
              <a:cs typeface="Times New Roman" panose="02020603050405020304" pitchFamily="18" charset="0"/>
            </a:endParaRPr>
          </a:p>
        </p:txBody>
      </p:sp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2908300"/>
            <a:ext cx="461168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726373"/>
      </p:ext>
    </p:extLst>
  </p:cSld>
  <p:clrMapOvr>
    <a:masterClrMapping/>
  </p:clrMapOvr>
  <p:transition spd="med" advTm="144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-100807" y="1305074"/>
            <a:ext cx="1239202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Chữ hoa Q cao mấy li? Được tạo bởi mấy nét? Đó là những nét nào?</a:t>
            </a: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4389755" y="3395553"/>
            <a:ext cx="78006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 1: Là nét cong kín (giống 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 O).</a:t>
            </a:r>
          </a:p>
          <a:p>
            <a:pPr fontAlgn="base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2: Là nét lượn ngang (giống làn sóng).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9755" y="2810778"/>
            <a:ext cx="6992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Q cao 2,5 li. Được tạo bởi 2 nét:</a:t>
            </a:r>
          </a:p>
        </p:txBody>
      </p:sp>
      <p:pic>
        <p:nvPicPr>
          <p:cNvPr id="9" name="Picture 2" descr="C:\Users\admin\Downloads\Mẫu chữ\MẪU CHỮ ĐÃ XẾP\Chữ hoa\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3623" r="13334" b="24350"/>
          <a:stretch/>
        </p:blipFill>
        <p:spPr bwMode="auto">
          <a:xfrm>
            <a:off x="259458" y="2081915"/>
            <a:ext cx="3999033" cy="40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4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Q - CỠ CHỮ 2,5 LY - _KIẾN THỨC TIỂU HỌC_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0" y="1290188"/>
            <a:ext cx="12171074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Chữ hoa T cao mấy li? Được tạo bởi mấy nét? Đó là những nét nào?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92" t="8372" r="15458" b="7272"/>
          <a:stretch/>
        </p:blipFill>
        <p:spPr>
          <a:xfrm>
            <a:off x="528034" y="2242739"/>
            <a:ext cx="4056845" cy="3696237"/>
          </a:xfrm>
          <a:prstGeom prst="rect">
            <a:avLst/>
          </a:prstGeom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247068" y="2298935"/>
            <a:ext cx="251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latin typeface="Times New Roman" pitchFamily="18" charset="0"/>
              </a:rPr>
              <a:t>Gồm 3 nét: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99443" y="2827901"/>
            <a:ext cx="50006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i="0" dirty="0">
                <a:latin typeface="Times New Roman" panose="02020603050405020304" pitchFamily="18" charset="0"/>
              </a:rPr>
              <a:t>+ Nét 1: nét cong trái (nhỏ).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225738" y="3376556"/>
            <a:ext cx="55410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0" dirty="0">
                <a:latin typeface="Times New Roman" panose="02020603050405020304" pitchFamily="18" charset="0"/>
              </a:rPr>
              <a:t>+ Nét 2: là nét lượn ngang (ngắn). 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247068" y="3972424"/>
            <a:ext cx="563788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0" dirty="0">
                <a:latin typeface="Times New Roman" panose="02020603050405020304" pitchFamily="18" charset="0"/>
              </a:rPr>
              <a:t>+</a:t>
            </a:r>
            <a:r>
              <a:rPr lang="en-US" altLang="en-US" sz="2800" b="1" i="0" dirty="0">
                <a:latin typeface="Times New Roman" panose="02020603050405020304" pitchFamily="18" charset="0"/>
              </a:rPr>
              <a:t> </a:t>
            </a:r>
            <a:r>
              <a:rPr lang="en-US" altLang="en-US" sz="2800" i="0" dirty="0">
                <a:latin typeface="Times New Roman" panose="02020603050405020304" pitchFamily="18" charset="0"/>
              </a:rPr>
              <a:t>Nét 3: là nét cong trái (to) nối liền nhau, tạo thành xoắn nhỏ ở đầu chữ. </a:t>
            </a:r>
          </a:p>
        </p:txBody>
      </p:sp>
    </p:spTree>
    <p:extLst>
      <p:ext uri="{BB962C8B-B14F-4D97-AF65-F5344CB8AC3E}">
        <p14:creationId xmlns:p14="http://schemas.microsoft.com/office/powerpoint/2010/main" val="27250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ƯỚNG DẪN VIẾT CHỮ HOA T - CỠ CHỮ 2,5 LY - _KIẾN THỨC TIỂU HỌC_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0" y="1290188"/>
            <a:ext cx="12711448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Chữ hoa S cao mấy li? Được tạo bởi mấy nét? Đó là những nét nào?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4912603" y="3061082"/>
            <a:ext cx="7066037" cy="295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vi-VN" sz="3200" dirty="0">
                <a:latin typeface="+mj-lt"/>
              </a:rPr>
              <a:t>Là sự kết hợp của 2 nét cơ bản (cong dưới và móc ngược trái). Hai nét này nối liền nhau, tạo vòng xoắn to ở đầu chữ. Ở cuối nét, móc lượn vào trong.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8088" y="2396801"/>
            <a:ext cx="3975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*Chữ hoa S gồm 1 nét: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178" t="30982" r="24867" b="45982"/>
          <a:stretch/>
        </p:blipFill>
        <p:spPr>
          <a:xfrm>
            <a:off x="372775" y="2361943"/>
            <a:ext cx="4366935" cy="40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S - CỠ CHỮ 2,5 LY - _KIẾN THỨC TIỂU HỌC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77848"/>
              </p:ext>
            </p:extLst>
          </p:nvPr>
        </p:nvGraphicFramePr>
        <p:xfrm>
          <a:off x="3261519" y="875980"/>
          <a:ext cx="2838450" cy="1789111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558414"/>
              </p:ext>
            </p:extLst>
          </p:nvPr>
        </p:nvGraphicFramePr>
        <p:xfrm>
          <a:off x="6095206" y="879155"/>
          <a:ext cx="2838450" cy="1787525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55491"/>
              </p:ext>
            </p:extLst>
          </p:nvPr>
        </p:nvGraphicFramePr>
        <p:xfrm>
          <a:off x="8938419" y="883917"/>
          <a:ext cx="2838450" cy="1787525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548221"/>
              </p:ext>
            </p:extLst>
          </p:nvPr>
        </p:nvGraphicFramePr>
        <p:xfrm>
          <a:off x="427831" y="874392"/>
          <a:ext cx="2836861" cy="1787525"/>
        </p:xfrm>
        <a:graphic>
          <a:graphicData uri="http://schemas.openxmlformats.org/drawingml/2006/table">
            <a:tbl>
              <a:tblPr/>
              <a:tblGrid>
                <a:gridCol w="601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9884" y="1566745"/>
            <a:ext cx="115395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5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Quang T</a:t>
            </a:r>
            <a:r>
              <a:rPr lang="en-US" altLang="en-US" sz="115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r</a:t>
            </a:r>
            <a:r>
              <a:rPr lang="en-US" altLang="en-US" sz="115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ung</a:t>
            </a:r>
            <a:endParaRPr lang="vi-VN" altLang="en-US" sz="115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090863" y="-22225"/>
            <a:ext cx="5810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Phân tích từ ứng dụng:</a:t>
            </a:r>
            <a:endParaRPr lang="vi-VN" altLang="en-US" sz="4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759" y="3678098"/>
            <a:ext cx="1201624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" descr="C:\Users\itrpo\Downloads\800px-Quang_Trung_statue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3" y="3061631"/>
            <a:ext cx="3113798" cy="358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806525" y="3311436"/>
            <a:ext cx="79432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+mj-lt"/>
              </a:rPr>
              <a:t> Quang Trung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tên hiệu của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1753"/>
              </a:rPr>
              <a:t>1753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1792"/>
              </a:rPr>
              <a:t>1792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còn được biết đến là Quang Trung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đế hay Bắc Bình Vương,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anh hùng dân tộc có công đại phá quân Thanh. Ông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vị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Hoàng đế"/>
              </a:rPr>
              <a:t>hoàng đế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thứ hai của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Nhà Tây Sơn"/>
              </a:rPr>
              <a:t>nhà Tây Sơn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Ông không những là một trong những vị tướng lĩnh quân sự xuất sắc mà còn là một nhà cai trị tài giỏi, đưa ra nhiều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Cải cách"/>
              </a:rPr>
              <a:t>cải cách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kinh tế, xã hội nổi bật trong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Lịch sử Việt Nam"/>
              </a:rPr>
              <a:t>lịch sử Việt Nam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1378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463"/>
            <a:ext cx="12190413" cy="750887"/>
          </a:xfrm>
          <a:prstGeom prst="rect">
            <a:avLst/>
          </a:prstGeom>
          <a:solidFill>
            <a:srgbClr val="C52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782638"/>
            <a:ext cx="12190413" cy="90487"/>
          </a:xfrm>
          <a:prstGeom prst="rect">
            <a:avLst/>
          </a:prstGeom>
          <a:solidFill>
            <a:srgbClr val="274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12" name="Group 5"/>
          <p:cNvGraphicFramePr>
            <a:graphicFrameLocks noGrp="1"/>
          </p:cNvGraphicFramePr>
          <p:nvPr/>
        </p:nvGraphicFramePr>
        <p:xfrm>
          <a:off x="3261519" y="1305477"/>
          <a:ext cx="2838450" cy="1789111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50" marB="3155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Group 5"/>
          <p:cNvGraphicFramePr>
            <a:graphicFrameLocks noGrp="1"/>
          </p:cNvGraphicFramePr>
          <p:nvPr/>
        </p:nvGraphicFramePr>
        <p:xfrm>
          <a:off x="6095206" y="1308652"/>
          <a:ext cx="2838450" cy="1787525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Group 5"/>
          <p:cNvGraphicFramePr>
            <a:graphicFrameLocks noGrp="1"/>
          </p:cNvGraphicFramePr>
          <p:nvPr/>
        </p:nvGraphicFramePr>
        <p:xfrm>
          <a:off x="8938419" y="1313414"/>
          <a:ext cx="2838450" cy="1787525"/>
        </p:xfrm>
        <a:graphic>
          <a:graphicData uri="http://schemas.openxmlformats.org/drawingml/2006/table">
            <a:tbl>
              <a:tblPr/>
              <a:tblGrid>
                <a:gridCol w="60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49" marR="63049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Group 5"/>
          <p:cNvGraphicFramePr>
            <a:graphicFrameLocks noGrp="1"/>
          </p:cNvGraphicFramePr>
          <p:nvPr/>
        </p:nvGraphicFramePr>
        <p:xfrm>
          <a:off x="427831" y="1303889"/>
          <a:ext cx="2836861" cy="1787525"/>
        </p:xfrm>
        <a:graphic>
          <a:graphicData uri="http://schemas.openxmlformats.org/drawingml/2006/table">
            <a:tbl>
              <a:tblPr/>
              <a:tblGrid>
                <a:gridCol w="601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marL="63014" marR="63014" marT="31522" marB="315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37591" y="1962849"/>
            <a:ext cx="115395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500" b="1" dirty="0">
                <a:solidFill>
                  <a:srgbClr val="FF0000"/>
                </a:solidFill>
                <a:latin typeface="HP001 5 hàng" panose="020B0603050302020204" pitchFamily="34" charset="0"/>
              </a:rPr>
              <a:t>Quang Trung</a:t>
            </a:r>
            <a:endParaRPr lang="vi-VN" altLang="en-US" sz="115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090863" y="-22225"/>
            <a:ext cx="5810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Phân tích từ ứng dụng:</a:t>
            </a:r>
            <a:endParaRPr lang="vi-VN" altLang="en-US" sz="4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759" y="3678098"/>
            <a:ext cx="1201624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46015" y="3846270"/>
            <a:ext cx="9231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từ ứng dụng gồm mấy từ?</a:t>
            </a:r>
            <a:endParaRPr lang="en-US" alt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21546" y="440863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Gồm 2 từ: Quang và Trung.</a:t>
            </a:r>
            <a:endParaRPr lang="en-US" alt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21546" y="4982614"/>
            <a:ext cx="11755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3674" y="5609432"/>
            <a:ext cx="10793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chữ hoa Q, T và con chữ thường g 2,5 li.</a:t>
            </a:r>
          </a:p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chữ r cao hơn 1 li, các con chữ còn lại cao 1 li.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37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3.1|4.4|5.5|1.1|3.5|14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3.1|4.4|5.5|1.1|3.5|14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6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6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518</Words>
  <Application>Microsoft Office PowerPoint</Application>
  <PresentationFormat>Widescreen</PresentationFormat>
  <Paragraphs>36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duphong</cp:lastModifiedBy>
  <cp:revision>98</cp:revision>
  <dcterms:created xsi:type="dcterms:W3CDTF">2021-09-20T15:23:10Z</dcterms:created>
  <dcterms:modified xsi:type="dcterms:W3CDTF">2022-02-19T12:07:30Z</dcterms:modified>
</cp:coreProperties>
</file>