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86" r:id="rId4"/>
    <p:sldId id="287" r:id="rId5"/>
    <p:sldId id="288" r:id="rId6"/>
    <p:sldId id="289" r:id="rId7"/>
    <p:sldId id="270" r:id="rId8"/>
    <p:sldId id="273" r:id="rId9"/>
    <p:sldId id="290" r:id="rId10"/>
    <p:sldId id="274" r:id="rId11"/>
    <p:sldId id="291" r:id="rId12"/>
    <p:sldId id="293" r:id="rId13"/>
    <p:sldId id="294" r:id="rId14"/>
    <p:sldId id="292" r:id="rId15"/>
    <p:sldId id="295" r:id="rId16"/>
    <p:sldId id="275" r:id="rId17"/>
    <p:sldId id="276" r:id="rId18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11618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9" autoAdjust="0"/>
    <p:restoredTop sz="84545" autoAdjust="0"/>
  </p:normalViewPr>
  <p:slideViewPr>
    <p:cSldViewPr>
      <p:cViewPr varScale="1">
        <p:scale>
          <a:sx n="93" d="100"/>
          <a:sy n="93" d="100"/>
        </p:scale>
        <p:origin x="11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3C790-A3FB-4D3C-8DD1-63E267E5894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C56B1-C9A6-4241-98D4-ABEB9118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4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C56B1-C9A6-4241-98D4-ABEB911803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7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B2A4-5430-4B82-98AA-D1D3E3F2E04C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94-F0C4-4602-8DE6-E1A4CD0DD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26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B2A4-5430-4B82-98AA-D1D3E3F2E04C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94-F0C4-4602-8DE6-E1A4CD0DD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31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B2A4-5430-4B82-98AA-D1D3E3F2E04C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94-F0C4-4602-8DE6-E1A4CD0DD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752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B2A4-5430-4B82-98AA-D1D3E3F2E04C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94-F0C4-4602-8DE6-E1A4CD0DD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935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B2A4-5430-4B82-98AA-D1D3E3F2E04C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94-F0C4-4602-8DE6-E1A4CD0DD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18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B2A4-5430-4B82-98AA-D1D3E3F2E04C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94-F0C4-4602-8DE6-E1A4CD0DD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929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B2A4-5430-4B82-98AA-D1D3E3F2E04C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94-F0C4-4602-8DE6-E1A4CD0DD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20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B2A4-5430-4B82-98AA-D1D3E3F2E04C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94-F0C4-4602-8DE6-E1A4CD0DD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297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B2A4-5430-4B82-98AA-D1D3E3F2E04C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94-F0C4-4602-8DE6-E1A4CD0DD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184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B2A4-5430-4B82-98AA-D1D3E3F2E04C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94-F0C4-4602-8DE6-E1A4CD0DD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180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B2A4-5430-4B82-98AA-D1D3E3F2E04C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7594-F0C4-4602-8DE6-E1A4CD0DD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142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8B2A4-5430-4B82-98AA-D1D3E3F2E04C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7594-F0C4-4602-8DE6-E1A4CD0DD77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121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3.glb"/><Relationship Id="rId5" Type="http://schemas.openxmlformats.org/officeDocument/2006/relationships/image" Target="../media/image23.png"/><Relationship Id="rId4" Type="http://schemas.microsoft.com/office/2017/06/relationships/model3d" Target="../media/model3d2.glb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17/06/relationships/model3d" Target="../media/model3d2.glb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7/06/relationships/model3d" Target="../media/model3d3.glb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246779" y="49188"/>
            <a:ext cx="7685938" cy="376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82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717BF8C-AE52-498D-86D5-6D1A16C8EBC6}"/>
              </a:ext>
            </a:extLst>
          </p:cNvPr>
          <p:cNvGrpSpPr/>
          <p:nvPr/>
        </p:nvGrpSpPr>
        <p:grpSpPr>
          <a:xfrm>
            <a:off x="1630710" y="116632"/>
            <a:ext cx="8712968" cy="635000"/>
            <a:chOff x="1253941" y="554838"/>
            <a:chExt cx="8712968" cy="635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FD2451E-6599-466A-B80A-8E79E5B06A71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31D890D-6400-4A89-BB8A-05022D967471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HUY DUẨN">
                <a:extLst>
                  <a:ext uri="{FF2B5EF4-FFF2-40B4-BE49-F238E27FC236}">
                    <a16:creationId xmlns:a16="http://schemas.microsoft.com/office/drawing/2014/main" id="{00A4BC6E-B584-4DD4-AD73-4D3B9F1E2E49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FBA1D0-564A-463B-A5A7-04E1742171DB}"/>
                </a:ext>
              </a:extLst>
            </p:cNvPr>
            <p:cNvSpPr txBox="1"/>
            <p:nvPr/>
          </p:nvSpPr>
          <p:spPr>
            <a:xfrm>
              <a:off x="1956331" y="592156"/>
              <a:ext cx="8010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Theo em, khối nào lăn được?</a:t>
              </a:r>
              <a:endParaRPr lang="vi-VN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95AB97-9924-4C68-B017-CB0942AD6D58}"/>
              </a:ext>
            </a:extLst>
          </p:cNvPr>
          <p:cNvCxnSpPr>
            <a:cxnSpLocks/>
          </p:cNvCxnSpPr>
          <p:nvPr/>
        </p:nvCxnSpPr>
        <p:spPr>
          <a:xfrm>
            <a:off x="2492966" y="594245"/>
            <a:ext cx="48263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A1DEB16-DD48-499B-B1BA-2B4ED206EC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5" t="13399" r="15149" b="3303"/>
          <a:stretch/>
        </p:blipFill>
        <p:spPr>
          <a:xfrm>
            <a:off x="1943680" y="1317281"/>
            <a:ext cx="7117481" cy="41628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A32EFB-3AD5-4C5A-8CE1-AC0D86EE4731}"/>
              </a:ext>
            </a:extLst>
          </p:cNvPr>
          <p:cNvSpPr/>
          <p:nvPr/>
        </p:nvSpPr>
        <p:spPr>
          <a:xfrm rot="20538941">
            <a:off x="3617523" y="3378263"/>
            <a:ext cx="5543495" cy="13681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4" name="3D Model 13" descr="Cylinder">
                <a:extLst>
                  <a:ext uri="{FF2B5EF4-FFF2-40B4-BE49-F238E27FC236}">
                    <a16:creationId xmlns:a16="http://schemas.microsoft.com/office/drawing/2014/main" id="{AD677C93-ABA1-4FD4-8731-BDEEE2CAA1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01077191"/>
                  </p:ext>
                </p:extLst>
              </p:nvPr>
            </p:nvGraphicFramePr>
            <p:xfrm rot="14441700">
              <a:off x="7615770" y="2542256"/>
              <a:ext cx="1256193" cy="1864727"/>
            </p:xfrm>
            <a:graphic>
              <a:graphicData uri="http://schemas.microsoft.com/office/drawing/2017/model3d">
                <am3d:model3d r:embed="rId4">
                  <am3d:spPr>
                    <a:xfrm rot="14441700">
                      <a:off x="0" y="0"/>
                      <a:ext cx="1256193" cy="1864727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-5603688" ay="2060122" az="503983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09365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" name="3D Model 13" descr="Cylinder">
                <a:extLst>
                  <a:ext uri="{FF2B5EF4-FFF2-40B4-BE49-F238E27FC236}">
                    <a16:creationId xmlns:a16="http://schemas.microsoft.com/office/drawing/2014/main" id="{AD677C93-ABA1-4FD4-8731-BDEEE2CAA1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4441700">
                <a:off x="7615770" y="2542256"/>
                <a:ext cx="1256193" cy="186472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AF21455-71FD-4D20-8FE0-0D0D5F2873B7}"/>
              </a:ext>
            </a:extLst>
          </p:cNvPr>
          <p:cNvSpPr txBox="1"/>
          <p:nvPr/>
        </p:nvSpPr>
        <p:spPr>
          <a:xfrm>
            <a:off x="3544668" y="5827903"/>
            <a:ext cx="5721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Khối trụ, khối cầu lăn được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3D Model 11" descr="Red Sphere">
                <a:extLst>
                  <a:ext uri="{FF2B5EF4-FFF2-40B4-BE49-F238E27FC236}">
                    <a16:creationId xmlns:a16="http://schemas.microsoft.com/office/drawing/2014/main" id="{4FF418D2-5F03-4CB2-900B-D45F697AF9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1782472"/>
                  </p:ext>
                </p:extLst>
              </p:nvPr>
            </p:nvGraphicFramePr>
            <p:xfrm>
              <a:off x="7508743" y="2693877"/>
              <a:ext cx="1470245" cy="1470245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1470245" cy="1470245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251723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3D Model 11" descr="Red Sphere">
                <a:extLst>
                  <a:ext uri="{FF2B5EF4-FFF2-40B4-BE49-F238E27FC236}">
                    <a16:creationId xmlns:a16="http://schemas.microsoft.com/office/drawing/2014/main" id="{4FF418D2-5F03-4CB2-900B-D45F697AF9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8743" y="2693877"/>
                <a:ext cx="1470245" cy="14702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88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4278E-7 -1.85185E-6 L 0.34393 -0.1465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0" y="-733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3217E-8 -1.48148E-6 L -0.41529 0.0745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71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3217E-8 0 L -0.5838 0.1155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97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5E6B2F-F198-4016-8DA0-C5F37D0EF900}"/>
              </a:ext>
            </a:extLst>
          </p:cNvPr>
          <p:cNvGrpSpPr/>
          <p:nvPr/>
        </p:nvGrpSpPr>
        <p:grpSpPr>
          <a:xfrm>
            <a:off x="1630710" y="116632"/>
            <a:ext cx="8712968" cy="991425"/>
            <a:chOff x="1253941" y="554838"/>
            <a:chExt cx="8712968" cy="9914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7C77007-AFAD-479B-A74D-A72C08E1EC8B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6F5AEA2-F2F7-4702-9DD7-7A3BAA7C7828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HUY DUẨN">
                <a:extLst>
                  <a:ext uri="{FF2B5EF4-FFF2-40B4-BE49-F238E27FC236}">
                    <a16:creationId xmlns:a16="http://schemas.microsoft.com/office/drawing/2014/main" id="{24324BD6-52DF-4130-8551-1618B57A0896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20A552-E042-49FC-B104-D1BE918B60E0}"/>
                </a:ext>
              </a:extLst>
            </p:cNvPr>
            <p:cNvSpPr txBox="1"/>
            <p:nvPr/>
          </p:nvSpPr>
          <p:spPr>
            <a:xfrm>
              <a:off x="1956331" y="592156"/>
              <a:ext cx="8010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Mỗi hình sau có bao nhiêu khối trụ? Khối cầu? Khối lập phương? Khối hộp chữ nhật?</a:t>
              </a:r>
              <a:endParaRPr lang="vi-VN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61B70C-EE46-4566-9821-439C2147EEEB}"/>
              </a:ext>
            </a:extLst>
          </p:cNvPr>
          <p:cNvCxnSpPr/>
          <p:nvPr/>
        </p:nvCxnSpPr>
        <p:spPr>
          <a:xfrm>
            <a:off x="2492966" y="594245"/>
            <a:ext cx="7353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37824D-1BE8-4368-9579-0CC5F20FDDEE}"/>
              </a:ext>
            </a:extLst>
          </p:cNvPr>
          <p:cNvCxnSpPr>
            <a:cxnSpLocks/>
          </p:cNvCxnSpPr>
          <p:nvPr/>
        </p:nvCxnSpPr>
        <p:spPr>
          <a:xfrm>
            <a:off x="2507507" y="1078546"/>
            <a:ext cx="58919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B83D68-0DC5-423E-A9AC-1BB6A9264466}"/>
              </a:ext>
            </a:extLst>
          </p:cNvPr>
          <p:cNvGrpSpPr/>
          <p:nvPr/>
        </p:nvGrpSpPr>
        <p:grpSpPr>
          <a:xfrm>
            <a:off x="1595749" y="2060848"/>
            <a:ext cx="3312368" cy="4027969"/>
            <a:chOff x="1486694" y="1631790"/>
            <a:chExt cx="3312368" cy="4027969"/>
          </a:xfrm>
        </p:grpSpPr>
        <p:pic>
          <p:nvPicPr>
            <p:cNvPr id="11" name="Picture 10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11251D51-C568-41B2-BE4B-FFA1A10B2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0" t="30475" r="61223" b="10168"/>
            <a:stretch/>
          </p:blipFill>
          <p:spPr>
            <a:xfrm>
              <a:off x="1486694" y="1631790"/>
              <a:ext cx="3312368" cy="4027969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73905FE-0397-4A81-869A-9AEEBA515419}"/>
                </a:ext>
              </a:extLst>
            </p:cNvPr>
            <p:cNvSpPr/>
            <p:nvPr/>
          </p:nvSpPr>
          <p:spPr>
            <a:xfrm>
              <a:off x="1514175" y="4984988"/>
              <a:ext cx="1808972" cy="504056"/>
            </a:xfrm>
            <a:custGeom>
              <a:avLst/>
              <a:gdLst>
                <a:gd name="connsiteX0" fmla="*/ 0 w 1808972"/>
                <a:gd name="connsiteY0" fmla="*/ 84011 h 504056"/>
                <a:gd name="connsiteX1" fmla="*/ 84011 w 1808972"/>
                <a:gd name="connsiteY1" fmla="*/ 0 h 504056"/>
                <a:gd name="connsiteX2" fmla="*/ 1724961 w 1808972"/>
                <a:gd name="connsiteY2" fmla="*/ 0 h 504056"/>
                <a:gd name="connsiteX3" fmla="*/ 1808972 w 1808972"/>
                <a:gd name="connsiteY3" fmla="*/ 84011 h 504056"/>
                <a:gd name="connsiteX4" fmla="*/ 1808972 w 1808972"/>
                <a:gd name="connsiteY4" fmla="*/ 420045 h 504056"/>
                <a:gd name="connsiteX5" fmla="*/ 1724961 w 1808972"/>
                <a:gd name="connsiteY5" fmla="*/ 504056 h 504056"/>
                <a:gd name="connsiteX6" fmla="*/ 84011 w 1808972"/>
                <a:gd name="connsiteY6" fmla="*/ 504056 h 504056"/>
                <a:gd name="connsiteX7" fmla="*/ 0 w 1808972"/>
                <a:gd name="connsiteY7" fmla="*/ 420045 h 504056"/>
                <a:gd name="connsiteX8" fmla="*/ 0 w 1808972"/>
                <a:gd name="connsiteY8" fmla="*/ 84011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972" h="504056" extrusionOk="0">
                  <a:moveTo>
                    <a:pt x="0" y="84011"/>
                  </a:moveTo>
                  <a:cubicBezTo>
                    <a:pt x="5984" y="39244"/>
                    <a:pt x="39739" y="4429"/>
                    <a:pt x="84011" y="0"/>
                  </a:cubicBezTo>
                  <a:cubicBezTo>
                    <a:pt x="535247" y="-13429"/>
                    <a:pt x="1377622" y="42243"/>
                    <a:pt x="1724961" y="0"/>
                  </a:cubicBezTo>
                  <a:cubicBezTo>
                    <a:pt x="1766362" y="-3808"/>
                    <a:pt x="1811775" y="31963"/>
                    <a:pt x="1808972" y="84011"/>
                  </a:cubicBezTo>
                  <a:cubicBezTo>
                    <a:pt x="1823382" y="249275"/>
                    <a:pt x="1791227" y="294598"/>
                    <a:pt x="1808972" y="420045"/>
                  </a:cubicBezTo>
                  <a:cubicBezTo>
                    <a:pt x="1805890" y="467559"/>
                    <a:pt x="1769665" y="503779"/>
                    <a:pt x="1724961" y="504056"/>
                  </a:cubicBezTo>
                  <a:cubicBezTo>
                    <a:pt x="928023" y="456413"/>
                    <a:pt x="507972" y="366928"/>
                    <a:pt x="84011" y="504056"/>
                  </a:cubicBezTo>
                  <a:cubicBezTo>
                    <a:pt x="30114" y="502542"/>
                    <a:pt x="-7001" y="463272"/>
                    <a:pt x="0" y="420045"/>
                  </a:cubicBezTo>
                  <a:cubicBezTo>
                    <a:pt x="-1454" y="362533"/>
                    <a:pt x="13176" y="135397"/>
                    <a:pt x="0" y="84011"/>
                  </a:cubicBezTo>
                  <a:close/>
                </a:path>
              </a:pathLst>
            </a:custGeom>
            <a:noFill/>
            <a:ln w="57150">
              <a:noFill/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ysClr val="windowText" lastClr="000000"/>
                  </a:solidFill>
                </a:rPr>
                <a:t>Hình 1</a:t>
              </a:r>
              <a:endParaRPr lang="en-US" sz="280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D9006E-675E-48D0-9B48-ADADB615BDB9}"/>
              </a:ext>
            </a:extLst>
          </p:cNvPr>
          <p:cNvGrpSpPr/>
          <p:nvPr/>
        </p:nvGrpSpPr>
        <p:grpSpPr>
          <a:xfrm>
            <a:off x="6447444" y="1840345"/>
            <a:ext cx="4538698" cy="4248472"/>
            <a:chOff x="6338389" y="1411287"/>
            <a:chExt cx="4538698" cy="4248472"/>
          </a:xfrm>
        </p:grpSpPr>
        <p:pic>
          <p:nvPicPr>
            <p:cNvPr id="12" name="Picture 11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C8990400-385A-49FF-830F-CCC8B77005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99" t="29270" r="12422" b="572"/>
            <a:stretch/>
          </p:blipFill>
          <p:spPr>
            <a:xfrm>
              <a:off x="6338389" y="1411287"/>
              <a:ext cx="4538698" cy="4248472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1BE0BC5-ECEB-4F10-B14D-DF06E75D04F8}"/>
                </a:ext>
              </a:extLst>
            </p:cNvPr>
            <p:cNvSpPr/>
            <p:nvPr/>
          </p:nvSpPr>
          <p:spPr>
            <a:xfrm>
              <a:off x="6798766" y="4811983"/>
              <a:ext cx="1808972" cy="504056"/>
            </a:xfrm>
            <a:custGeom>
              <a:avLst/>
              <a:gdLst>
                <a:gd name="connsiteX0" fmla="*/ 0 w 1808972"/>
                <a:gd name="connsiteY0" fmla="*/ 84011 h 504056"/>
                <a:gd name="connsiteX1" fmla="*/ 84011 w 1808972"/>
                <a:gd name="connsiteY1" fmla="*/ 0 h 504056"/>
                <a:gd name="connsiteX2" fmla="*/ 1724961 w 1808972"/>
                <a:gd name="connsiteY2" fmla="*/ 0 h 504056"/>
                <a:gd name="connsiteX3" fmla="*/ 1808972 w 1808972"/>
                <a:gd name="connsiteY3" fmla="*/ 84011 h 504056"/>
                <a:gd name="connsiteX4" fmla="*/ 1808972 w 1808972"/>
                <a:gd name="connsiteY4" fmla="*/ 420045 h 504056"/>
                <a:gd name="connsiteX5" fmla="*/ 1724961 w 1808972"/>
                <a:gd name="connsiteY5" fmla="*/ 504056 h 504056"/>
                <a:gd name="connsiteX6" fmla="*/ 84011 w 1808972"/>
                <a:gd name="connsiteY6" fmla="*/ 504056 h 504056"/>
                <a:gd name="connsiteX7" fmla="*/ 0 w 1808972"/>
                <a:gd name="connsiteY7" fmla="*/ 420045 h 504056"/>
                <a:gd name="connsiteX8" fmla="*/ 0 w 1808972"/>
                <a:gd name="connsiteY8" fmla="*/ 84011 h 50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8972" h="504056" extrusionOk="0">
                  <a:moveTo>
                    <a:pt x="0" y="84011"/>
                  </a:moveTo>
                  <a:cubicBezTo>
                    <a:pt x="5984" y="39244"/>
                    <a:pt x="39739" y="4429"/>
                    <a:pt x="84011" y="0"/>
                  </a:cubicBezTo>
                  <a:cubicBezTo>
                    <a:pt x="535247" y="-13429"/>
                    <a:pt x="1377622" y="42243"/>
                    <a:pt x="1724961" y="0"/>
                  </a:cubicBezTo>
                  <a:cubicBezTo>
                    <a:pt x="1766362" y="-3808"/>
                    <a:pt x="1811775" y="31963"/>
                    <a:pt x="1808972" y="84011"/>
                  </a:cubicBezTo>
                  <a:cubicBezTo>
                    <a:pt x="1823382" y="249275"/>
                    <a:pt x="1791227" y="294598"/>
                    <a:pt x="1808972" y="420045"/>
                  </a:cubicBezTo>
                  <a:cubicBezTo>
                    <a:pt x="1805890" y="467559"/>
                    <a:pt x="1769665" y="503779"/>
                    <a:pt x="1724961" y="504056"/>
                  </a:cubicBezTo>
                  <a:cubicBezTo>
                    <a:pt x="928023" y="456413"/>
                    <a:pt x="507972" y="366928"/>
                    <a:pt x="84011" y="504056"/>
                  </a:cubicBezTo>
                  <a:cubicBezTo>
                    <a:pt x="30114" y="502542"/>
                    <a:pt x="-7001" y="463272"/>
                    <a:pt x="0" y="420045"/>
                  </a:cubicBezTo>
                  <a:cubicBezTo>
                    <a:pt x="-1454" y="362533"/>
                    <a:pt x="13176" y="135397"/>
                    <a:pt x="0" y="84011"/>
                  </a:cubicBezTo>
                  <a:close/>
                </a:path>
              </a:pathLst>
            </a:custGeom>
            <a:noFill/>
            <a:ln w="57150">
              <a:noFill/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ysClr val="windowText" lastClr="000000"/>
                  </a:solidFill>
                </a:rPr>
                <a:t>Hình 2</a:t>
              </a:r>
              <a:endParaRPr lang="en-US" sz="280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292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9D8CF5-8C90-43BC-A613-C9A184BD380E}"/>
              </a:ext>
            </a:extLst>
          </p:cNvPr>
          <p:cNvGrpSpPr/>
          <p:nvPr/>
        </p:nvGrpSpPr>
        <p:grpSpPr>
          <a:xfrm>
            <a:off x="779386" y="188640"/>
            <a:ext cx="5328592" cy="6669360"/>
            <a:chOff x="1486694" y="1631790"/>
            <a:chExt cx="3312368" cy="4027969"/>
          </a:xfrm>
        </p:grpSpPr>
        <p:pic>
          <p:nvPicPr>
            <p:cNvPr id="4" name="Picture 3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94373D0F-C766-4485-B9D0-6EBF4D386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0" t="30475" r="61223" b="10168"/>
            <a:stretch/>
          </p:blipFill>
          <p:spPr>
            <a:xfrm>
              <a:off x="1486694" y="1631790"/>
              <a:ext cx="3312368" cy="4027969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973F6FA-BB5B-4660-93B1-00FFFFF80F54}"/>
                </a:ext>
              </a:extLst>
            </p:cNvPr>
            <p:cNvSpPr/>
            <p:nvPr/>
          </p:nvSpPr>
          <p:spPr>
            <a:xfrm>
              <a:off x="1514175" y="4984988"/>
              <a:ext cx="1808972" cy="504056"/>
            </a:xfrm>
            <a:custGeom>
              <a:avLst/>
              <a:gdLst>
                <a:gd name="connsiteX0" fmla="*/ 0 w 2910085"/>
                <a:gd name="connsiteY0" fmla="*/ 139102 h 834597"/>
                <a:gd name="connsiteX1" fmla="*/ 139102 w 2910085"/>
                <a:gd name="connsiteY1" fmla="*/ 0 h 834597"/>
                <a:gd name="connsiteX2" fmla="*/ 2770983 w 2910085"/>
                <a:gd name="connsiteY2" fmla="*/ 0 h 834597"/>
                <a:gd name="connsiteX3" fmla="*/ 2910085 w 2910085"/>
                <a:gd name="connsiteY3" fmla="*/ 139102 h 834597"/>
                <a:gd name="connsiteX4" fmla="*/ 2910085 w 2910085"/>
                <a:gd name="connsiteY4" fmla="*/ 695495 h 834597"/>
                <a:gd name="connsiteX5" fmla="*/ 2770983 w 2910085"/>
                <a:gd name="connsiteY5" fmla="*/ 834597 h 834597"/>
                <a:gd name="connsiteX6" fmla="*/ 139102 w 2910085"/>
                <a:gd name="connsiteY6" fmla="*/ 834597 h 834597"/>
                <a:gd name="connsiteX7" fmla="*/ 0 w 2910085"/>
                <a:gd name="connsiteY7" fmla="*/ 695495 h 834597"/>
                <a:gd name="connsiteX8" fmla="*/ 0 w 2910085"/>
                <a:gd name="connsiteY8" fmla="*/ 139102 h 834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0085" h="834597" extrusionOk="0">
                  <a:moveTo>
                    <a:pt x="0" y="139102"/>
                  </a:moveTo>
                  <a:cubicBezTo>
                    <a:pt x="1242" y="62617"/>
                    <a:pt x="64586" y="4808"/>
                    <a:pt x="139102" y="0"/>
                  </a:cubicBezTo>
                  <a:cubicBezTo>
                    <a:pt x="1393143" y="123000"/>
                    <a:pt x="1575558" y="-96860"/>
                    <a:pt x="2770983" y="0"/>
                  </a:cubicBezTo>
                  <a:cubicBezTo>
                    <a:pt x="2845813" y="-1520"/>
                    <a:pt x="2914210" y="53961"/>
                    <a:pt x="2910085" y="139102"/>
                  </a:cubicBezTo>
                  <a:cubicBezTo>
                    <a:pt x="2943003" y="254352"/>
                    <a:pt x="2948399" y="623337"/>
                    <a:pt x="2910085" y="695495"/>
                  </a:cubicBezTo>
                  <a:cubicBezTo>
                    <a:pt x="2905121" y="774117"/>
                    <a:pt x="2835551" y="832591"/>
                    <a:pt x="2770983" y="834597"/>
                  </a:cubicBezTo>
                  <a:cubicBezTo>
                    <a:pt x="2386854" y="673890"/>
                    <a:pt x="567494" y="874264"/>
                    <a:pt x="139102" y="834597"/>
                  </a:cubicBezTo>
                  <a:cubicBezTo>
                    <a:pt x="58093" y="833752"/>
                    <a:pt x="-12694" y="766568"/>
                    <a:pt x="0" y="695495"/>
                  </a:cubicBezTo>
                  <a:cubicBezTo>
                    <a:pt x="860" y="535015"/>
                    <a:pt x="-16430" y="275456"/>
                    <a:pt x="0" y="139102"/>
                  </a:cubicBezTo>
                  <a:close/>
                </a:path>
              </a:pathLst>
            </a:custGeom>
            <a:noFill/>
            <a:ln w="57150">
              <a:noFill/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ysClr val="windowText" lastClr="000000"/>
                  </a:solidFill>
                </a:rPr>
                <a:t>Hình 1</a:t>
              </a:r>
              <a:endParaRPr lang="en-US" sz="360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C50CD8F-C089-4303-A6F7-2F3F66483897}"/>
              </a:ext>
            </a:extLst>
          </p:cNvPr>
          <p:cNvSpPr txBox="1"/>
          <p:nvPr/>
        </p:nvSpPr>
        <p:spPr>
          <a:xfrm>
            <a:off x="6743278" y="908720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/>
              <a:t>Có      khối trụ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D5D603-8D3B-4DA5-B7AF-98DC2D7628A7}"/>
              </a:ext>
            </a:extLst>
          </p:cNvPr>
          <p:cNvCxnSpPr/>
          <p:nvPr/>
        </p:nvCxnSpPr>
        <p:spPr>
          <a:xfrm>
            <a:off x="982638" y="404664"/>
            <a:ext cx="36004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2EC74E-FC31-4535-8E64-6CF24AEEF1A8}"/>
              </a:ext>
            </a:extLst>
          </p:cNvPr>
          <p:cNvCxnSpPr>
            <a:cxnSpLocks/>
          </p:cNvCxnSpPr>
          <p:nvPr/>
        </p:nvCxnSpPr>
        <p:spPr>
          <a:xfrm flipH="1">
            <a:off x="5472391" y="2348880"/>
            <a:ext cx="792088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380DF0F-3181-40CF-BB74-83B8C9F0D589}"/>
              </a:ext>
            </a:extLst>
          </p:cNvPr>
          <p:cNvSpPr txBox="1"/>
          <p:nvPr/>
        </p:nvSpPr>
        <p:spPr>
          <a:xfrm>
            <a:off x="8119296" y="90871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086D30-FB7A-4721-BBEB-BCC6E6824F85}"/>
              </a:ext>
            </a:extLst>
          </p:cNvPr>
          <p:cNvSpPr txBox="1"/>
          <p:nvPr/>
        </p:nvSpPr>
        <p:spPr>
          <a:xfrm>
            <a:off x="6743278" y="1918573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/>
              <a:t>Có      khối cầu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F0BAD5-0147-40F1-8710-634772C2FF5E}"/>
              </a:ext>
            </a:extLst>
          </p:cNvPr>
          <p:cNvCxnSpPr>
            <a:cxnSpLocks/>
          </p:cNvCxnSpPr>
          <p:nvPr/>
        </p:nvCxnSpPr>
        <p:spPr>
          <a:xfrm flipH="1">
            <a:off x="4006974" y="1123872"/>
            <a:ext cx="792088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61FC966-8528-4947-A040-7DBDE94B837D}"/>
              </a:ext>
            </a:extLst>
          </p:cNvPr>
          <p:cNvSpPr txBox="1"/>
          <p:nvPr/>
        </p:nvSpPr>
        <p:spPr>
          <a:xfrm>
            <a:off x="8119296" y="191857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762F9D-3B0E-4B30-9D4E-E2D26A96330E}"/>
              </a:ext>
            </a:extLst>
          </p:cNvPr>
          <p:cNvSpPr txBox="1"/>
          <p:nvPr/>
        </p:nvSpPr>
        <p:spPr>
          <a:xfrm>
            <a:off x="6766513" y="2928425"/>
            <a:ext cx="5477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/>
              <a:t>Có      khối lập phương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058AB7-368A-4DDC-AB1F-27D06639DAE0}"/>
              </a:ext>
            </a:extLst>
          </p:cNvPr>
          <p:cNvSpPr txBox="1"/>
          <p:nvPr/>
        </p:nvSpPr>
        <p:spPr>
          <a:xfrm>
            <a:off x="8142531" y="292842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D7FEA9-4E0B-48BD-ACED-11C10C31D564}"/>
              </a:ext>
            </a:extLst>
          </p:cNvPr>
          <p:cNvCxnSpPr>
            <a:cxnSpLocks/>
          </p:cNvCxnSpPr>
          <p:nvPr/>
        </p:nvCxnSpPr>
        <p:spPr>
          <a:xfrm flipV="1">
            <a:off x="1702718" y="3431608"/>
            <a:ext cx="882819" cy="286293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72C53B-7B96-418E-B7AB-6DE4CF69022D}"/>
              </a:ext>
            </a:extLst>
          </p:cNvPr>
          <p:cNvSpPr txBox="1"/>
          <p:nvPr/>
        </p:nvSpPr>
        <p:spPr>
          <a:xfrm>
            <a:off x="6743278" y="3978580"/>
            <a:ext cx="5248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200"/>
              <a:t>Có      khối hộp chữ nhật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33DC70-D50B-4132-AECC-FC9C89D533F0}"/>
              </a:ext>
            </a:extLst>
          </p:cNvPr>
          <p:cNvSpPr txBox="1"/>
          <p:nvPr/>
        </p:nvSpPr>
        <p:spPr>
          <a:xfrm>
            <a:off x="8087025" y="391702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83F5EB-CE65-4844-8390-ACF2318349A5}"/>
              </a:ext>
            </a:extLst>
          </p:cNvPr>
          <p:cNvCxnSpPr>
            <a:cxnSpLocks/>
          </p:cNvCxnSpPr>
          <p:nvPr/>
        </p:nvCxnSpPr>
        <p:spPr>
          <a:xfrm flipV="1">
            <a:off x="721248" y="4797152"/>
            <a:ext cx="882819" cy="286293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082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6" grpId="0"/>
      <p:bldP spid="17" grpId="0"/>
      <p:bldP spid="18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BF37853-950E-457C-B5C8-9FD30E266FA1}"/>
              </a:ext>
            </a:extLst>
          </p:cNvPr>
          <p:cNvGrpSpPr/>
          <p:nvPr/>
        </p:nvGrpSpPr>
        <p:grpSpPr>
          <a:xfrm>
            <a:off x="262558" y="764704"/>
            <a:ext cx="5472608" cy="5544616"/>
            <a:chOff x="6338389" y="1411287"/>
            <a:chExt cx="4538698" cy="4248472"/>
          </a:xfrm>
        </p:grpSpPr>
        <p:pic>
          <p:nvPicPr>
            <p:cNvPr id="3" name="Picture 2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2AE27B4C-7492-4879-9AD7-DE2ABC3C00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99" t="29270" r="12422" b="572"/>
            <a:stretch/>
          </p:blipFill>
          <p:spPr>
            <a:xfrm>
              <a:off x="6338389" y="1411287"/>
              <a:ext cx="4538698" cy="4248472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4926CAA-896C-4E3C-8449-D4B16812C7C8}"/>
                </a:ext>
              </a:extLst>
            </p:cNvPr>
            <p:cNvSpPr/>
            <p:nvPr/>
          </p:nvSpPr>
          <p:spPr>
            <a:xfrm>
              <a:off x="6798766" y="4811983"/>
              <a:ext cx="1808972" cy="504056"/>
            </a:xfrm>
            <a:custGeom>
              <a:avLst/>
              <a:gdLst>
                <a:gd name="connsiteX0" fmla="*/ 0 w 2181197"/>
                <a:gd name="connsiteY0" fmla="*/ 109642 h 657836"/>
                <a:gd name="connsiteX1" fmla="*/ 109642 w 2181197"/>
                <a:gd name="connsiteY1" fmla="*/ 0 h 657836"/>
                <a:gd name="connsiteX2" fmla="*/ 2071555 w 2181197"/>
                <a:gd name="connsiteY2" fmla="*/ 0 h 657836"/>
                <a:gd name="connsiteX3" fmla="*/ 2181197 w 2181197"/>
                <a:gd name="connsiteY3" fmla="*/ 109642 h 657836"/>
                <a:gd name="connsiteX4" fmla="*/ 2181197 w 2181197"/>
                <a:gd name="connsiteY4" fmla="*/ 548194 h 657836"/>
                <a:gd name="connsiteX5" fmla="*/ 2071555 w 2181197"/>
                <a:gd name="connsiteY5" fmla="*/ 657836 h 657836"/>
                <a:gd name="connsiteX6" fmla="*/ 109642 w 2181197"/>
                <a:gd name="connsiteY6" fmla="*/ 657836 h 657836"/>
                <a:gd name="connsiteX7" fmla="*/ 0 w 2181197"/>
                <a:gd name="connsiteY7" fmla="*/ 548194 h 657836"/>
                <a:gd name="connsiteX8" fmla="*/ 0 w 2181197"/>
                <a:gd name="connsiteY8" fmla="*/ 109642 h 65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197" h="657836" extrusionOk="0">
                  <a:moveTo>
                    <a:pt x="0" y="109642"/>
                  </a:moveTo>
                  <a:cubicBezTo>
                    <a:pt x="8042" y="51280"/>
                    <a:pt x="51192" y="4384"/>
                    <a:pt x="109642" y="0"/>
                  </a:cubicBezTo>
                  <a:cubicBezTo>
                    <a:pt x="723069" y="123000"/>
                    <a:pt x="1767821" y="-96860"/>
                    <a:pt x="2071555" y="0"/>
                  </a:cubicBezTo>
                  <a:cubicBezTo>
                    <a:pt x="2125283" y="-5202"/>
                    <a:pt x="2183982" y="43472"/>
                    <a:pt x="2181197" y="109642"/>
                  </a:cubicBezTo>
                  <a:cubicBezTo>
                    <a:pt x="2211145" y="302035"/>
                    <a:pt x="2188715" y="359179"/>
                    <a:pt x="2181197" y="548194"/>
                  </a:cubicBezTo>
                  <a:cubicBezTo>
                    <a:pt x="2171299" y="612334"/>
                    <a:pt x="2129317" y="657379"/>
                    <a:pt x="2071555" y="657836"/>
                  </a:cubicBezTo>
                  <a:cubicBezTo>
                    <a:pt x="1821961" y="497129"/>
                    <a:pt x="833505" y="697503"/>
                    <a:pt x="109642" y="657836"/>
                  </a:cubicBezTo>
                  <a:cubicBezTo>
                    <a:pt x="47825" y="657581"/>
                    <a:pt x="-851" y="608362"/>
                    <a:pt x="0" y="548194"/>
                  </a:cubicBezTo>
                  <a:cubicBezTo>
                    <a:pt x="21665" y="418748"/>
                    <a:pt x="-17655" y="179372"/>
                    <a:pt x="0" y="109642"/>
                  </a:cubicBezTo>
                  <a:close/>
                </a:path>
              </a:pathLst>
            </a:custGeom>
            <a:noFill/>
            <a:ln w="57150">
              <a:noFill/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ysClr val="windowText" lastClr="000000"/>
                  </a:solidFill>
                </a:rPr>
                <a:t>Hình 2</a:t>
              </a:r>
              <a:endParaRPr lang="en-US" sz="280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663CFCA-BC58-4103-A916-055DA3B4912F}"/>
              </a:ext>
            </a:extLst>
          </p:cNvPr>
          <p:cNvSpPr txBox="1"/>
          <p:nvPr/>
        </p:nvSpPr>
        <p:spPr>
          <a:xfrm>
            <a:off x="6743278" y="908720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/>
              <a:t>Có      khối trụ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8EA1CA-3E29-4D9E-94A9-E6060CC8CE77}"/>
              </a:ext>
            </a:extLst>
          </p:cNvPr>
          <p:cNvSpPr txBox="1"/>
          <p:nvPr/>
        </p:nvSpPr>
        <p:spPr>
          <a:xfrm>
            <a:off x="8119296" y="90871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B6E65-D6DD-4CD0-9D82-CDF98EF13F85}"/>
              </a:ext>
            </a:extLst>
          </p:cNvPr>
          <p:cNvSpPr txBox="1"/>
          <p:nvPr/>
        </p:nvSpPr>
        <p:spPr>
          <a:xfrm>
            <a:off x="6743278" y="1918573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/>
              <a:t>Có      khối cầu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810D1-FBE1-4C8C-A777-6377C619C703}"/>
              </a:ext>
            </a:extLst>
          </p:cNvPr>
          <p:cNvSpPr txBox="1"/>
          <p:nvPr/>
        </p:nvSpPr>
        <p:spPr>
          <a:xfrm>
            <a:off x="8119296" y="191857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D4719-CBD0-4E0B-94E4-82D9D13BA9E7}"/>
              </a:ext>
            </a:extLst>
          </p:cNvPr>
          <p:cNvSpPr txBox="1"/>
          <p:nvPr/>
        </p:nvSpPr>
        <p:spPr>
          <a:xfrm>
            <a:off x="6766513" y="2928425"/>
            <a:ext cx="5477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/>
              <a:t>Có      khối lập phương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4204F8-57B9-4AC1-A6C4-3E78F2A1127D}"/>
              </a:ext>
            </a:extLst>
          </p:cNvPr>
          <p:cNvSpPr txBox="1"/>
          <p:nvPr/>
        </p:nvSpPr>
        <p:spPr>
          <a:xfrm>
            <a:off x="8142531" y="292842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992E6F-A283-454E-A0B9-C79A9D2CC6BE}"/>
              </a:ext>
            </a:extLst>
          </p:cNvPr>
          <p:cNvSpPr txBox="1"/>
          <p:nvPr/>
        </p:nvSpPr>
        <p:spPr>
          <a:xfrm>
            <a:off x="6743278" y="3978580"/>
            <a:ext cx="5248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200"/>
              <a:t>Có      khối hộp chữ nhật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9B3000-5D50-44B7-9E74-2CC7B6ACE79A}"/>
              </a:ext>
            </a:extLst>
          </p:cNvPr>
          <p:cNvSpPr txBox="1"/>
          <p:nvPr/>
        </p:nvSpPr>
        <p:spPr>
          <a:xfrm>
            <a:off x="8087025" y="391702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FCC3FB-0C26-4ACE-949C-AEE3EF8EA75C}"/>
              </a:ext>
            </a:extLst>
          </p:cNvPr>
          <p:cNvCxnSpPr>
            <a:cxnSpLocks/>
          </p:cNvCxnSpPr>
          <p:nvPr/>
        </p:nvCxnSpPr>
        <p:spPr>
          <a:xfrm flipH="1">
            <a:off x="2998862" y="1716668"/>
            <a:ext cx="360040" cy="403807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D9849E-000E-4EF3-905B-3392E67C49D2}"/>
              </a:ext>
            </a:extLst>
          </p:cNvPr>
          <p:cNvCxnSpPr>
            <a:cxnSpLocks/>
          </p:cNvCxnSpPr>
          <p:nvPr/>
        </p:nvCxnSpPr>
        <p:spPr>
          <a:xfrm flipH="1">
            <a:off x="5447135" y="2524617"/>
            <a:ext cx="360040" cy="403807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C05F76-6604-4B69-A8D7-F61174786C4C}"/>
              </a:ext>
            </a:extLst>
          </p:cNvPr>
          <p:cNvCxnSpPr>
            <a:cxnSpLocks/>
          </p:cNvCxnSpPr>
          <p:nvPr/>
        </p:nvCxnSpPr>
        <p:spPr>
          <a:xfrm flipH="1" flipV="1">
            <a:off x="5697486" y="4409641"/>
            <a:ext cx="541736" cy="139487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CD5312-DDC8-4B8B-9FB8-FE02C7D020B7}"/>
              </a:ext>
            </a:extLst>
          </p:cNvPr>
          <p:cNvCxnSpPr>
            <a:cxnSpLocks/>
          </p:cNvCxnSpPr>
          <p:nvPr/>
        </p:nvCxnSpPr>
        <p:spPr>
          <a:xfrm flipH="1" flipV="1">
            <a:off x="5176267" y="5063413"/>
            <a:ext cx="541736" cy="139487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12B87FB-3F56-4810-BF83-474A0E7CA925}"/>
              </a:ext>
            </a:extLst>
          </p:cNvPr>
          <p:cNvCxnSpPr>
            <a:cxnSpLocks/>
          </p:cNvCxnSpPr>
          <p:nvPr/>
        </p:nvCxnSpPr>
        <p:spPr>
          <a:xfrm flipV="1">
            <a:off x="601287" y="4500343"/>
            <a:ext cx="216024" cy="638826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68A2B2C-51DA-4918-9F44-3C2EFE633DA9}"/>
              </a:ext>
            </a:extLst>
          </p:cNvPr>
          <p:cNvCxnSpPr>
            <a:cxnSpLocks/>
          </p:cNvCxnSpPr>
          <p:nvPr/>
        </p:nvCxnSpPr>
        <p:spPr>
          <a:xfrm flipV="1">
            <a:off x="3718942" y="2407107"/>
            <a:ext cx="216024" cy="638826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959628-B140-4804-8B4C-2F944B3504D4}"/>
              </a:ext>
            </a:extLst>
          </p:cNvPr>
          <p:cNvCxnSpPr>
            <a:cxnSpLocks/>
          </p:cNvCxnSpPr>
          <p:nvPr/>
        </p:nvCxnSpPr>
        <p:spPr>
          <a:xfrm flipV="1">
            <a:off x="3190499" y="5691647"/>
            <a:ext cx="216024" cy="638826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C9F352-906B-4671-9545-8918E0EDCCDC}"/>
              </a:ext>
            </a:extLst>
          </p:cNvPr>
          <p:cNvCxnSpPr>
            <a:cxnSpLocks/>
          </p:cNvCxnSpPr>
          <p:nvPr/>
        </p:nvCxnSpPr>
        <p:spPr>
          <a:xfrm>
            <a:off x="611726" y="2560638"/>
            <a:ext cx="623685" cy="265662"/>
          </a:xfrm>
          <a:prstGeom prst="straightConnector1">
            <a:avLst/>
          </a:prstGeom>
          <a:ln w="381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438A91-5254-4C67-BD22-4E9401A22B74}"/>
              </a:ext>
            </a:extLst>
          </p:cNvPr>
          <p:cNvCxnSpPr>
            <a:cxnSpLocks/>
          </p:cNvCxnSpPr>
          <p:nvPr/>
        </p:nvCxnSpPr>
        <p:spPr>
          <a:xfrm>
            <a:off x="1215159" y="1911875"/>
            <a:ext cx="623685" cy="265662"/>
          </a:xfrm>
          <a:prstGeom prst="straightConnector1">
            <a:avLst/>
          </a:prstGeom>
          <a:ln w="381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6419C3B-39BC-4B04-A3AE-F5D5107F3CD2}"/>
              </a:ext>
            </a:extLst>
          </p:cNvPr>
          <p:cNvCxnSpPr>
            <a:cxnSpLocks/>
          </p:cNvCxnSpPr>
          <p:nvPr/>
        </p:nvCxnSpPr>
        <p:spPr>
          <a:xfrm flipH="1">
            <a:off x="2890872" y="1664144"/>
            <a:ext cx="71961" cy="714246"/>
          </a:xfrm>
          <a:prstGeom prst="straightConnector1">
            <a:avLst/>
          </a:prstGeom>
          <a:ln w="381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FFC4C48-1AFD-4AAC-A145-A238F4371DC2}"/>
              </a:ext>
            </a:extLst>
          </p:cNvPr>
          <p:cNvCxnSpPr>
            <a:cxnSpLocks/>
          </p:cNvCxnSpPr>
          <p:nvPr/>
        </p:nvCxnSpPr>
        <p:spPr>
          <a:xfrm flipV="1">
            <a:off x="2029222" y="3370132"/>
            <a:ext cx="216046" cy="448584"/>
          </a:xfrm>
          <a:prstGeom prst="straightConnector1">
            <a:avLst/>
          </a:prstGeom>
          <a:ln w="381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A5D3230-2F8F-4CD1-BB0A-1FA86461FE5B}"/>
              </a:ext>
            </a:extLst>
          </p:cNvPr>
          <p:cNvCxnSpPr>
            <a:cxnSpLocks/>
          </p:cNvCxnSpPr>
          <p:nvPr/>
        </p:nvCxnSpPr>
        <p:spPr>
          <a:xfrm flipV="1">
            <a:off x="3481003" y="3594424"/>
            <a:ext cx="216024" cy="638826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7513704-7006-4505-BBA5-65702AC6E3EA}"/>
              </a:ext>
            </a:extLst>
          </p:cNvPr>
          <p:cNvCxnSpPr>
            <a:cxnSpLocks/>
          </p:cNvCxnSpPr>
          <p:nvPr/>
        </p:nvCxnSpPr>
        <p:spPr>
          <a:xfrm flipV="1">
            <a:off x="2245268" y="4385659"/>
            <a:ext cx="216024" cy="638826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2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4BB869A-6134-4C9D-9183-094481CD05E3}"/>
              </a:ext>
            </a:extLst>
          </p:cNvPr>
          <p:cNvGrpSpPr/>
          <p:nvPr/>
        </p:nvGrpSpPr>
        <p:grpSpPr>
          <a:xfrm>
            <a:off x="2206774" y="149210"/>
            <a:ext cx="11667965" cy="692688"/>
            <a:chOff x="1011004" y="557947"/>
            <a:chExt cx="11669484" cy="6926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B2BB92-C905-480F-A877-B4C6A9B1ED4B}"/>
                </a:ext>
              </a:extLst>
            </p:cNvPr>
            <p:cNvSpPr txBox="1"/>
            <p:nvPr/>
          </p:nvSpPr>
          <p:spPr>
            <a:xfrm>
              <a:off x="1883641" y="634701"/>
              <a:ext cx="10796847" cy="584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Kể tên một số đồ vật trong thực tế: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A9D62D1-2BA1-409B-B57B-E357321A89A9}"/>
                </a:ext>
              </a:extLst>
            </p:cNvPr>
            <p:cNvGrpSpPr/>
            <p:nvPr/>
          </p:nvGrpSpPr>
          <p:grpSpPr>
            <a:xfrm>
              <a:off x="1011004" y="557947"/>
              <a:ext cx="742008" cy="692618"/>
              <a:chOff x="1607045" y="971728"/>
              <a:chExt cx="623536" cy="62213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DE1388C-DBA5-40F5-A4D4-04004ACB1186}"/>
                  </a:ext>
                </a:extLst>
              </p:cNvPr>
              <p:cNvSpPr/>
              <p:nvPr/>
            </p:nvSpPr>
            <p:spPr>
              <a:xfrm>
                <a:off x="1716817" y="1085813"/>
                <a:ext cx="430959" cy="389405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9D02517-7844-4616-8BBE-9C3D3CC8DF67}"/>
                  </a:ext>
                </a:extLst>
              </p:cNvPr>
              <p:cNvSpPr/>
              <p:nvPr/>
            </p:nvSpPr>
            <p:spPr>
              <a:xfrm>
                <a:off x="1607045" y="971728"/>
                <a:ext cx="623536" cy="62213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F61C42-1EF0-4043-8D05-AE8B8B5D679D}"/>
              </a:ext>
            </a:extLst>
          </p:cNvPr>
          <p:cNvCxnSpPr>
            <a:cxnSpLocks/>
          </p:cNvCxnSpPr>
          <p:nvPr/>
        </p:nvCxnSpPr>
        <p:spPr>
          <a:xfrm>
            <a:off x="3079298" y="762947"/>
            <a:ext cx="6473626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513A233-DE40-47A8-A54A-943313A2486A}"/>
              </a:ext>
            </a:extLst>
          </p:cNvPr>
          <p:cNvSpPr/>
          <p:nvPr/>
        </p:nvSpPr>
        <p:spPr>
          <a:xfrm>
            <a:off x="631079" y="2204864"/>
            <a:ext cx="5393507" cy="2880320"/>
          </a:xfrm>
          <a:custGeom>
            <a:avLst/>
            <a:gdLst>
              <a:gd name="connsiteX0" fmla="*/ 0 w 5393507"/>
              <a:gd name="connsiteY0" fmla="*/ 480063 h 2880320"/>
              <a:gd name="connsiteX1" fmla="*/ 480063 w 5393507"/>
              <a:gd name="connsiteY1" fmla="*/ 0 h 2880320"/>
              <a:gd name="connsiteX2" fmla="*/ 4913444 w 5393507"/>
              <a:gd name="connsiteY2" fmla="*/ 0 h 2880320"/>
              <a:gd name="connsiteX3" fmla="*/ 5393507 w 5393507"/>
              <a:gd name="connsiteY3" fmla="*/ 480063 h 2880320"/>
              <a:gd name="connsiteX4" fmla="*/ 5393507 w 5393507"/>
              <a:gd name="connsiteY4" fmla="*/ 2400257 h 2880320"/>
              <a:gd name="connsiteX5" fmla="*/ 4913444 w 5393507"/>
              <a:gd name="connsiteY5" fmla="*/ 2880320 h 2880320"/>
              <a:gd name="connsiteX6" fmla="*/ 480063 w 5393507"/>
              <a:gd name="connsiteY6" fmla="*/ 2880320 h 2880320"/>
              <a:gd name="connsiteX7" fmla="*/ 0 w 5393507"/>
              <a:gd name="connsiteY7" fmla="*/ 2400257 h 2880320"/>
              <a:gd name="connsiteX8" fmla="*/ 0 w 5393507"/>
              <a:gd name="connsiteY8" fmla="*/ 480063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3507" h="2880320" fill="none" extrusionOk="0">
                <a:moveTo>
                  <a:pt x="0" y="480063"/>
                </a:moveTo>
                <a:cubicBezTo>
                  <a:pt x="-1491" y="263776"/>
                  <a:pt x="221776" y="-13809"/>
                  <a:pt x="480063" y="0"/>
                </a:cubicBezTo>
                <a:cubicBezTo>
                  <a:pt x="1251002" y="29483"/>
                  <a:pt x="3092267" y="4220"/>
                  <a:pt x="4913444" y="0"/>
                </a:cubicBezTo>
                <a:cubicBezTo>
                  <a:pt x="5219818" y="15537"/>
                  <a:pt x="5389663" y="219920"/>
                  <a:pt x="5393507" y="480063"/>
                </a:cubicBezTo>
                <a:cubicBezTo>
                  <a:pt x="5377565" y="1304142"/>
                  <a:pt x="5293683" y="1563726"/>
                  <a:pt x="5393507" y="2400257"/>
                </a:cubicBezTo>
                <a:cubicBezTo>
                  <a:pt x="5428043" y="2683974"/>
                  <a:pt x="5188675" y="2889412"/>
                  <a:pt x="4913444" y="2880320"/>
                </a:cubicBezTo>
                <a:cubicBezTo>
                  <a:pt x="4010705" y="2914448"/>
                  <a:pt x="1488129" y="2757528"/>
                  <a:pt x="480063" y="2880320"/>
                </a:cubicBezTo>
                <a:cubicBezTo>
                  <a:pt x="191717" y="2926575"/>
                  <a:pt x="-23102" y="2703892"/>
                  <a:pt x="0" y="2400257"/>
                </a:cubicBezTo>
                <a:cubicBezTo>
                  <a:pt x="-162483" y="1901848"/>
                  <a:pt x="12474" y="1408848"/>
                  <a:pt x="0" y="480063"/>
                </a:cubicBezTo>
                <a:close/>
              </a:path>
              <a:path w="5393507" h="2880320" stroke="0" extrusionOk="0">
                <a:moveTo>
                  <a:pt x="0" y="480063"/>
                </a:moveTo>
                <a:cubicBezTo>
                  <a:pt x="-13176" y="237360"/>
                  <a:pt x="226709" y="6363"/>
                  <a:pt x="480063" y="0"/>
                </a:cubicBezTo>
                <a:cubicBezTo>
                  <a:pt x="1963459" y="-40312"/>
                  <a:pt x="3748164" y="-70188"/>
                  <a:pt x="4913444" y="0"/>
                </a:cubicBezTo>
                <a:cubicBezTo>
                  <a:pt x="5136106" y="-3996"/>
                  <a:pt x="5410609" y="181732"/>
                  <a:pt x="5393507" y="480063"/>
                </a:cubicBezTo>
                <a:cubicBezTo>
                  <a:pt x="5431114" y="1172974"/>
                  <a:pt x="5417584" y="1662717"/>
                  <a:pt x="5393507" y="2400257"/>
                </a:cubicBezTo>
                <a:cubicBezTo>
                  <a:pt x="5389679" y="2711105"/>
                  <a:pt x="5146087" y="2880798"/>
                  <a:pt x="4913444" y="2880320"/>
                </a:cubicBezTo>
                <a:cubicBezTo>
                  <a:pt x="4103297" y="2897671"/>
                  <a:pt x="2211063" y="3003666"/>
                  <a:pt x="480063" y="2880320"/>
                </a:cubicBezTo>
                <a:cubicBezTo>
                  <a:pt x="216942" y="2871858"/>
                  <a:pt x="28113" y="2700498"/>
                  <a:pt x="0" y="2400257"/>
                </a:cubicBezTo>
                <a:cubicBezTo>
                  <a:pt x="6107" y="1512299"/>
                  <a:pt x="-133487" y="1278537"/>
                  <a:pt x="0" y="480063"/>
                </a:cubicBezTo>
                <a:close/>
              </a:path>
            </a:pathLst>
          </a:custGeom>
          <a:solidFill>
            <a:srgbClr val="FFFFCC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200000"/>
              </a:lnSpc>
              <a:buAutoNum type="alphaLcParenR"/>
            </a:pPr>
            <a:r>
              <a:rPr lang="vi-VN" sz="3600">
                <a:solidFill>
                  <a:sysClr val="windowText" lastClr="000000"/>
                </a:solidFill>
              </a:rPr>
              <a:t> Có dạng khối trụ.</a:t>
            </a:r>
          </a:p>
          <a:p>
            <a:pPr marL="342900" indent="-342900" algn="ctr">
              <a:lnSpc>
                <a:spcPct val="200000"/>
              </a:lnSpc>
              <a:buAutoNum type="alphaLcParenR"/>
            </a:pPr>
            <a:r>
              <a:rPr lang="vi-VN" sz="3600">
                <a:solidFill>
                  <a:sysClr val="windowText" lastClr="000000"/>
                </a:solidFill>
              </a:rPr>
              <a:t> Có dạng khối cầu.</a:t>
            </a:r>
            <a:endParaRPr lang="en-US" sz="3600">
              <a:solidFill>
                <a:sysClr val="windowText" lastClr="00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40EBD9-3A19-400E-8216-D4FA2063D08E}"/>
              </a:ext>
            </a:extLst>
          </p:cNvPr>
          <p:cNvSpPr/>
          <p:nvPr/>
        </p:nvSpPr>
        <p:spPr>
          <a:xfrm>
            <a:off x="768731" y="1380630"/>
            <a:ext cx="5118201" cy="1023356"/>
          </a:xfrm>
          <a:custGeom>
            <a:avLst/>
            <a:gdLst>
              <a:gd name="connsiteX0" fmla="*/ 0 w 5118201"/>
              <a:gd name="connsiteY0" fmla="*/ 170563 h 1023356"/>
              <a:gd name="connsiteX1" fmla="*/ 170563 w 5118201"/>
              <a:gd name="connsiteY1" fmla="*/ 0 h 1023356"/>
              <a:gd name="connsiteX2" fmla="*/ 4947638 w 5118201"/>
              <a:gd name="connsiteY2" fmla="*/ 0 h 1023356"/>
              <a:gd name="connsiteX3" fmla="*/ 5118201 w 5118201"/>
              <a:gd name="connsiteY3" fmla="*/ 170563 h 1023356"/>
              <a:gd name="connsiteX4" fmla="*/ 5118201 w 5118201"/>
              <a:gd name="connsiteY4" fmla="*/ 852793 h 1023356"/>
              <a:gd name="connsiteX5" fmla="*/ 4947638 w 5118201"/>
              <a:gd name="connsiteY5" fmla="*/ 1023356 h 1023356"/>
              <a:gd name="connsiteX6" fmla="*/ 170563 w 5118201"/>
              <a:gd name="connsiteY6" fmla="*/ 1023356 h 1023356"/>
              <a:gd name="connsiteX7" fmla="*/ 0 w 5118201"/>
              <a:gd name="connsiteY7" fmla="*/ 852793 h 1023356"/>
              <a:gd name="connsiteX8" fmla="*/ 0 w 5118201"/>
              <a:gd name="connsiteY8" fmla="*/ 170563 h 10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8201" h="1023356" fill="none" extrusionOk="0">
                <a:moveTo>
                  <a:pt x="0" y="170563"/>
                </a:moveTo>
                <a:cubicBezTo>
                  <a:pt x="-144" y="81079"/>
                  <a:pt x="83913" y="-15231"/>
                  <a:pt x="170563" y="0"/>
                </a:cubicBezTo>
                <a:cubicBezTo>
                  <a:pt x="2066005" y="29483"/>
                  <a:pt x="3184774" y="4220"/>
                  <a:pt x="4947638" y="0"/>
                </a:cubicBezTo>
                <a:cubicBezTo>
                  <a:pt x="5044780" y="1109"/>
                  <a:pt x="5114687" y="80925"/>
                  <a:pt x="5118201" y="170563"/>
                </a:cubicBezTo>
                <a:cubicBezTo>
                  <a:pt x="5116457" y="348359"/>
                  <a:pt x="5144306" y="775855"/>
                  <a:pt x="5118201" y="852793"/>
                </a:cubicBezTo>
                <a:cubicBezTo>
                  <a:pt x="5124025" y="950126"/>
                  <a:pt x="5044755" y="1025983"/>
                  <a:pt x="4947638" y="1023356"/>
                </a:cubicBezTo>
                <a:cubicBezTo>
                  <a:pt x="3069577" y="1057484"/>
                  <a:pt x="908318" y="900564"/>
                  <a:pt x="170563" y="1023356"/>
                </a:cubicBezTo>
                <a:cubicBezTo>
                  <a:pt x="70832" y="1034378"/>
                  <a:pt x="-8914" y="961848"/>
                  <a:pt x="0" y="852793"/>
                </a:cubicBezTo>
                <a:cubicBezTo>
                  <a:pt x="-34984" y="536989"/>
                  <a:pt x="-45079" y="377819"/>
                  <a:pt x="0" y="170563"/>
                </a:cubicBezTo>
                <a:close/>
              </a:path>
              <a:path w="5118201" h="1023356" stroke="0" extrusionOk="0">
                <a:moveTo>
                  <a:pt x="0" y="170563"/>
                </a:moveTo>
                <a:cubicBezTo>
                  <a:pt x="-8803" y="91348"/>
                  <a:pt x="90249" y="7502"/>
                  <a:pt x="170563" y="0"/>
                </a:cubicBezTo>
                <a:cubicBezTo>
                  <a:pt x="675808" y="-40312"/>
                  <a:pt x="4087778" y="-70188"/>
                  <a:pt x="4947638" y="0"/>
                </a:cubicBezTo>
                <a:cubicBezTo>
                  <a:pt x="5025066" y="-1578"/>
                  <a:pt x="5120270" y="72347"/>
                  <a:pt x="5118201" y="170563"/>
                </a:cubicBezTo>
                <a:cubicBezTo>
                  <a:pt x="5178840" y="284562"/>
                  <a:pt x="5174148" y="740503"/>
                  <a:pt x="5118201" y="852793"/>
                </a:cubicBezTo>
                <a:cubicBezTo>
                  <a:pt x="5117607" y="954087"/>
                  <a:pt x="5037952" y="1023413"/>
                  <a:pt x="4947638" y="1023356"/>
                </a:cubicBezTo>
                <a:cubicBezTo>
                  <a:pt x="2704002" y="1040707"/>
                  <a:pt x="728636" y="1146702"/>
                  <a:pt x="170563" y="1023356"/>
                </a:cubicBezTo>
                <a:cubicBezTo>
                  <a:pt x="78580" y="1014027"/>
                  <a:pt x="5473" y="953827"/>
                  <a:pt x="0" y="852793"/>
                </a:cubicBezTo>
                <a:cubicBezTo>
                  <a:pt x="54162" y="562236"/>
                  <a:pt x="16966" y="316968"/>
                  <a:pt x="0" y="170563"/>
                </a:cubicBezTo>
                <a:close/>
              </a:path>
            </a:pathLst>
          </a:custGeom>
          <a:solidFill>
            <a:srgbClr val="FFFFCC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vi-VN" sz="3600">
                <a:solidFill>
                  <a:sysClr val="windowText" lastClr="000000"/>
                </a:solidFill>
              </a:rPr>
              <a:t> Có dạng khối trụ.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738E928E-A24E-45CB-82F0-C52DF057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558" y="3172654"/>
            <a:ext cx="1051126" cy="20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an of food&#10;&#10;Description automatically generated with medium confidence">
            <a:extLst>
              <a:ext uri="{FF2B5EF4-FFF2-40B4-BE49-F238E27FC236}">
                <a16:creationId xmlns:a16="http://schemas.microsoft.com/office/drawing/2014/main" id="{2106E014-1A42-46C9-8EF1-E2607F724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127" y="3288811"/>
            <a:ext cx="2671806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con&#10;&#10;Description automatically generated with medium confidence">
            <a:extLst>
              <a:ext uri="{FF2B5EF4-FFF2-40B4-BE49-F238E27FC236}">
                <a16:creationId xmlns:a16="http://schemas.microsoft.com/office/drawing/2014/main" id="{FEE73A96-3512-449E-BED4-5897BFA8EA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0" y="2382701"/>
            <a:ext cx="3657607" cy="36576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20483D-1131-48DE-AA3F-D8B4DF131036}"/>
              </a:ext>
            </a:extLst>
          </p:cNvPr>
          <p:cNvSpPr txBox="1"/>
          <p:nvPr/>
        </p:nvSpPr>
        <p:spPr>
          <a:xfrm>
            <a:off x="892389" y="5431327"/>
            <a:ext cx="2022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Viên phấn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7894F3-0228-47E0-BE71-372BBB906D88}"/>
              </a:ext>
            </a:extLst>
          </p:cNvPr>
          <p:cNvGrpSpPr/>
          <p:nvPr/>
        </p:nvGrpSpPr>
        <p:grpSpPr>
          <a:xfrm>
            <a:off x="4102204" y="3228220"/>
            <a:ext cx="2315256" cy="2757872"/>
            <a:chOff x="4102204" y="3080172"/>
            <a:chExt cx="2315256" cy="275787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B1B2436-D6C4-4C22-8C0F-8E7D2DD5D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2204" y="3080172"/>
              <a:ext cx="2315256" cy="2315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A050C6-7B13-4EBD-B8A6-6450866B7705}"/>
                </a:ext>
              </a:extLst>
            </p:cNvPr>
            <p:cNvSpPr txBox="1"/>
            <p:nvPr/>
          </p:nvSpPr>
          <p:spPr>
            <a:xfrm>
              <a:off x="4370561" y="5253269"/>
              <a:ext cx="16922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Ly nước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52EE5CA-99C9-4C3A-8F92-4A0891850475}"/>
              </a:ext>
            </a:extLst>
          </p:cNvPr>
          <p:cNvSpPr txBox="1"/>
          <p:nvPr/>
        </p:nvSpPr>
        <p:spPr>
          <a:xfrm>
            <a:off x="7113743" y="5401316"/>
            <a:ext cx="1957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Lon nước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FC7071-C1E5-480D-9098-EB6542D62C7E}"/>
              </a:ext>
            </a:extLst>
          </p:cNvPr>
          <p:cNvSpPr txBox="1"/>
          <p:nvPr/>
        </p:nvSpPr>
        <p:spPr>
          <a:xfrm>
            <a:off x="10010786" y="5401315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Hộp sữa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29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5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0B3C69-2589-4B2D-80B3-3892EE30734A}"/>
              </a:ext>
            </a:extLst>
          </p:cNvPr>
          <p:cNvGrpSpPr/>
          <p:nvPr/>
        </p:nvGrpSpPr>
        <p:grpSpPr>
          <a:xfrm>
            <a:off x="1774726" y="228241"/>
            <a:ext cx="7786248" cy="692688"/>
            <a:chOff x="1011004" y="557947"/>
            <a:chExt cx="7787262" cy="6926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07B576E-EA38-4EEF-B49C-7D1DEDD7CA29}"/>
                </a:ext>
              </a:extLst>
            </p:cNvPr>
            <p:cNvSpPr txBox="1"/>
            <p:nvPr/>
          </p:nvSpPr>
          <p:spPr>
            <a:xfrm>
              <a:off x="1883641" y="634702"/>
              <a:ext cx="6914625" cy="584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Kể tên một số đồ vật trong thực tế: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9BD3225-EBE8-4B33-AD78-D754CABD4EBD}"/>
                </a:ext>
              </a:extLst>
            </p:cNvPr>
            <p:cNvGrpSpPr/>
            <p:nvPr/>
          </p:nvGrpSpPr>
          <p:grpSpPr>
            <a:xfrm>
              <a:off x="1011004" y="557947"/>
              <a:ext cx="742008" cy="692618"/>
              <a:chOff x="1607045" y="971728"/>
              <a:chExt cx="623536" cy="62213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D791D9F-7E11-4548-8BC1-0FB85811B137}"/>
                  </a:ext>
                </a:extLst>
              </p:cNvPr>
              <p:cNvSpPr/>
              <p:nvPr/>
            </p:nvSpPr>
            <p:spPr>
              <a:xfrm>
                <a:off x="1716817" y="1085813"/>
                <a:ext cx="430959" cy="389405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BC98B5A-B8A0-4E35-9D2A-6858546E8A92}"/>
                  </a:ext>
                </a:extLst>
              </p:cNvPr>
              <p:cNvSpPr/>
              <p:nvPr/>
            </p:nvSpPr>
            <p:spPr>
              <a:xfrm>
                <a:off x="1607045" y="971728"/>
                <a:ext cx="623536" cy="62213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4A2A25-4F25-46D6-9018-45360E432322}"/>
              </a:ext>
            </a:extLst>
          </p:cNvPr>
          <p:cNvCxnSpPr>
            <a:cxnSpLocks/>
          </p:cNvCxnSpPr>
          <p:nvPr/>
        </p:nvCxnSpPr>
        <p:spPr>
          <a:xfrm>
            <a:off x="2647250" y="841978"/>
            <a:ext cx="6473626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9A00E5-688D-4392-BE74-F9F5113B094E}"/>
              </a:ext>
            </a:extLst>
          </p:cNvPr>
          <p:cNvSpPr/>
          <p:nvPr/>
        </p:nvSpPr>
        <p:spPr>
          <a:xfrm>
            <a:off x="768731" y="1380630"/>
            <a:ext cx="5118201" cy="1023356"/>
          </a:xfrm>
          <a:custGeom>
            <a:avLst/>
            <a:gdLst>
              <a:gd name="connsiteX0" fmla="*/ 0 w 5118201"/>
              <a:gd name="connsiteY0" fmla="*/ 170563 h 1023356"/>
              <a:gd name="connsiteX1" fmla="*/ 170563 w 5118201"/>
              <a:gd name="connsiteY1" fmla="*/ 0 h 1023356"/>
              <a:gd name="connsiteX2" fmla="*/ 4947638 w 5118201"/>
              <a:gd name="connsiteY2" fmla="*/ 0 h 1023356"/>
              <a:gd name="connsiteX3" fmla="*/ 5118201 w 5118201"/>
              <a:gd name="connsiteY3" fmla="*/ 170563 h 1023356"/>
              <a:gd name="connsiteX4" fmla="*/ 5118201 w 5118201"/>
              <a:gd name="connsiteY4" fmla="*/ 852793 h 1023356"/>
              <a:gd name="connsiteX5" fmla="*/ 4947638 w 5118201"/>
              <a:gd name="connsiteY5" fmla="*/ 1023356 h 1023356"/>
              <a:gd name="connsiteX6" fmla="*/ 170563 w 5118201"/>
              <a:gd name="connsiteY6" fmla="*/ 1023356 h 1023356"/>
              <a:gd name="connsiteX7" fmla="*/ 0 w 5118201"/>
              <a:gd name="connsiteY7" fmla="*/ 852793 h 1023356"/>
              <a:gd name="connsiteX8" fmla="*/ 0 w 5118201"/>
              <a:gd name="connsiteY8" fmla="*/ 170563 h 10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8201" h="1023356" fill="none" extrusionOk="0">
                <a:moveTo>
                  <a:pt x="0" y="170563"/>
                </a:moveTo>
                <a:cubicBezTo>
                  <a:pt x="-144" y="81079"/>
                  <a:pt x="83913" y="-15231"/>
                  <a:pt x="170563" y="0"/>
                </a:cubicBezTo>
                <a:cubicBezTo>
                  <a:pt x="2066005" y="29483"/>
                  <a:pt x="3184774" y="4220"/>
                  <a:pt x="4947638" y="0"/>
                </a:cubicBezTo>
                <a:cubicBezTo>
                  <a:pt x="5044780" y="1109"/>
                  <a:pt x="5114687" y="80925"/>
                  <a:pt x="5118201" y="170563"/>
                </a:cubicBezTo>
                <a:cubicBezTo>
                  <a:pt x="5116457" y="348359"/>
                  <a:pt x="5144306" y="775855"/>
                  <a:pt x="5118201" y="852793"/>
                </a:cubicBezTo>
                <a:cubicBezTo>
                  <a:pt x="5124025" y="950126"/>
                  <a:pt x="5044755" y="1025983"/>
                  <a:pt x="4947638" y="1023356"/>
                </a:cubicBezTo>
                <a:cubicBezTo>
                  <a:pt x="3069577" y="1057484"/>
                  <a:pt x="908318" y="900564"/>
                  <a:pt x="170563" y="1023356"/>
                </a:cubicBezTo>
                <a:cubicBezTo>
                  <a:pt x="70832" y="1034378"/>
                  <a:pt x="-8914" y="961848"/>
                  <a:pt x="0" y="852793"/>
                </a:cubicBezTo>
                <a:cubicBezTo>
                  <a:pt x="-34984" y="536989"/>
                  <a:pt x="-45079" y="377819"/>
                  <a:pt x="0" y="170563"/>
                </a:cubicBezTo>
                <a:close/>
              </a:path>
              <a:path w="5118201" h="1023356" stroke="0" extrusionOk="0">
                <a:moveTo>
                  <a:pt x="0" y="170563"/>
                </a:moveTo>
                <a:cubicBezTo>
                  <a:pt x="-8803" y="91348"/>
                  <a:pt x="90249" y="7502"/>
                  <a:pt x="170563" y="0"/>
                </a:cubicBezTo>
                <a:cubicBezTo>
                  <a:pt x="675808" y="-40312"/>
                  <a:pt x="4087778" y="-70188"/>
                  <a:pt x="4947638" y="0"/>
                </a:cubicBezTo>
                <a:cubicBezTo>
                  <a:pt x="5025066" y="-1578"/>
                  <a:pt x="5120270" y="72347"/>
                  <a:pt x="5118201" y="170563"/>
                </a:cubicBezTo>
                <a:cubicBezTo>
                  <a:pt x="5178840" y="284562"/>
                  <a:pt x="5174148" y="740503"/>
                  <a:pt x="5118201" y="852793"/>
                </a:cubicBezTo>
                <a:cubicBezTo>
                  <a:pt x="5117607" y="954087"/>
                  <a:pt x="5037952" y="1023413"/>
                  <a:pt x="4947638" y="1023356"/>
                </a:cubicBezTo>
                <a:cubicBezTo>
                  <a:pt x="2704002" y="1040707"/>
                  <a:pt x="728636" y="1146702"/>
                  <a:pt x="170563" y="1023356"/>
                </a:cubicBezTo>
                <a:cubicBezTo>
                  <a:pt x="78580" y="1014027"/>
                  <a:pt x="5473" y="953827"/>
                  <a:pt x="0" y="852793"/>
                </a:cubicBezTo>
                <a:cubicBezTo>
                  <a:pt x="54162" y="562236"/>
                  <a:pt x="16966" y="316968"/>
                  <a:pt x="0" y="170563"/>
                </a:cubicBezTo>
                <a:close/>
              </a:path>
            </a:pathLst>
          </a:custGeom>
          <a:solidFill>
            <a:srgbClr val="FFFFCC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ysClr val="windowText" lastClr="000000"/>
                </a:solidFill>
              </a:rPr>
              <a:t>b) Có dạng khối cầu</a:t>
            </a:r>
          </a:p>
        </p:txBody>
      </p:sp>
      <p:pic>
        <p:nvPicPr>
          <p:cNvPr id="2050" name="Picture 2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AAFE3F46-FF57-44D9-8E74-584D2300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63" y="3108144"/>
            <a:ext cx="2225155" cy="22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AC633EA9-6F64-4C19-96EC-D2267662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53" y="3073133"/>
            <a:ext cx="2225155" cy="220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2902FA58-4450-4161-9B7D-2B3322FD7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523" y="3957081"/>
            <a:ext cx="3305666" cy="18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0289D2-1678-4B53-A4AE-00927E97629F}"/>
              </a:ext>
            </a:extLst>
          </p:cNvPr>
          <p:cNvSpPr txBox="1"/>
          <p:nvPr/>
        </p:nvSpPr>
        <p:spPr>
          <a:xfrm>
            <a:off x="892389" y="5431327"/>
            <a:ext cx="239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Quả địa cầu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D18862-60DC-4C1C-BF1B-F511A68EC0AC}"/>
              </a:ext>
            </a:extLst>
          </p:cNvPr>
          <p:cNvSpPr txBox="1"/>
          <p:nvPr/>
        </p:nvSpPr>
        <p:spPr>
          <a:xfrm>
            <a:off x="4858228" y="5508521"/>
            <a:ext cx="2552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Quả bóng đá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8C0DF3-4848-41DC-BB38-321935A3C47E}"/>
              </a:ext>
            </a:extLst>
          </p:cNvPr>
          <p:cNvSpPr txBox="1"/>
          <p:nvPr/>
        </p:nvSpPr>
        <p:spPr>
          <a:xfrm>
            <a:off x="9560974" y="5508520"/>
            <a:ext cx="1430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Viên bi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54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7000" t="-8000" r="-3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590" y="0"/>
            <a:ext cx="13681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316582" y="44624"/>
            <a:ext cx="38344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718" y="1916832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0" y="4581128"/>
            <a:ext cx="3180590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315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718" y="2348880"/>
            <a:ext cx="9212778" cy="14275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KHỐI TRỤ - KHỐI CẦU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3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C4BE1-C444-49F4-9CE5-4A080CBC5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0768"/>
            <a:ext cx="12252219" cy="46085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BD64F-52BD-4D8D-BC5F-8043BF1CC7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214" b="92112" l="4968" r="26495">
                        <a14:foregroundMark x1="8188" y1="18575" x2="15179" y2="19847"/>
                        <a14:foregroundMark x1="4968" y1="21883" x2="21895" y2="24427"/>
                        <a14:foregroundMark x1="6164" y1="21120" x2="18491" y2="26209"/>
                        <a14:foregroundMark x1="18491" y1="26209" x2="24655" y2="23664"/>
                        <a14:foregroundMark x1="24655" y1="23664" x2="26219" y2="21628"/>
                        <a14:foregroundMark x1="7728" y1="88041" x2="18031" y2="91349"/>
                        <a14:foregroundMark x1="18031" y1="91349" x2="23183" y2="90331"/>
                        <a14:foregroundMark x1="23183" y1="90331" x2="26495" y2="85496"/>
                        <a14:foregroundMark x1="9844" y1="13486" x2="14811" y2="13995"/>
                        <a14:foregroundMark x1="14811" y1="13995" x2="19871" y2="12977"/>
                        <a14:foregroundMark x1="19871" y1="12977" x2="22631" y2="13740"/>
                        <a14:foregroundMark x1="11408" y1="12468" x2="18031" y2="13740"/>
                        <a14:foregroundMark x1="5060" y1="87023" x2="9752" y2="91603"/>
                        <a14:foregroundMark x1="9752" y1="91603" x2="14719" y2="92112"/>
                        <a14:foregroundMark x1="14719" y1="92112" x2="21159" y2="90331"/>
                      </a14:backgroundRemoval>
                    </a14:imgEffect>
                  </a14:imgLayer>
                </a14:imgProps>
              </a:ext>
            </a:extLst>
          </a:blip>
          <a:srcRect l="2714" t="5762" r="72252" b="3840"/>
          <a:stretch/>
        </p:blipFill>
        <p:spPr>
          <a:xfrm>
            <a:off x="1950069" y="1596425"/>
            <a:ext cx="1599497" cy="2088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292F9D-E0FA-446B-B458-963D7E0CF9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32" b="85751" l="46550" r="58326">
                        <a14:foregroundMark x1="46274" y1="16794" x2="51886" y2="20102"/>
                        <a14:foregroundMark x1="51886" y1="20102" x2="51150" y2="15013"/>
                        <a14:foregroundMark x1="46550" y1="15267" x2="51426" y2="12214"/>
                        <a14:foregroundMark x1="51426" y1="12214" x2="56670" y2="13486"/>
                        <a14:foregroundMark x1="56670" y1="13486" x2="51334" y2="25445"/>
                        <a14:foregroundMark x1="51334" y1="25445" x2="51610" y2="41221"/>
                        <a14:foregroundMark x1="48758" y1="16794" x2="51794" y2="20611"/>
                        <a14:foregroundMark x1="54462" y1="16285" x2="51150" y2="20611"/>
                        <a14:foregroundMark x1="51610" y1="18066" x2="49770" y2="35878"/>
                        <a14:foregroundMark x1="49770" y1="35878" x2="49770" y2="35878"/>
                        <a14:foregroundMark x1="48758" y1="20611" x2="47470" y2="30280"/>
                        <a14:foregroundMark x1="47470" y1="21628" x2="53634" y2="21120"/>
                        <a14:foregroundMark x1="53634" y1="21120" x2="57406" y2="17303"/>
                        <a14:foregroundMark x1="56670" y1="16031" x2="52530" y2="15522"/>
                        <a14:foregroundMark x1="53726" y1="16285" x2="56762" y2="26463"/>
                        <a14:foregroundMark x1="56762" y1="26463" x2="56762" y2="28753"/>
                        <a14:foregroundMark x1="56670" y1="20102" x2="56946" y2="28499"/>
                        <a14:foregroundMark x1="55474" y1="21374" x2="50690" y2="25954"/>
                        <a14:foregroundMark x1="50690" y1="25954" x2="47470" y2="19593"/>
                        <a14:foregroundMark x1="47470" y1="20611" x2="51886" y2="17048"/>
                        <a14:foregroundMark x1="51886" y1="17048" x2="56946" y2="18830"/>
                        <a14:foregroundMark x1="56946" y1="18830" x2="57314" y2="34606"/>
                        <a14:foregroundMark x1="57314" y1="34606" x2="57038" y2="20356"/>
                        <a14:foregroundMark x1="57038" y1="20356" x2="55934" y2="56743"/>
                        <a14:foregroundMark x1="46734" y1="73791" x2="49862" y2="84224"/>
                        <a14:foregroundMark x1="49862" y1="84224" x2="55382" y2="83969"/>
                        <a14:foregroundMark x1="55382" y1="83969" x2="50322" y2="80662"/>
                        <a14:foregroundMark x1="50322" y1="80662" x2="50230" y2="79898"/>
                        <a14:foregroundMark x1="49770" y1="82697" x2="53634" y2="81679"/>
                        <a14:foregroundMark x1="57130" y1="81425" x2="55658" y2="83461"/>
                        <a14:foregroundMark x1="57038" y1="81934" x2="56302" y2="83461"/>
                        <a14:foregroundMark x1="57774" y1="22646" x2="57590" y2="20102"/>
                        <a14:foregroundMark x1="50690" y1="85751" x2="52254" y2="85751"/>
                        <a14:foregroundMark x1="50414" y1="63868" x2="48942" y2="35623"/>
                        <a14:foregroundMark x1="46550" y1="36387" x2="46826" y2="73791"/>
                      </a14:backgroundRemoval>
                    </a14:imgEffect>
                  </a14:imgLayer>
                </a14:imgProps>
              </a:ext>
            </a:extLst>
          </a:blip>
          <a:srcRect l="45828" t="9609" r="40264" b="11533"/>
          <a:stretch/>
        </p:blipFill>
        <p:spPr>
          <a:xfrm>
            <a:off x="5447134" y="1884457"/>
            <a:ext cx="878146" cy="18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8500B-8A82-4F25-A8D2-2EB4E5046A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489" b="82443" l="74333" r="97332">
                        <a14:foregroundMark x1="79485" y1="69720" x2="76173" y2="70992"/>
                        <a14:foregroundMark x1="75253" y1="68448" x2="75529" y2="82443"/>
                        <a14:foregroundMark x1="75529" y1="82443" x2="78013" y2="80407"/>
                        <a14:foregroundMark x1="74425" y1="78372" x2="74425" y2="73282"/>
                        <a14:foregroundMark x1="97332" y1="63613" x2="93560" y2="60051"/>
                      </a14:backgroundRemoval>
                    </a14:imgEffect>
                  </a14:imgLayer>
                </a14:imgProps>
              </a:ext>
            </a:extLst>
          </a:blip>
          <a:srcRect l="73643" t="53848" r="1323" b="15379"/>
          <a:stretch/>
        </p:blipFill>
        <p:spPr>
          <a:xfrm>
            <a:off x="8111430" y="2132856"/>
            <a:ext cx="2592288" cy="1152128"/>
          </a:xfrm>
          <a:prstGeom prst="rect">
            <a:avLst/>
          </a:prstGeom>
        </p:spPr>
      </p:pic>
      <p:sp>
        <p:nvSpPr>
          <p:cNvPr id="6" name="Cylinder 5">
            <a:extLst>
              <a:ext uri="{FF2B5EF4-FFF2-40B4-BE49-F238E27FC236}">
                <a16:creationId xmlns:a16="http://schemas.microsoft.com/office/drawing/2014/main" id="{BAAE6AF3-7B42-4AFE-ABE3-1E3BBB80CF56}"/>
              </a:ext>
            </a:extLst>
          </p:cNvPr>
          <p:cNvSpPr/>
          <p:nvPr/>
        </p:nvSpPr>
        <p:spPr>
          <a:xfrm>
            <a:off x="2062758" y="1700808"/>
            <a:ext cx="1368152" cy="1872208"/>
          </a:xfrm>
          <a:prstGeom prst="can">
            <a:avLst/>
          </a:prstGeom>
          <a:solidFill>
            <a:schemeClr val="accent5">
              <a:lumMod val="40000"/>
              <a:lumOff val="60000"/>
              <a:alpha val="39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B03FDB-2D87-4479-BBBA-5FD52C8FD6DC}"/>
              </a:ext>
            </a:extLst>
          </p:cNvPr>
          <p:cNvSpPr/>
          <p:nvPr/>
        </p:nvSpPr>
        <p:spPr>
          <a:xfrm>
            <a:off x="4871070" y="188640"/>
            <a:ext cx="2592288" cy="864096"/>
          </a:xfrm>
          <a:custGeom>
            <a:avLst/>
            <a:gdLst>
              <a:gd name="connsiteX0" fmla="*/ 0 w 2592288"/>
              <a:gd name="connsiteY0" fmla="*/ 144019 h 864096"/>
              <a:gd name="connsiteX1" fmla="*/ 144019 w 2592288"/>
              <a:gd name="connsiteY1" fmla="*/ 0 h 864096"/>
              <a:gd name="connsiteX2" fmla="*/ 2448269 w 2592288"/>
              <a:gd name="connsiteY2" fmla="*/ 0 h 864096"/>
              <a:gd name="connsiteX3" fmla="*/ 2592288 w 2592288"/>
              <a:gd name="connsiteY3" fmla="*/ 144019 h 864096"/>
              <a:gd name="connsiteX4" fmla="*/ 2592288 w 2592288"/>
              <a:gd name="connsiteY4" fmla="*/ 720077 h 864096"/>
              <a:gd name="connsiteX5" fmla="*/ 2448269 w 2592288"/>
              <a:gd name="connsiteY5" fmla="*/ 864096 h 864096"/>
              <a:gd name="connsiteX6" fmla="*/ 144019 w 2592288"/>
              <a:gd name="connsiteY6" fmla="*/ 864096 h 864096"/>
              <a:gd name="connsiteX7" fmla="*/ 0 w 2592288"/>
              <a:gd name="connsiteY7" fmla="*/ 720077 h 864096"/>
              <a:gd name="connsiteX8" fmla="*/ 0 w 2592288"/>
              <a:gd name="connsiteY8" fmla="*/ 144019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2288" h="864096" fill="none" extrusionOk="0">
                <a:moveTo>
                  <a:pt x="0" y="144019"/>
                </a:moveTo>
                <a:cubicBezTo>
                  <a:pt x="-9379" y="64006"/>
                  <a:pt x="77838" y="2829"/>
                  <a:pt x="144019" y="0"/>
                </a:cubicBezTo>
                <a:cubicBezTo>
                  <a:pt x="473738" y="-20428"/>
                  <a:pt x="2009424" y="-58449"/>
                  <a:pt x="2448269" y="0"/>
                </a:cubicBezTo>
                <a:cubicBezTo>
                  <a:pt x="2528730" y="782"/>
                  <a:pt x="2591315" y="64755"/>
                  <a:pt x="2592288" y="144019"/>
                </a:cubicBezTo>
                <a:cubicBezTo>
                  <a:pt x="2627658" y="360923"/>
                  <a:pt x="2635046" y="541056"/>
                  <a:pt x="2592288" y="720077"/>
                </a:cubicBezTo>
                <a:cubicBezTo>
                  <a:pt x="2590688" y="808510"/>
                  <a:pt x="2527654" y="865911"/>
                  <a:pt x="2448269" y="864096"/>
                </a:cubicBezTo>
                <a:cubicBezTo>
                  <a:pt x="2037508" y="846520"/>
                  <a:pt x="691805" y="995201"/>
                  <a:pt x="144019" y="864096"/>
                </a:cubicBezTo>
                <a:cubicBezTo>
                  <a:pt x="60625" y="860829"/>
                  <a:pt x="-1510" y="814597"/>
                  <a:pt x="0" y="720077"/>
                </a:cubicBezTo>
                <a:cubicBezTo>
                  <a:pt x="-50639" y="540229"/>
                  <a:pt x="-2999" y="416803"/>
                  <a:pt x="0" y="144019"/>
                </a:cubicBezTo>
                <a:close/>
              </a:path>
              <a:path w="2592288" h="864096" stroke="0" extrusionOk="0">
                <a:moveTo>
                  <a:pt x="0" y="144019"/>
                </a:moveTo>
                <a:cubicBezTo>
                  <a:pt x="4555" y="52351"/>
                  <a:pt x="76853" y="539"/>
                  <a:pt x="144019" y="0"/>
                </a:cubicBezTo>
                <a:cubicBezTo>
                  <a:pt x="629274" y="-61894"/>
                  <a:pt x="1790279" y="-120946"/>
                  <a:pt x="2448269" y="0"/>
                </a:cubicBezTo>
                <a:cubicBezTo>
                  <a:pt x="2523009" y="-3812"/>
                  <a:pt x="2599064" y="73281"/>
                  <a:pt x="2592288" y="144019"/>
                </a:cubicBezTo>
                <a:cubicBezTo>
                  <a:pt x="2588036" y="257335"/>
                  <a:pt x="2541046" y="541089"/>
                  <a:pt x="2592288" y="720077"/>
                </a:cubicBezTo>
                <a:cubicBezTo>
                  <a:pt x="2593304" y="798264"/>
                  <a:pt x="2526229" y="855608"/>
                  <a:pt x="2448269" y="864096"/>
                </a:cubicBezTo>
                <a:cubicBezTo>
                  <a:pt x="1303122" y="846405"/>
                  <a:pt x="1138637" y="1020501"/>
                  <a:pt x="144019" y="864096"/>
                </a:cubicBezTo>
                <a:cubicBezTo>
                  <a:pt x="68035" y="864275"/>
                  <a:pt x="-174" y="794278"/>
                  <a:pt x="0" y="720077"/>
                </a:cubicBezTo>
                <a:cubicBezTo>
                  <a:pt x="-36274" y="572168"/>
                  <a:pt x="5176" y="320891"/>
                  <a:pt x="0" y="144019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8291148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trụ</a:t>
            </a:r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1E3F49D9-A267-4462-A3BC-699A41103EBA}"/>
              </a:ext>
            </a:extLst>
          </p:cNvPr>
          <p:cNvSpPr/>
          <p:nvPr/>
        </p:nvSpPr>
        <p:spPr>
          <a:xfrm>
            <a:off x="5499636" y="1982386"/>
            <a:ext cx="739586" cy="1662638"/>
          </a:xfrm>
          <a:prstGeom prst="can">
            <a:avLst/>
          </a:prstGeom>
          <a:solidFill>
            <a:schemeClr val="accent5">
              <a:lumMod val="40000"/>
              <a:lumOff val="60000"/>
              <a:alpha val="39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ylinder 9">
            <a:extLst>
              <a:ext uri="{FF2B5EF4-FFF2-40B4-BE49-F238E27FC236}">
                <a16:creationId xmlns:a16="http://schemas.microsoft.com/office/drawing/2014/main" id="{882B0F97-0C51-40C6-8E72-C4670826E970}"/>
              </a:ext>
            </a:extLst>
          </p:cNvPr>
          <p:cNvSpPr/>
          <p:nvPr/>
        </p:nvSpPr>
        <p:spPr>
          <a:xfrm rot="15460248">
            <a:off x="9099505" y="1499899"/>
            <a:ext cx="569784" cy="2418044"/>
          </a:xfrm>
          <a:prstGeom prst="can">
            <a:avLst>
              <a:gd name="adj" fmla="val 66024"/>
            </a:avLst>
          </a:prstGeom>
          <a:solidFill>
            <a:schemeClr val="accent5">
              <a:lumMod val="40000"/>
              <a:lumOff val="60000"/>
              <a:alpha val="39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873E-7 -7.40741E-7 L -0.00287 0.3886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942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621E-6 4.81481E-6 L -2.89621E-6 0.3627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2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8772E-6 2.59259E-6 L -1.68772E-6 0.3780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A186B3D7-FCCE-46B8-8407-AFAF1F0B3F08}"/>
              </a:ext>
            </a:extLst>
          </p:cNvPr>
          <p:cNvSpPr/>
          <p:nvPr/>
        </p:nvSpPr>
        <p:spPr>
          <a:xfrm>
            <a:off x="879969" y="692696"/>
            <a:ext cx="1368152" cy="1872208"/>
          </a:xfrm>
          <a:prstGeom prst="can">
            <a:avLst/>
          </a:prstGeom>
          <a:solidFill>
            <a:schemeClr val="accent5">
              <a:lumMod val="40000"/>
              <a:lumOff val="60000"/>
              <a:alpha val="39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C04A92CF-EB72-434E-A060-6FD7D7C423A3}"/>
              </a:ext>
            </a:extLst>
          </p:cNvPr>
          <p:cNvSpPr/>
          <p:nvPr/>
        </p:nvSpPr>
        <p:spPr>
          <a:xfrm>
            <a:off x="1004057" y="3197438"/>
            <a:ext cx="739586" cy="1662638"/>
          </a:xfrm>
          <a:prstGeom prst="can">
            <a:avLst/>
          </a:prstGeom>
          <a:solidFill>
            <a:schemeClr val="accent5">
              <a:lumMod val="40000"/>
              <a:lumOff val="60000"/>
              <a:alpha val="39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06B49EA4-88D2-4EA8-8F20-C154276AF53C}"/>
              </a:ext>
            </a:extLst>
          </p:cNvPr>
          <p:cNvSpPr/>
          <p:nvPr/>
        </p:nvSpPr>
        <p:spPr>
          <a:xfrm rot="15460248">
            <a:off x="1279153" y="4853606"/>
            <a:ext cx="569784" cy="2418044"/>
          </a:xfrm>
          <a:prstGeom prst="can">
            <a:avLst>
              <a:gd name="adj" fmla="val 66024"/>
            </a:avLst>
          </a:prstGeom>
          <a:solidFill>
            <a:schemeClr val="accent5">
              <a:lumMod val="40000"/>
              <a:lumOff val="60000"/>
              <a:alpha val="39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73D3DD-5B10-4099-864E-F101076A3786}"/>
              </a:ext>
            </a:extLst>
          </p:cNvPr>
          <p:cNvSpPr/>
          <p:nvPr/>
        </p:nvSpPr>
        <p:spPr>
          <a:xfrm>
            <a:off x="4264929" y="152636"/>
            <a:ext cx="3384376" cy="1080120"/>
          </a:xfrm>
          <a:custGeom>
            <a:avLst/>
            <a:gdLst>
              <a:gd name="connsiteX0" fmla="*/ 0 w 3384376"/>
              <a:gd name="connsiteY0" fmla="*/ 180024 h 1080120"/>
              <a:gd name="connsiteX1" fmla="*/ 180024 w 3384376"/>
              <a:gd name="connsiteY1" fmla="*/ 0 h 1080120"/>
              <a:gd name="connsiteX2" fmla="*/ 3204352 w 3384376"/>
              <a:gd name="connsiteY2" fmla="*/ 0 h 1080120"/>
              <a:gd name="connsiteX3" fmla="*/ 3384376 w 3384376"/>
              <a:gd name="connsiteY3" fmla="*/ 180024 h 1080120"/>
              <a:gd name="connsiteX4" fmla="*/ 3384376 w 3384376"/>
              <a:gd name="connsiteY4" fmla="*/ 900096 h 1080120"/>
              <a:gd name="connsiteX5" fmla="*/ 3204352 w 3384376"/>
              <a:gd name="connsiteY5" fmla="*/ 1080120 h 1080120"/>
              <a:gd name="connsiteX6" fmla="*/ 180024 w 3384376"/>
              <a:gd name="connsiteY6" fmla="*/ 1080120 h 1080120"/>
              <a:gd name="connsiteX7" fmla="*/ 0 w 3384376"/>
              <a:gd name="connsiteY7" fmla="*/ 900096 h 1080120"/>
              <a:gd name="connsiteX8" fmla="*/ 0 w 3384376"/>
              <a:gd name="connsiteY8" fmla="*/ 180024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4376" h="1080120" fill="none" extrusionOk="0">
                <a:moveTo>
                  <a:pt x="0" y="180024"/>
                </a:moveTo>
                <a:cubicBezTo>
                  <a:pt x="45" y="81806"/>
                  <a:pt x="89730" y="15324"/>
                  <a:pt x="180024" y="0"/>
                </a:cubicBezTo>
                <a:cubicBezTo>
                  <a:pt x="1258465" y="72427"/>
                  <a:pt x="2201197" y="61419"/>
                  <a:pt x="3204352" y="0"/>
                </a:cubicBezTo>
                <a:cubicBezTo>
                  <a:pt x="3301197" y="-17761"/>
                  <a:pt x="3379519" y="79130"/>
                  <a:pt x="3384376" y="180024"/>
                </a:cubicBezTo>
                <a:cubicBezTo>
                  <a:pt x="3377997" y="332046"/>
                  <a:pt x="3366656" y="701399"/>
                  <a:pt x="3384376" y="900096"/>
                </a:cubicBezTo>
                <a:cubicBezTo>
                  <a:pt x="3386922" y="986599"/>
                  <a:pt x="3298388" y="1074079"/>
                  <a:pt x="3204352" y="1080120"/>
                </a:cubicBezTo>
                <a:cubicBezTo>
                  <a:pt x="2819411" y="1109947"/>
                  <a:pt x="518501" y="1000814"/>
                  <a:pt x="180024" y="1080120"/>
                </a:cubicBezTo>
                <a:cubicBezTo>
                  <a:pt x="82639" y="1079889"/>
                  <a:pt x="-9421" y="1001384"/>
                  <a:pt x="0" y="900096"/>
                </a:cubicBezTo>
                <a:cubicBezTo>
                  <a:pt x="-41509" y="592650"/>
                  <a:pt x="47927" y="531456"/>
                  <a:pt x="0" y="180024"/>
                </a:cubicBezTo>
                <a:close/>
              </a:path>
              <a:path w="3384376" h="1080120" stroke="0" extrusionOk="0">
                <a:moveTo>
                  <a:pt x="0" y="180024"/>
                </a:moveTo>
                <a:cubicBezTo>
                  <a:pt x="17625" y="85403"/>
                  <a:pt x="85744" y="10720"/>
                  <a:pt x="180024" y="0"/>
                </a:cubicBezTo>
                <a:cubicBezTo>
                  <a:pt x="1131938" y="123000"/>
                  <a:pt x="2073809" y="-96860"/>
                  <a:pt x="3204352" y="0"/>
                </a:cubicBezTo>
                <a:cubicBezTo>
                  <a:pt x="3290668" y="-9991"/>
                  <a:pt x="3391415" y="66407"/>
                  <a:pt x="3384376" y="180024"/>
                </a:cubicBezTo>
                <a:cubicBezTo>
                  <a:pt x="3422281" y="497011"/>
                  <a:pt x="3383055" y="818165"/>
                  <a:pt x="3384376" y="900096"/>
                </a:cubicBezTo>
                <a:cubicBezTo>
                  <a:pt x="3381462" y="1000577"/>
                  <a:pt x="3298601" y="1079273"/>
                  <a:pt x="3204352" y="1080120"/>
                </a:cubicBezTo>
                <a:cubicBezTo>
                  <a:pt x="1843095" y="919413"/>
                  <a:pt x="1330404" y="1119787"/>
                  <a:pt x="180024" y="1080120"/>
                </a:cubicBezTo>
                <a:cubicBezTo>
                  <a:pt x="70667" y="1078114"/>
                  <a:pt x="-12042" y="994066"/>
                  <a:pt x="0" y="900096"/>
                </a:cubicBezTo>
                <a:cubicBezTo>
                  <a:pt x="45887" y="803941"/>
                  <a:pt x="16287" y="431595"/>
                  <a:pt x="0" y="180024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trụ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Red Cylinder">
                <a:extLst>
                  <a:ext uri="{FF2B5EF4-FFF2-40B4-BE49-F238E27FC236}">
                    <a16:creationId xmlns:a16="http://schemas.microsoft.com/office/drawing/2014/main" id="{58137419-571A-43A8-AE94-779AC372CD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4357393"/>
                  </p:ext>
                </p:extLst>
              </p:nvPr>
            </p:nvGraphicFramePr>
            <p:xfrm>
              <a:off x="4916200" y="1882671"/>
              <a:ext cx="2081834" cy="353838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081834" cy="3538382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9531843" ay="335947" az="10670386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0827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Red Cylinder">
                <a:extLst>
                  <a:ext uri="{FF2B5EF4-FFF2-40B4-BE49-F238E27FC236}">
                    <a16:creationId xmlns:a16="http://schemas.microsoft.com/office/drawing/2014/main" id="{58137419-571A-43A8-AE94-779AC372CD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6200" y="1882671"/>
                <a:ext cx="2081834" cy="3538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Cylinder">
                <a:extLst>
                  <a:ext uri="{FF2B5EF4-FFF2-40B4-BE49-F238E27FC236}">
                    <a16:creationId xmlns:a16="http://schemas.microsoft.com/office/drawing/2014/main" id="{35D5FB36-B5F0-4F26-9496-AA17A0E59FC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1828994"/>
                  </p:ext>
                </p:extLst>
              </p:nvPr>
            </p:nvGraphicFramePr>
            <p:xfrm rot="16200000">
              <a:off x="8878764" y="1959673"/>
              <a:ext cx="1849710" cy="3384377"/>
            </p:xfrm>
            <a:graphic>
              <a:graphicData uri="http://schemas.microsoft.com/office/drawing/2017/model3d">
                <am3d:model3d r:embed="rId5">
                  <am3d:spPr>
                    <a:xfrm rot="16200000">
                      <a:off x="0" y="0"/>
                      <a:ext cx="1849710" cy="3384377"/>
                    </a:xfrm>
                    <a:prstGeom prst="rect">
                      <a:avLst/>
                    </a:prstGeom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40132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Cylinder">
                <a:extLst>
                  <a:ext uri="{FF2B5EF4-FFF2-40B4-BE49-F238E27FC236}">
                    <a16:creationId xmlns:a16="http://schemas.microsoft.com/office/drawing/2014/main" id="{35D5FB36-B5F0-4F26-9496-AA17A0E59F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200000">
                <a:off x="8878764" y="1959673"/>
                <a:ext cx="1849710" cy="33843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442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024" repeatCount="indefinite" accel="9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7" presetClass="emph" presetSubtype="102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C4BE1-C444-49F4-9CE5-4A080CBC5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0768"/>
            <a:ext cx="12252219" cy="460851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B03FDB-2D87-4479-BBBA-5FD52C8FD6DC}"/>
              </a:ext>
            </a:extLst>
          </p:cNvPr>
          <p:cNvSpPr/>
          <p:nvPr/>
        </p:nvSpPr>
        <p:spPr>
          <a:xfrm>
            <a:off x="4871070" y="188640"/>
            <a:ext cx="2592288" cy="864096"/>
          </a:xfrm>
          <a:custGeom>
            <a:avLst/>
            <a:gdLst>
              <a:gd name="connsiteX0" fmla="*/ 0 w 2592288"/>
              <a:gd name="connsiteY0" fmla="*/ 144019 h 864096"/>
              <a:gd name="connsiteX1" fmla="*/ 144019 w 2592288"/>
              <a:gd name="connsiteY1" fmla="*/ 0 h 864096"/>
              <a:gd name="connsiteX2" fmla="*/ 2448269 w 2592288"/>
              <a:gd name="connsiteY2" fmla="*/ 0 h 864096"/>
              <a:gd name="connsiteX3" fmla="*/ 2592288 w 2592288"/>
              <a:gd name="connsiteY3" fmla="*/ 144019 h 864096"/>
              <a:gd name="connsiteX4" fmla="*/ 2592288 w 2592288"/>
              <a:gd name="connsiteY4" fmla="*/ 720077 h 864096"/>
              <a:gd name="connsiteX5" fmla="*/ 2448269 w 2592288"/>
              <a:gd name="connsiteY5" fmla="*/ 864096 h 864096"/>
              <a:gd name="connsiteX6" fmla="*/ 144019 w 2592288"/>
              <a:gd name="connsiteY6" fmla="*/ 864096 h 864096"/>
              <a:gd name="connsiteX7" fmla="*/ 0 w 2592288"/>
              <a:gd name="connsiteY7" fmla="*/ 720077 h 864096"/>
              <a:gd name="connsiteX8" fmla="*/ 0 w 2592288"/>
              <a:gd name="connsiteY8" fmla="*/ 144019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2288" h="864096" fill="none" extrusionOk="0">
                <a:moveTo>
                  <a:pt x="0" y="144019"/>
                </a:moveTo>
                <a:cubicBezTo>
                  <a:pt x="-272" y="73404"/>
                  <a:pt x="71397" y="-13956"/>
                  <a:pt x="144019" y="0"/>
                </a:cubicBezTo>
                <a:cubicBezTo>
                  <a:pt x="1193230" y="29483"/>
                  <a:pt x="1938982" y="4220"/>
                  <a:pt x="2448269" y="0"/>
                </a:cubicBezTo>
                <a:cubicBezTo>
                  <a:pt x="2537173" y="3528"/>
                  <a:pt x="2589503" y="68094"/>
                  <a:pt x="2592288" y="144019"/>
                </a:cubicBezTo>
                <a:cubicBezTo>
                  <a:pt x="2635077" y="291281"/>
                  <a:pt x="2593130" y="554293"/>
                  <a:pt x="2592288" y="720077"/>
                </a:cubicBezTo>
                <a:cubicBezTo>
                  <a:pt x="2599188" y="803330"/>
                  <a:pt x="2531646" y="867551"/>
                  <a:pt x="2448269" y="864096"/>
                </a:cubicBezTo>
                <a:cubicBezTo>
                  <a:pt x="2200197" y="898224"/>
                  <a:pt x="809130" y="741304"/>
                  <a:pt x="144019" y="864096"/>
                </a:cubicBezTo>
                <a:cubicBezTo>
                  <a:pt x="60021" y="872981"/>
                  <a:pt x="-6217" y="809978"/>
                  <a:pt x="0" y="720077"/>
                </a:cubicBezTo>
                <a:cubicBezTo>
                  <a:pt x="24882" y="597107"/>
                  <a:pt x="27978" y="326789"/>
                  <a:pt x="0" y="144019"/>
                </a:cubicBezTo>
                <a:close/>
              </a:path>
              <a:path w="2592288" h="864096" stroke="0" extrusionOk="0">
                <a:moveTo>
                  <a:pt x="0" y="144019"/>
                </a:moveTo>
                <a:cubicBezTo>
                  <a:pt x="-4322" y="71837"/>
                  <a:pt x="75551" y="5981"/>
                  <a:pt x="144019" y="0"/>
                </a:cubicBezTo>
                <a:cubicBezTo>
                  <a:pt x="1197765" y="-40312"/>
                  <a:pt x="1449513" y="-70188"/>
                  <a:pt x="2448269" y="0"/>
                </a:cubicBezTo>
                <a:cubicBezTo>
                  <a:pt x="2525668" y="-201"/>
                  <a:pt x="2595876" y="57515"/>
                  <a:pt x="2592288" y="144019"/>
                </a:cubicBezTo>
                <a:cubicBezTo>
                  <a:pt x="2552619" y="391721"/>
                  <a:pt x="2640958" y="653836"/>
                  <a:pt x="2592288" y="720077"/>
                </a:cubicBezTo>
                <a:cubicBezTo>
                  <a:pt x="2591770" y="805807"/>
                  <a:pt x="2522581" y="864173"/>
                  <a:pt x="2448269" y="864096"/>
                </a:cubicBezTo>
                <a:cubicBezTo>
                  <a:pt x="1915929" y="881447"/>
                  <a:pt x="591520" y="987442"/>
                  <a:pt x="144019" y="864096"/>
                </a:cubicBezTo>
                <a:cubicBezTo>
                  <a:pt x="66680" y="854832"/>
                  <a:pt x="4355" y="805054"/>
                  <a:pt x="0" y="720077"/>
                </a:cubicBezTo>
                <a:cubicBezTo>
                  <a:pt x="1312" y="507374"/>
                  <a:pt x="45312" y="274213"/>
                  <a:pt x="0" y="144019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A393D5-D2D2-4565-96DB-9EC1F06F2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84" b="91892" l="9804" r="93464">
                        <a14:foregroundMark x1="86928" y1="30405" x2="93464" y2="66216"/>
                        <a14:foregroundMark x1="93464" y1="66216" x2="65359" y2="91892"/>
                        <a14:foregroundMark x1="65359" y1="91892" x2="35948" y2="84459"/>
                        <a14:foregroundMark x1="86275" y1="37838" x2="91503" y2="70946"/>
                        <a14:foregroundMark x1="93464" y1="53378" x2="93464" y2="53378"/>
                        <a14:foregroundMark x1="93464" y1="50676" x2="93464" y2="50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8453" y="2023887"/>
            <a:ext cx="1457528" cy="1409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E74ED9-CBA7-4A10-8EE0-339D3527BD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34" b="89623" l="10000" r="91818">
                        <a14:foregroundMark x1="35455" y1="15094" x2="13636" y2="61321"/>
                        <a14:foregroundMark x1="13636" y1="61321" x2="56364" y2="90566"/>
                        <a14:foregroundMark x1="56364" y1="90566" x2="91818" y2="56604"/>
                        <a14:foregroundMark x1="91818" y1="56604" x2="64545" y2="15094"/>
                        <a14:foregroundMark x1="64545" y1="15094" x2="33636" y2="15094"/>
                        <a14:foregroundMark x1="32727" y1="16038" x2="20909" y2="24528"/>
                        <a14:foregroundMark x1="61818" y1="88679" x2="70909" y2="88679"/>
                        <a14:foregroundMark x1="80000" y1="79245" x2="80000" y2="79245"/>
                        <a14:foregroundMark x1="81818" y1="30189" x2="81818" y2="30189"/>
                        <a14:foregroundMark x1="70000" y1="16981" x2="72727" y2="23585"/>
                        <a14:foregroundMark x1="78182" y1="29245" x2="87273" y2="433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83814" y="2223939"/>
            <a:ext cx="1047896" cy="1009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12A5B2-206A-418B-8AE5-58777AB5B1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0" b="92040" l="9633" r="89908">
                        <a14:foregroundMark x1="89450" y1="51244" x2="89450" y2="51244"/>
                        <a14:foregroundMark x1="47706" y1="92040" x2="47706" y2="92040"/>
                        <a14:backgroundMark x1="11927" y1="71642" x2="25229" y2="91542"/>
                        <a14:backgroundMark x1="59633" y1="97015" x2="69266" y2="94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3127" y="1663009"/>
            <a:ext cx="2076740" cy="19147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A63969-46C4-44FB-84A3-185020F6CF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216" b="91753" l="6316" r="92632">
                        <a14:foregroundMark x1="8421" y1="40206" x2="7368" y2="50515"/>
                        <a14:foregroundMark x1="7368" y1="57732" x2="15789" y2="79381"/>
                        <a14:foregroundMark x1="25263" y1="81443" x2="43158" y2="91753"/>
                        <a14:foregroundMark x1="43158" y1="91753" x2="46316" y2="91753"/>
                        <a14:foregroundMark x1="88421" y1="71134" x2="92632" y2="618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7700" y="1879872"/>
            <a:ext cx="1662920" cy="169792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ACE36A5-248F-471C-AE80-8E4C6824255F}"/>
              </a:ext>
            </a:extLst>
          </p:cNvPr>
          <p:cNvSpPr/>
          <p:nvPr/>
        </p:nvSpPr>
        <p:spPr>
          <a:xfrm>
            <a:off x="1662934" y="1908309"/>
            <a:ext cx="1584176" cy="1540606"/>
          </a:xfrm>
          <a:prstGeom prst="ellipse">
            <a:avLst/>
          </a:prstGeom>
          <a:solidFill>
            <a:schemeClr val="accent6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D0CE8D-3C6B-4B39-8F22-EBE23BD9D389}"/>
              </a:ext>
            </a:extLst>
          </p:cNvPr>
          <p:cNvSpPr/>
          <p:nvPr/>
        </p:nvSpPr>
        <p:spPr>
          <a:xfrm>
            <a:off x="4564380" y="2016639"/>
            <a:ext cx="1491042" cy="1432276"/>
          </a:xfrm>
          <a:prstGeom prst="ellipse">
            <a:avLst/>
          </a:prstGeom>
          <a:solidFill>
            <a:schemeClr val="accent6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E08B7B-8A47-4771-B77D-7BFA111468E8}"/>
              </a:ext>
            </a:extLst>
          </p:cNvPr>
          <p:cNvSpPr/>
          <p:nvPr/>
        </p:nvSpPr>
        <p:spPr>
          <a:xfrm>
            <a:off x="7351566" y="2223939"/>
            <a:ext cx="1152128" cy="1080960"/>
          </a:xfrm>
          <a:prstGeom prst="ellipse">
            <a:avLst/>
          </a:prstGeom>
          <a:solidFill>
            <a:schemeClr val="accent6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047F7E0-5837-49CC-BC9A-B7DBA8C15C1E}"/>
              </a:ext>
            </a:extLst>
          </p:cNvPr>
          <p:cNvSpPr/>
          <p:nvPr/>
        </p:nvSpPr>
        <p:spPr>
          <a:xfrm>
            <a:off x="9727830" y="2348880"/>
            <a:ext cx="792088" cy="812003"/>
          </a:xfrm>
          <a:prstGeom prst="ellipse">
            <a:avLst/>
          </a:prstGeom>
          <a:solidFill>
            <a:schemeClr val="accent6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40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2726E-6 -3.7037E-7 L 0.00039 0.3504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5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0298E-6 7.40741E-7 L 0.00286 0.3594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796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6893E-6 3.7037E-7 L 0.00222 0.3571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784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04E-6 7.40741E-7 L -0.00261 0.3636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073D3DD-5B10-4099-864E-F101076A3786}"/>
              </a:ext>
            </a:extLst>
          </p:cNvPr>
          <p:cNvSpPr/>
          <p:nvPr/>
        </p:nvSpPr>
        <p:spPr>
          <a:xfrm>
            <a:off x="4592293" y="179772"/>
            <a:ext cx="3384376" cy="1080120"/>
          </a:xfrm>
          <a:custGeom>
            <a:avLst/>
            <a:gdLst>
              <a:gd name="connsiteX0" fmla="*/ 0 w 3384376"/>
              <a:gd name="connsiteY0" fmla="*/ 180024 h 1080120"/>
              <a:gd name="connsiteX1" fmla="*/ 180024 w 3384376"/>
              <a:gd name="connsiteY1" fmla="*/ 0 h 1080120"/>
              <a:gd name="connsiteX2" fmla="*/ 3204352 w 3384376"/>
              <a:gd name="connsiteY2" fmla="*/ 0 h 1080120"/>
              <a:gd name="connsiteX3" fmla="*/ 3384376 w 3384376"/>
              <a:gd name="connsiteY3" fmla="*/ 180024 h 1080120"/>
              <a:gd name="connsiteX4" fmla="*/ 3384376 w 3384376"/>
              <a:gd name="connsiteY4" fmla="*/ 900096 h 1080120"/>
              <a:gd name="connsiteX5" fmla="*/ 3204352 w 3384376"/>
              <a:gd name="connsiteY5" fmla="*/ 1080120 h 1080120"/>
              <a:gd name="connsiteX6" fmla="*/ 180024 w 3384376"/>
              <a:gd name="connsiteY6" fmla="*/ 1080120 h 1080120"/>
              <a:gd name="connsiteX7" fmla="*/ 0 w 3384376"/>
              <a:gd name="connsiteY7" fmla="*/ 900096 h 1080120"/>
              <a:gd name="connsiteX8" fmla="*/ 0 w 3384376"/>
              <a:gd name="connsiteY8" fmla="*/ 180024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4376" h="1080120" fill="none" extrusionOk="0">
                <a:moveTo>
                  <a:pt x="0" y="180024"/>
                </a:moveTo>
                <a:cubicBezTo>
                  <a:pt x="-14812" y="90315"/>
                  <a:pt x="77804" y="8327"/>
                  <a:pt x="180024" y="0"/>
                </a:cubicBezTo>
                <a:cubicBezTo>
                  <a:pt x="1130167" y="-149036"/>
                  <a:pt x="2394297" y="-128773"/>
                  <a:pt x="3204352" y="0"/>
                </a:cubicBezTo>
                <a:cubicBezTo>
                  <a:pt x="3314360" y="6290"/>
                  <a:pt x="3382348" y="75563"/>
                  <a:pt x="3384376" y="180024"/>
                </a:cubicBezTo>
                <a:cubicBezTo>
                  <a:pt x="3406111" y="415790"/>
                  <a:pt x="3435257" y="768594"/>
                  <a:pt x="3384376" y="900096"/>
                </a:cubicBezTo>
                <a:cubicBezTo>
                  <a:pt x="3393946" y="1003769"/>
                  <a:pt x="3293774" y="1086339"/>
                  <a:pt x="3204352" y="1080120"/>
                </a:cubicBezTo>
                <a:cubicBezTo>
                  <a:pt x="1843048" y="1095362"/>
                  <a:pt x="1544029" y="1186855"/>
                  <a:pt x="180024" y="1080120"/>
                </a:cubicBezTo>
                <a:cubicBezTo>
                  <a:pt x="97657" y="1081966"/>
                  <a:pt x="1326" y="991686"/>
                  <a:pt x="0" y="900096"/>
                </a:cubicBezTo>
                <a:cubicBezTo>
                  <a:pt x="-23517" y="583329"/>
                  <a:pt x="-61241" y="380649"/>
                  <a:pt x="0" y="180024"/>
                </a:cubicBezTo>
                <a:close/>
              </a:path>
              <a:path w="3384376" h="1080120" stroke="0" extrusionOk="0">
                <a:moveTo>
                  <a:pt x="0" y="180024"/>
                </a:moveTo>
                <a:cubicBezTo>
                  <a:pt x="-16837" y="73351"/>
                  <a:pt x="98516" y="3946"/>
                  <a:pt x="180024" y="0"/>
                </a:cubicBezTo>
                <a:cubicBezTo>
                  <a:pt x="1396803" y="143736"/>
                  <a:pt x="2623513" y="123650"/>
                  <a:pt x="3204352" y="0"/>
                </a:cubicBezTo>
                <a:cubicBezTo>
                  <a:pt x="3292090" y="89"/>
                  <a:pt x="3386619" y="86599"/>
                  <a:pt x="3384376" y="180024"/>
                </a:cubicBezTo>
                <a:cubicBezTo>
                  <a:pt x="3428442" y="283230"/>
                  <a:pt x="3440186" y="684358"/>
                  <a:pt x="3384376" y="900096"/>
                </a:cubicBezTo>
                <a:cubicBezTo>
                  <a:pt x="3384633" y="996261"/>
                  <a:pt x="3307608" y="1084554"/>
                  <a:pt x="3204352" y="1080120"/>
                </a:cubicBezTo>
                <a:cubicBezTo>
                  <a:pt x="2147072" y="1138888"/>
                  <a:pt x="515258" y="1097836"/>
                  <a:pt x="180024" y="1080120"/>
                </a:cubicBezTo>
                <a:cubicBezTo>
                  <a:pt x="67606" y="1080500"/>
                  <a:pt x="-10384" y="1000289"/>
                  <a:pt x="0" y="900096"/>
                </a:cubicBezTo>
                <a:cubicBezTo>
                  <a:pt x="-49985" y="619070"/>
                  <a:pt x="-26274" y="429126"/>
                  <a:pt x="0" y="180024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223157045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FF58E4-EE13-4E2C-82A4-70C1C30A09F0}"/>
              </a:ext>
            </a:extLst>
          </p:cNvPr>
          <p:cNvSpPr/>
          <p:nvPr/>
        </p:nvSpPr>
        <p:spPr>
          <a:xfrm>
            <a:off x="838622" y="489589"/>
            <a:ext cx="1584176" cy="1540606"/>
          </a:xfrm>
          <a:prstGeom prst="ellipse">
            <a:avLst/>
          </a:prstGeom>
          <a:solidFill>
            <a:schemeClr val="accent6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AB00D4-0EDA-4B23-AA55-4A17BFF0C853}"/>
              </a:ext>
            </a:extLst>
          </p:cNvPr>
          <p:cNvSpPr/>
          <p:nvPr/>
        </p:nvSpPr>
        <p:spPr>
          <a:xfrm>
            <a:off x="967315" y="2444745"/>
            <a:ext cx="1491042" cy="1432276"/>
          </a:xfrm>
          <a:prstGeom prst="ellipse">
            <a:avLst/>
          </a:prstGeom>
          <a:solidFill>
            <a:schemeClr val="accent6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688B23-BCF3-4374-964F-163B0D76C744}"/>
              </a:ext>
            </a:extLst>
          </p:cNvPr>
          <p:cNvSpPr/>
          <p:nvPr/>
        </p:nvSpPr>
        <p:spPr>
          <a:xfrm>
            <a:off x="1136772" y="4291571"/>
            <a:ext cx="1152128" cy="1080960"/>
          </a:xfrm>
          <a:prstGeom prst="ellipse">
            <a:avLst/>
          </a:prstGeom>
          <a:solidFill>
            <a:schemeClr val="accent6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1031E57-64E9-49FD-A5D7-C58EB336499D}"/>
              </a:ext>
            </a:extLst>
          </p:cNvPr>
          <p:cNvSpPr/>
          <p:nvPr/>
        </p:nvSpPr>
        <p:spPr>
          <a:xfrm>
            <a:off x="1316792" y="5784248"/>
            <a:ext cx="792088" cy="812003"/>
          </a:xfrm>
          <a:prstGeom prst="ellipse">
            <a:avLst/>
          </a:prstGeom>
          <a:solidFill>
            <a:schemeClr val="accent6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6" name="3D Model 15" descr="Red Sphere">
                <a:extLst>
                  <a:ext uri="{FF2B5EF4-FFF2-40B4-BE49-F238E27FC236}">
                    <a16:creationId xmlns:a16="http://schemas.microsoft.com/office/drawing/2014/main" id="{E022E9D7-AB8C-45F2-ADF0-64921A38B84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0143788"/>
                  </p:ext>
                </p:extLst>
              </p:nvPr>
            </p:nvGraphicFramePr>
            <p:xfrm>
              <a:off x="6284481" y="2475148"/>
              <a:ext cx="3005826" cy="300582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005826" cy="3005827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530914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6" name="3D Model 15" descr="Red Sphere">
                <a:extLst>
                  <a:ext uri="{FF2B5EF4-FFF2-40B4-BE49-F238E27FC236}">
                    <a16:creationId xmlns:a16="http://schemas.microsoft.com/office/drawing/2014/main" id="{E022E9D7-AB8C-45F2-ADF0-64921A38B8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4481" y="2475148"/>
                <a:ext cx="3005826" cy="30058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113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036CA5-B31B-4B1D-A3DD-D37736677C7E}"/>
              </a:ext>
            </a:extLst>
          </p:cNvPr>
          <p:cNvSpPr/>
          <p:nvPr/>
        </p:nvSpPr>
        <p:spPr>
          <a:xfrm>
            <a:off x="190550" y="2168860"/>
            <a:ext cx="5534404" cy="32403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1FFADB83-7F27-45F9-9688-5BD08C7A22BF}"/>
              </a:ext>
            </a:extLst>
          </p:cNvPr>
          <p:cNvSpPr/>
          <p:nvPr/>
        </p:nvSpPr>
        <p:spPr>
          <a:xfrm>
            <a:off x="910630" y="2852936"/>
            <a:ext cx="1368152" cy="1872208"/>
          </a:xfrm>
          <a:prstGeom prst="can">
            <a:avLst/>
          </a:prstGeom>
          <a:solidFill>
            <a:schemeClr val="accent5">
              <a:lumMod val="40000"/>
              <a:lumOff val="60000"/>
              <a:alpha val="39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708C1189-6DE2-4E50-BCF7-A2CB71479486}"/>
              </a:ext>
            </a:extLst>
          </p:cNvPr>
          <p:cNvSpPr/>
          <p:nvPr/>
        </p:nvSpPr>
        <p:spPr>
          <a:xfrm rot="15460248">
            <a:off x="3739917" y="2468428"/>
            <a:ext cx="569784" cy="2418044"/>
          </a:xfrm>
          <a:prstGeom prst="can">
            <a:avLst>
              <a:gd name="adj" fmla="val 66024"/>
            </a:avLst>
          </a:prstGeom>
          <a:solidFill>
            <a:schemeClr val="accent5">
              <a:lumMod val="40000"/>
              <a:lumOff val="60000"/>
              <a:alpha val="39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B51EC2-3A17-4DC8-B7FE-1039FDCABCCD}"/>
              </a:ext>
            </a:extLst>
          </p:cNvPr>
          <p:cNvSpPr/>
          <p:nvPr/>
        </p:nvSpPr>
        <p:spPr>
          <a:xfrm rot="21435187">
            <a:off x="3230302" y="1808774"/>
            <a:ext cx="2274764" cy="792088"/>
          </a:xfrm>
          <a:custGeom>
            <a:avLst/>
            <a:gdLst>
              <a:gd name="connsiteX0" fmla="*/ 0 w 2274764"/>
              <a:gd name="connsiteY0" fmla="*/ 132017 h 792088"/>
              <a:gd name="connsiteX1" fmla="*/ 132017 w 2274764"/>
              <a:gd name="connsiteY1" fmla="*/ 0 h 792088"/>
              <a:gd name="connsiteX2" fmla="*/ 2142747 w 2274764"/>
              <a:gd name="connsiteY2" fmla="*/ 0 h 792088"/>
              <a:gd name="connsiteX3" fmla="*/ 2274764 w 2274764"/>
              <a:gd name="connsiteY3" fmla="*/ 132017 h 792088"/>
              <a:gd name="connsiteX4" fmla="*/ 2274764 w 2274764"/>
              <a:gd name="connsiteY4" fmla="*/ 660071 h 792088"/>
              <a:gd name="connsiteX5" fmla="*/ 2142747 w 2274764"/>
              <a:gd name="connsiteY5" fmla="*/ 792088 h 792088"/>
              <a:gd name="connsiteX6" fmla="*/ 132017 w 2274764"/>
              <a:gd name="connsiteY6" fmla="*/ 792088 h 792088"/>
              <a:gd name="connsiteX7" fmla="*/ 0 w 2274764"/>
              <a:gd name="connsiteY7" fmla="*/ 660071 h 792088"/>
              <a:gd name="connsiteX8" fmla="*/ 0 w 2274764"/>
              <a:gd name="connsiteY8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764" h="792088" fill="none" extrusionOk="0">
                <a:moveTo>
                  <a:pt x="0" y="132017"/>
                </a:moveTo>
                <a:cubicBezTo>
                  <a:pt x="1973" y="63628"/>
                  <a:pt x="61167" y="426"/>
                  <a:pt x="132017" y="0"/>
                </a:cubicBezTo>
                <a:cubicBezTo>
                  <a:pt x="726462" y="-47972"/>
                  <a:pt x="1726016" y="-135018"/>
                  <a:pt x="2142747" y="0"/>
                </a:cubicBezTo>
                <a:cubicBezTo>
                  <a:pt x="2214500" y="-5128"/>
                  <a:pt x="2270682" y="67468"/>
                  <a:pt x="2274764" y="132017"/>
                </a:cubicBezTo>
                <a:cubicBezTo>
                  <a:pt x="2240817" y="335435"/>
                  <a:pt x="2283060" y="493914"/>
                  <a:pt x="2274764" y="660071"/>
                </a:cubicBezTo>
                <a:cubicBezTo>
                  <a:pt x="2269776" y="729962"/>
                  <a:pt x="2219406" y="787761"/>
                  <a:pt x="2142747" y="792088"/>
                </a:cubicBezTo>
                <a:cubicBezTo>
                  <a:pt x="1725300" y="872574"/>
                  <a:pt x="797291" y="698968"/>
                  <a:pt x="132017" y="792088"/>
                </a:cubicBezTo>
                <a:cubicBezTo>
                  <a:pt x="66969" y="794109"/>
                  <a:pt x="-832" y="732198"/>
                  <a:pt x="0" y="660071"/>
                </a:cubicBezTo>
                <a:cubicBezTo>
                  <a:pt x="26616" y="569742"/>
                  <a:pt x="4955" y="300488"/>
                  <a:pt x="0" y="132017"/>
                </a:cubicBezTo>
                <a:close/>
              </a:path>
              <a:path w="2274764" h="792088" stroke="0" extrusionOk="0">
                <a:moveTo>
                  <a:pt x="0" y="132017"/>
                </a:moveTo>
                <a:cubicBezTo>
                  <a:pt x="2746" y="55161"/>
                  <a:pt x="57630" y="10993"/>
                  <a:pt x="132017" y="0"/>
                </a:cubicBezTo>
                <a:cubicBezTo>
                  <a:pt x="408688" y="-167747"/>
                  <a:pt x="1857298" y="44969"/>
                  <a:pt x="2142747" y="0"/>
                </a:cubicBezTo>
                <a:cubicBezTo>
                  <a:pt x="2222903" y="-180"/>
                  <a:pt x="2276126" y="57094"/>
                  <a:pt x="2274764" y="132017"/>
                </a:cubicBezTo>
                <a:cubicBezTo>
                  <a:pt x="2266882" y="218611"/>
                  <a:pt x="2291235" y="594709"/>
                  <a:pt x="2274764" y="660071"/>
                </a:cubicBezTo>
                <a:cubicBezTo>
                  <a:pt x="2279294" y="723633"/>
                  <a:pt x="2218462" y="782690"/>
                  <a:pt x="2142747" y="792088"/>
                </a:cubicBezTo>
                <a:cubicBezTo>
                  <a:pt x="1324838" y="916185"/>
                  <a:pt x="1136597" y="744293"/>
                  <a:pt x="132017" y="792088"/>
                </a:cubicBezTo>
                <a:cubicBezTo>
                  <a:pt x="57978" y="791799"/>
                  <a:pt x="-8802" y="726457"/>
                  <a:pt x="0" y="660071"/>
                </a:cubicBezTo>
                <a:cubicBezTo>
                  <a:pt x="9612" y="424305"/>
                  <a:pt x="28650" y="335345"/>
                  <a:pt x="0" y="13201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Khối trụ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236AD2F-2683-4CB6-A3C3-B702447B0AAB}"/>
              </a:ext>
            </a:extLst>
          </p:cNvPr>
          <p:cNvSpPr/>
          <p:nvPr/>
        </p:nvSpPr>
        <p:spPr>
          <a:xfrm>
            <a:off x="6215657" y="2168860"/>
            <a:ext cx="5534404" cy="32403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2ECB900-0669-479E-9FA5-AF80DEDF2800}"/>
              </a:ext>
            </a:extLst>
          </p:cNvPr>
          <p:cNvSpPr/>
          <p:nvPr/>
        </p:nvSpPr>
        <p:spPr>
          <a:xfrm rot="21435187">
            <a:off x="9137215" y="1808772"/>
            <a:ext cx="2274764" cy="792088"/>
          </a:xfrm>
          <a:custGeom>
            <a:avLst/>
            <a:gdLst>
              <a:gd name="connsiteX0" fmla="*/ 0 w 2274764"/>
              <a:gd name="connsiteY0" fmla="*/ 132017 h 792088"/>
              <a:gd name="connsiteX1" fmla="*/ 132017 w 2274764"/>
              <a:gd name="connsiteY1" fmla="*/ 0 h 792088"/>
              <a:gd name="connsiteX2" fmla="*/ 2142747 w 2274764"/>
              <a:gd name="connsiteY2" fmla="*/ 0 h 792088"/>
              <a:gd name="connsiteX3" fmla="*/ 2274764 w 2274764"/>
              <a:gd name="connsiteY3" fmla="*/ 132017 h 792088"/>
              <a:gd name="connsiteX4" fmla="*/ 2274764 w 2274764"/>
              <a:gd name="connsiteY4" fmla="*/ 660071 h 792088"/>
              <a:gd name="connsiteX5" fmla="*/ 2142747 w 2274764"/>
              <a:gd name="connsiteY5" fmla="*/ 792088 h 792088"/>
              <a:gd name="connsiteX6" fmla="*/ 132017 w 2274764"/>
              <a:gd name="connsiteY6" fmla="*/ 792088 h 792088"/>
              <a:gd name="connsiteX7" fmla="*/ 0 w 2274764"/>
              <a:gd name="connsiteY7" fmla="*/ 660071 h 792088"/>
              <a:gd name="connsiteX8" fmla="*/ 0 w 2274764"/>
              <a:gd name="connsiteY8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764" h="792088" fill="none" extrusionOk="0">
                <a:moveTo>
                  <a:pt x="0" y="132017"/>
                </a:moveTo>
                <a:cubicBezTo>
                  <a:pt x="1973" y="63628"/>
                  <a:pt x="61167" y="426"/>
                  <a:pt x="132017" y="0"/>
                </a:cubicBezTo>
                <a:cubicBezTo>
                  <a:pt x="726462" y="-47972"/>
                  <a:pt x="1726016" y="-135018"/>
                  <a:pt x="2142747" y="0"/>
                </a:cubicBezTo>
                <a:cubicBezTo>
                  <a:pt x="2214500" y="-5128"/>
                  <a:pt x="2270682" y="67468"/>
                  <a:pt x="2274764" y="132017"/>
                </a:cubicBezTo>
                <a:cubicBezTo>
                  <a:pt x="2240817" y="335435"/>
                  <a:pt x="2283060" y="493914"/>
                  <a:pt x="2274764" y="660071"/>
                </a:cubicBezTo>
                <a:cubicBezTo>
                  <a:pt x="2269776" y="729962"/>
                  <a:pt x="2219406" y="787761"/>
                  <a:pt x="2142747" y="792088"/>
                </a:cubicBezTo>
                <a:cubicBezTo>
                  <a:pt x="1725300" y="872574"/>
                  <a:pt x="797291" y="698968"/>
                  <a:pt x="132017" y="792088"/>
                </a:cubicBezTo>
                <a:cubicBezTo>
                  <a:pt x="66969" y="794109"/>
                  <a:pt x="-832" y="732198"/>
                  <a:pt x="0" y="660071"/>
                </a:cubicBezTo>
                <a:cubicBezTo>
                  <a:pt x="26616" y="569742"/>
                  <a:pt x="4955" y="300488"/>
                  <a:pt x="0" y="132017"/>
                </a:cubicBezTo>
                <a:close/>
              </a:path>
              <a:path w="2274764" h="792088" stroke="0" extrusionOk="0">
                <a:moveTo>
                  <a:pt x="0" y="132017"/>
                </a:moveTo>
                <a:cubicBezTo>
                  <a:pt x="2746" y="55161"/>
                  <a:pt x="57630" y="10993"/>
                  <a:pt x="132017" y="0"/>
                </a:cubicBezTo>
                <a:cubicBezTo>
                  <a:pt x="408688" y="-167747"/>
                  <a:pt x="1857298" y="44969"/>
                  <a:pt x="2142747" y="0"/>
                </a:cubicBezTo>
                <a:cubicBezTo>
                  <a:pt x="2222903" y="-180"/>
                  <a:pt x="2276126" y="57094"/>
                  <a:pt x="2274764" y="132017"/>
                </a:cubicBezTo>
                <a:cubicBezTo>
                  <a:pt x="2266882" y="218611"/>
                  <a:pt x="2291235" y="594709"/>
                  <a:pt x="2274764" y="660071"/>
                </a:cubicBezTo>
                <a:cubicBezTo>
                  <a:pt x="2279294" y="723633"/>
                  <a:pt x="2218462" y="782690"/>
                  <a:pt x="2142747" y="792088"/>
                </a:cubicBezTo>
                <a:cubicBezTo>
                  <a:pt x="1324838" y="916185"/>
                  <a:pt x="1136597" y="744293"/>
                  <a:pt x="132017" y="792088"/>
                </a:cubicBezTo>
                <a:cubicBezTo>
                  <a:pt x="57978" y="791799"/>
                  <a:pt x="-8802" y="726457"/>
                  <a:pt x="0" y="660071"/>
                </a:cubicBezTo>
                <a:cubicBezTo>
                  <a:pt x="9612" y="424305"/>
                  <a:pt x="28650" y="335345"/>
                  <a:pt x="0" y="1320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523D842-7B08-4987-917A-5B62CC9B02BD}"/>
              </a:ext>
            </a:extLst>
          </p:cNvPr>
          <p:cNvSpPr/>
          <p:nvPr/>
        </p:nvSpPr>
        <p:spPr>
          <a:xfrm>
            <a:off x="7175326" y="3067795"/>
            <a:ext cx="1584176" cy="1540606"/>
          </a:xfrm>
          <a:prstGeom prst="ellipse">
            <a:avLst/>
          </a:prstGeom>
          <a:solidFill>
            <a:schemeClr val="accent3">
              <a:lumMod val="40000"/>
              <a:lumOff val="60000"/>
              <a:alpha val="59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72255CB-E11F-413D-8B1F-58744529FBFC}"/>
              </a:ext>
            </a:extLst>
          </p:cNvPr>
          <p:cNvSpPr/>
          <p:nvPr/>
        </p:nvSpPr>
        <p:spPr>
          <a:xfrm>
            <a:off x="9407575" y="3176125"/>
            <a:ext cx="1491042" cy="1432276"/>
          </a:xfrm>
          <a:prstGeom prst="ellipse">
            <a:avLst/>
          </a:prstGeom>
          <a:solidFill>
            <a:schemeClr val="accent3">
              <a:lumMod val="40000"/>
              <a:lumOff val="60000"/>
              <a:alpha val="59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3" grpId="0" animBg="1"/>
      <p:bldP spid="26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30710" y="116632"/>
            <a:ext cx="8712968" cy="991425"/>
            <a:chOff x="1253941" y="554838"/>
            <a:chExt cx="8712968" cy="991425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1" y="592156"/>
              <a:ext cx="8010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Xem các hình sau rồi kể tên một số đồ vật có dạng khối trụ, khối cầu:</a:t>
              </a:r>
              <a:endParaRPr lang="vi-VN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2492966" y="594245"/>
            <a:ext cx="7353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507507" y="1078546"/>
            <a:ext cx="35876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4D5328C-BF54-4F49-B5F8-61900A12CC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3" t="30338" r="2155"/>
          <a:stretch/>
        </p:blipFill>
        <p:spPr>
          <a:xfrm>
            <a:off x="9962284" y="2574234"/>
            <a:ext cx="1056842" cy="3328249"/>
          </a:xfrm>
          <a:prstGeom prst="can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3A84A1-F452-4250-8E25-0D3DBBC72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7" t="62289" r="34643" b="3301"/>
          <a:stretch/>
        </p:blipFill>
        <p:spPr>
          <a:xfrm>
            <a:off x="5294273" y="4394031"/>
            <a:ext cx="2088231" cy="2016224"/>
          </a:xfrm>
          <a:prstGeom prst="ellipse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DA3E491-8440-4FC1-9F75-8D162BBB2B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5" t="26429" r="55108" b="44076"/>
          <a:stretch/>
        </p:blipFill>
        <p:spPr>
          <a:xfrm>
            <a:off x="2590091" y="1659372"/>
            <a:ext cx="1728193" cy="1728192"/>
          </a:xfrm>
          <a:prstGeom prst="ellipse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680C660-A296-4053-9356-25D369354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7" t="66842" r="58447" b="1507"/>
          <a:stretch/>
        </p:blipFill>
        <p:spPr>
          <a:xfrm>
            <a:off x="3767405" y="4583078"/>
            <a:ext cx="576064" cy="1512168"/>
          </a:xfrm>
          <a:prstGeom prst="can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9884502-5BE8-4FC2-952A-A968824C0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3" t="20841" r="39875" b="53536"/>
          <a:stretch/>
        </p:blipFill>
        <p:spPr>
          <a:xfrm>
            <a:off x="5229491" y="1865291"/>
            <a:ext cx="1287759" cy="1563709"/>
          </a:xfrm>
          <a:prstGeom prst="can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5AD8E5-43F3-40D4-820D-2548E5086A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185" b="76385" l="71070" r="82772">
                        <a14:foregroundMark x1="71924" y1="43051" x2="71773" y2="63950"/>
                        <a14:foregroundMark x1="71773" y1="63950" x2="75841" y2="71369"/>
                        <a14:foregroundMark x1="75841" y1="71369" x2="78955" y2="70951"/>
                        <a14:foregroundMark x1="75289" y1="70010" x2="72928" y2="72100"/>
                        <a14:foregroundMark x1="72175" y1="42320" x2="76344" y2="41797"/>
                        <a14:foregroundMark x1="76344" y1="41797" x2="78353" y2="39289"/>
                        <a14:foregroundMark x1="77951" y1="39498" x2="76344" y2="41588"/>
                        <a14:foregroundMark x1="79910" y1="40961" x2="81818" y2="41588"/>
                        <a14:foregroundMark x1="82371" y1="40857" x2="80211" y2="58412"/>
                        <a14:foregroundMark x1="76796" y1="45037" x2="79357" y2="54232"/>
                        <a14:foregroundMark x1="81416" y1="42842" x2="77599" y2="56113"/>
                        <a14:foregroundMark x1="77599" y1="56113" x2="77599" y2="56113"/>
                        <a14:foregroundMark x1="79859" y1="41797" x2="76645" y2="64995"/>
                        <a14:foregroundMark x1="76645" y1="64995" x2="81065" y2="68861"/>
                        <a14:foregroundMark x1="80914" y1="65517" x2="78152" y2="71264"/>
                        <a14:foregroundMark x1="80613" y1="63845" x2="77549" y2="72936"/>
                        <a14:foregroundMark x1="77549" y1="72936" x2="74837" y2="74504"/>
                        <a14:foregroundMark x1="75038" y1="75026" x2="75791" y2="76071"/>
                        <a14:foregroundMark x1="76143" y1="75862" x2="76143" y2="75862"/>
                        <a14:foregroundMark x1="76143" y1="75967" x2="75942" y2="75862"/>
                        <a14:foregroundMark x1="71070" y1="41902" x2="71170" y2="52456"/>
                        <a14:foregroundMark x1="71120" y1="58621" x2="71170" y2="73981"/>
                        <a14:foregroundMark x1="71271" y1="73877" x2="75339" y2="76385"/>
                        <a14:foregroundMark x1="75339" y1="76385" x2="76695" y2="76176"/>
                        <a14:foregroundMark x1="81868" y1="62278" x2="81517" y2="65099"/>
                        <a14:foregroundMark x1="76293" y1="76176" x2="82772" y2="72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70" t="37711" r="16921" b="22964"/>
          <a:stretch/>
        </p:blipFill>
        <p:spPr>
          <a:xfrm>
            <a:off x="7751390" y="1762285"/>
            <a:ext cx="1287759" cy="19775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428FC5-DE4D-46F7-A650-FD1E690919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902" b="85371" l="8187" r="25314">
                        <a14:foregroundMark x1="9493" y1="48485" x2="12205" y2="46499"/>
                        <a14:foregroundMark x1="9844" y1="49634" x2="8840" y2="70010"/>
                        <a14:foregroundMark x1="11652" y1="48798" x2="20593" y2="49948"/>
                        <a14:foregroundMark x1="20593" y1="49948" x2="23305" y2="49634"/>
                        <a14:foregroundMark x1="24309" y1="46708" x2="24309" y2="79937"/>
                        <a14:foregroundMark x1="8639" y1="80669" x2="23355" y2="80355"/>
                        <a14:foregroundMark x1="23355" y1="80355" x2="23606" y2="80355"/>
                        <a14:foregroundMark x1="25364" y1="48171" x2="25364" y2="85371"/>
                        <a14:foregroundMark x1="24812" y1="81609" x2="11351" y2="83072"/>
                        <a14:foregroundMark x1="8488" y1="52038" x2="8840" y2="59770"/>
                        <a14:foregroundMark x1="8388" y1="55381" x2="8237" y2="83072"/>
                        <a14:foregroundMark x1="8237" y1="83072" x2="12657" y2="83595"/>
                        <a14:foregroundMark x1="12657" y1="83595" x2="16625" y2="83595"/>
                        <a14:foregroundMark x1="16625" y1="83595" x2="25314" y2="83804"/>
                        <a14:foregroundMark x1="14967" y1="46604" x2="12155" y2="45350"/>
                        <a14:foregroundMark x1="10748" y1="48485" x2="14917" y2="49007"/>
                        <a14:foregroundMark x1="23757" y1="42738" x2="12356" y2="44201"/>
                        <a14:foregroundMark x1="12356" y1="44201" x2="11100" y2="43574"/>
                        <a14:foregroundMark x1="10196" y1="42633" x2="14566" y2="43783"/>
                        <a14:foregroundMark x1="14566" y1="43783" x2="18985" y2="41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61" t="41397" r="74218" b="15591"/>
          <a:stretch/>
        </p:blipFill>
        <p:spPr>
          <a:xfrm>
            <a:off x="576584" y="3897052"/>
            <a:ext cx="216024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00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C1C3355-9450-4E92-8771-3E2CB98B658A}"/>
              </a:ext>
            </a:extLst>
          </p:cNvPr>
          <p:cNvCxnSpPr>
            <a:cxnSpLocks/>
          </p:cNvCxnSpPr>
          <p:nvPr/>
        </p:nvCxnSpPr>
        <p:spPr>
          <a:xfrm>
            <a:off x="7967414" y="962726"/>
            <a:ext cx="0" cy="56014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4D5328C-BF54-4F49-B5F8-61900A12CC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3" t="30338" r="2155"/>
          <a:stretch/>
        </p:blipFill>
        <p:spPr>
          <a:xfrm>
            <a:off x="2204801" y="4561900"/>
            <a:ext cx="635804" cy="2002298"/>
          </a:xfrm>
          <a:prstGeom prst="can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3A84A1-F452-4250-8E25-0D3DBBC720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7" t="62289" r="34643" b="3301"/>
          <a:stretch/>
        </p:blipFill>
        <p:spPr>
          <a:xfrm>
            <a:off x="617820" y="5348568"/>
            <a:ext cx="1106934" cy="1068764"/>
          </a:xfrm>
          <a:prstGeom prst="ellipse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DA3E491-8440-4FC1-9F75-8D162BBB2B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5" t="26429" r="55108" b="44076"/>
          <a:stretch/>
        </p:blipFill>
        <p:spPr>
          <a:xfrm>
            <a:off x="504576" y="250118"/>
            <a:ext cx="1152128" cy="1152127"/>
          </a:xfrm>
          <a:prstGeom prst="ellipse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680C660-A296-4053-9356-25D3693548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7" t="66842" r="58447" b="1507"/>
          <a:stretch/>
        </p:blipFill>
        <p:spPr>
          <a:xfrm>
            <a:off x="792608" y="3420943"/>
            <a:ext cx="576064" cy="1512168"/>
          </a:xfrm>
          <a:prstGeom prst="can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9884502-5BE8-4FC2-952A-A968824C0B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3" t="20841" r="39875" b="53536"/>
          <a:stretch/>
        </p:blipFill>
        <p:spPr>
          <a:xfrm>
            <a:off x="2269454" y="1020717"/>
            <a:ext cx="969165" cy="1176844"/>
          </a:xfrm>
          <a:prstGeom prst="can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5AD8E5-43F3-40D4-820D-2548E5086A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185" b="76385" l="71070" r="82772">
                        <a14:foregroundMark x1="71924" y1="43051" x2="71773" y2="63950"/>
                        <a14:foregroundMark x1="71773" y1="63950" x2="75841" y2="71369"/>
                        <a14:foregroundMark x1="75841" y1="71369" x2="78955" y2="70951"/>
                        <a14:foregroundMark x1="75289" y1="70010" x2="72928" y2="72100"/>
                        <a14:foregroundMark x1="72175" y1="42320" x2="76344" y2="41797"/>
                        <a14:foregroundMark x1="76344" y1="41797" x2="78353" y2="39289"/>
                        <a14:foregroundMark x1="77951" y1="39498" x2="76344" y2="41588"/>
                        <a14:foregroundMark x1="79910" y1="40961" x2="81818" y2="41588"/>
                        <a14:foregroundMark x1="82371" y1="40857" x2="80211" y2="58412"/>
                        <a14:foregroundMark x1="76796" y1="45037" x2="79357" y2="54232"/>
                        <a14:foregroundMark x1="81416" y1="42842" x2="77599" y2="56113"/>
                        <a14:foregroundMark x1="77599" y1="56113" x2="77599" y2="56113"/>
                        <a14:foregroundMark x1="79859" y1="41797" x2="76645" y2="64995"/>
                        <a14:foregroundMark x1="76645" y1="64995" x2="81065" y2="68861"/>
                        <a14:foregroundMark x1="80914" y1="65517" x2="78152" y2="71264"/>
                        <a14:foregroundMark x1="80613" y1="63845" x2="77549" y2="72936"/>
                        <a14:foregroundMark x1="77549" y1="72936" x2="74837" y2="74504"/>
                        <a14:foregroundMark x1="75038" y1="75026" x2="75791" y2="76071"/>
                        <a14:foregroundMark x1="76143" y1="75862" x2="76143" y2="75862"/>
                        <a14:foregroundMark x1="76143" y1="75967" x2="75942" y2="75862"/>
                        <a14:foregroundMark x1="71070" y1="41902" x2="71170" y2="52456"/>
                        <a14:foregroundMark x1="71120" y1="58621" x2="71170" y2="73981"/>
                        <a14:foregroundMark x1="71271" y1="73877" x2="75339" y2="76385"/>
                        <a14:foregroundMark x1="75339" y1="76385" x2="76695" y2="76176"/>
                        <a14:foregroundMark x1="81868" y1="62278" x2="81517" y2="65099"/>
                        <a14:foregroundMark x1="76293" y1="76176" x2="82772" y2="72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70" t="37711" r="16921" b="22964"/>
          <a:stretch/>
        </p:blipFill>
        <p:spPr>
          <a:xfrm>
            <a:off x="2038240" y="2994336"/>
            <a:ext cx="925158" cy="14206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428FC5-DE4D-46F7-A650-FD1E690919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902" b="85371" l="8187" r="25314">
                        <a14:foregroundMark x1="9493" y1="48485" x2="12205" y2="46499"/>
                        <a14:foregroundMark x1="9844" y1="49634" x2="8840" y2="70010"/>
                        <a14:foregroundMark x1="11652" y1="48798" x2="20593" y2="49948"/>
                        <a14:foregroundMark x1="20593" y1="49948" x2="23305" y2="49634"/>
                        <a14:foregroundMark x1="24309" y1="46708" x2="24309" y2="79937"/>
                        <a14:foregroundMark x1="8639" y1="80669" x2="23355" y2="80355"/>
                        <a14:foregroundMark x1="23355" y1="80355" x2="23606" y2="80355"/>
                        <a14:foregroundMark x1="25364" y1="48171" x2="25364" y2="85371"/>
                        <a14:foregroundMark x1="24812" y1="81609" x2="11351" y2="83072"/>
                        <a14:foregroundMark x1="8488" y1="52038" x2="8840" y2="59770"/>
                        <a14:foregroundMark x1="8388" y1="55381" x2="8237" y2="83072"/>
                        <a14:foregroundMark x1="8237" y1="83072" x2="12657" y2="83595"/>
                        <a14:foregroundMark x1="12657" y1="83595" x2="16625" y2="83595"/>
                        <a14:foregroundMark x1="16625" y1="83595" x2="25314" y2="83804"/>
                        <a14:foregroundMark x1="14967" y1="46604" x2="12155" y2="45350"/>
                        <a14:foregroundMark x1="10748" y1="48485" x2="14917" y2="49007"/>
                        <a14:foregroundMark x1="23757" y1="42738" x2="12356" y2="44201"/>
                        <a14:foregroundMark x1="12356" y1="44201" x2="11100" y2="43574"/>
                        <a14:foregroundMark x1="10196" y1="42633" x2="14566" y2="43783"/>
                        <a14:foregroundMark x1="14566" y1="43783" x2="18985" y2="41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61" t="41397" r="74218" b="15591"/>
          <a:stretch/>
        </p:blipFill>
        <p:spPr>
          <a:xfrm>
            <a:off x="618061" y="1871918"/>
            <a:ext cx="925158" cy="1079351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4D32220-ADCD-49ED-BC71-62BE27D4F1AA}"/>
              </a:ext>
            </a:extLst>
          </p:cNvPr>
          <p:cNvSpPr/>
          <p:nvPr/>
        </p:nvSpPr>
        <p:spPr>
          <a:xfrm>
            <a:off x="4555421" y="1048591"/>
            <a:ext cx="2808313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ysClr val="windowText" lastClr="000000"/>
                </a:solidFill>
              </a:rPr>
              <a:t>Khối cầu</a:t>
            </a:r>
            <a:endParaRPr lang="en-US" sz="3200" b="1">
              <a:solidFill>
                <a:sysClr val="windowText" lastClr="00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AECB54F-F6AF-4F62-BA90-11E822F7C7AC}"/>
              </a:ext>
            </a:extLst>
          </p:cNvPr>
          <p:cNvSpPr/>
          <p:nvPr/>
        </p:nvSpPr>
        <p:spPr>
          <a:xfrm>
            <a:off x="8587866" y="1020717"/>
            <a:ext cx="2808313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ysClr val="windowText" lastClr="000000"/>
                </a:solidFill>
              </a:rPr>
              <a:t>Khối trụ</a:t>
            </a:r>
            <a:endParaRPr lang="en-US" sz="3200" b="1">
              <a:solidFill>
                <a:sysClr val="windowText" lastClr="00000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2BEAD6-1157-4F9F-99AB-60BE494DFF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5" t="26429" r="55108" b="44076"/>
          <a:stretch/>
        </p:blipFill>
        <p:spPr>
          <a:xfrm>
            <a:off x="5383513" y="1992122"/>
            <a:ext cx="1152128" cy="1152127"/>
          </a:xfrm>
          <a:prstGeom prst="ellipse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1CD682-38B1-4FC6-BFDB-2988805BF54F}"/>
              </a:ext>
            </a:extLst>
          </p:cNvPr>
          <p:cNvCxnSpPr>
            <a:cxnSpLocks/>
          </p:cNvCxnSpPr>
          <p:nvPr/>
        </p:nvCxnSpPr>
        <p:spPr>
          <a:xfrm>
            <a:off x="3934968" y="962726"/>
            <a:ext cx="0" cy="56014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6B5FB-D620-4DD1-8323-E7407EF3173A}"/>
              </a:ext>
            </a:extLst>
          </p:cNvPr>
          <p:cNvSpPr txBox="1"/>
          <p:nvPr/>
        </p:nvSpPr>
        <p:spPr>
          <a:xfrm>
            <a:off x="5076963" y="3156751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/>
              <a:t>Quả bóng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FD032E7-F675-4CF5-AC83-1FB288C36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7" t="62289" r="34643" b="3301"/>
          <a:stretch/>
        </p:blipFill>
        <p:spPr>
          <a:xfrm>
            <a:off x="5410001" y="4279804"/>
            <a:ext cx="1106934" cy="1068764"/>
          </a:xfrm>
          <a:prstGeom prst="ellipse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5D526FE-2B4B-4C45-B6FF-45493D99E281}"/>
              </a:ext>
            </a:extLst>
          </p:cNvPr>
          <p:cNvSpPr txBox="1"/>
          <p:nvPr/>
        </p:nvSpPr>
        <p:spPr>
          <a:xfrm>
            <a:off x="5017734" y="5425181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/>
              <a:t>Quả bóng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791E589-1434-495C-8FFA-5927AA7AF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3" t="20841" r="39875" b="53536"/>
          <a:stretch/>
        </p:blipFill>
        <p:spPr>
          <a:xfrm>
            <a:off x="8430023" y="2215935"/>
            <a:ext cx="969165" cy="1176844"/>
          </a:xfrm>
          <a:prstGeom prst="can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1D0E81-29D1-4076-B611-57E680DF58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7" t="66842" r="58447" b="1507"/>
          <a:stretch/>
        </p:blipFill>
        <p:spPr>
          <a:xfrm>
            <a:off x="10820115" y="2048273"/>
            <a:ext cx="576064" cy="1512168"/>
          </a:xfrm>
          <a:prstGeom prst="can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D0DFA1-00AD-4090-AA63-1AD3A4BBE0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3" t="30338" r="2155"/>
          <a:stretch/>
        </p:blipFill>
        <p:spPr>
          <a:xfrm>
            <a:off x="9834271" y="4279804"/>
            <a:ext cx="635804" cy="2002298"/>
          </a:xfrm>
          <a:prstGeom prst="can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23F103B-01AB-40AC-BBD8-AEA783CCBF71}"/>
              </a:ext>
            </a:extLst>
          </p:cNvPr>
          <p:cNvSpPr txBox="1"/>
          <p:nvPr/>
        </p:nvSpPr>
        <p:spPr>
          <a:xfrm>
            <a:off x="8161835" y="3443075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/>
              <a:t>Lon sữa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66DA0E-075E-4777-B75E-591F69A20D22}"/>
              </a:ext>
            </a:extLst>
          </p:cNvPr>
          <p:cNvSpPr txBox="1"/>
          <p:nvPr/>
        </p:nvSpPr>
        <p:spPr>
          <a:xfrm>
            <a:off x="10121868" y="3429000"/>
            <a:ext cx="1877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/>
              <a:t>Lon nước ngọt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3A12D9-09B0-4F47-B215-AC949EDA614B}"/>
              </a:ext>
            </a:extLst>
          </p:cNvPr>
          <p:cNvSpPr txBox="1"/>
          <p:nvPr/>
        </p:nvSpPr>
        <p:spPr>
          <a:xfrm>
            <a:off x="8914605" y="6282102"/>
            <a:ext cx="251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/>
              <a:t>Ống đựng cá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4D1E43-F5BE-473A-B2BC-C9BA8B8770A6}"/>
              </a:ext>
            </a:extLst>
          </p:cNvPr>
          <p:cNvSpPr txBox="1"/>
          <p:nvPr/>
        </p:nvSpPr>
        <p:spPr>
          <a:xfrm>
            <a:off x="1499812" y="2321134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/>
              <a:t>Khối lập phương</a:t>
            </a:r>
            <a:endParaRPr lang="en-US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00DA9D-43A4-4CB4-9158-8E3F55B7D330}"/>
              </a:ext>
            </a:extLst>
          </p:cNvPr>
          <p:cNvSpPr txBox="1"/>
          <p:nvPr/>
        </p:nvSpPr>
        <p:spPr>
          <a:xfrm>
            <a:off x="1875133" y="3802750"/>
            <a:ext cx="1707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/>
              <a:t>Khối hộp chữ nhật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841696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2232E-6 -3.7037E-7 L 0.39953 0.2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7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6145E-6 1.11111E-6 L 0.39223 -0.157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12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77718E-7 -7.40741E-7 L 0.5084 0.173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20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703E-6 2.22222E-6 L 0.81899 -0.201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43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459E-6 -1.11111E-6 L 0.62977 -0.043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88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3136E-6 3.7037E-6 L -0.11655 0.0689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2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35" grpId="0"/>
      <p:bldP spid="36" grpId="0"/>
      <p:bldP spid="37" grpId="0"/>
      <p:bldP spid="2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228</Words>
  <Application>Microsoft Office PowerPoint</Application>
  <PresentationFormat>Custom</PresentationFormat>
  <Paragraphs>63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ren sora mitsutake</cp:lastModifiedBy>
  <cp:revision>64</cp:revision>
  <dcterms:created xsi:type="dcterms:W3CDTF">2021-08-11T17:08:05Z</dcterms:created>
  <dcterms:modified xsi:type="dcterms:W3CDTF">2022-02-22T02:19:16Z</dcterms:modified>
</cp:coreProperties>
</file>