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59" d="100"/>
          <a:sy n="59" d="100"/>
        </p:scale>
        <p:origin x="13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8FB8-CB9D-41B2-A58D-3535779BC358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734B-AA97-4CDC-ABEA-857C5B2B5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8FB8-CB9D-41B2-A58D-3535779BC358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734B-AA97-4CDC-ABEA-857C5B2B5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8FB8-CB9D-41B2-A58D-3535779BC358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734B-AA97-4CDC-ABEA-857C5B2B5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8FB8-CB9D-41B2-A58D-3535779BC358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734B-AA97-4CDC-ABEA-857C5B2B5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8FB8-CB9D-41B2-A58D-3535779BC358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734B-AA97-4CDC-ABEA-857C5B2B5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8FB8-CB9D-41B2-A58D-3535779BC358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734B-AA97-4CDC-ABEA-857C5B2B5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8FB8-CB9D-41B2-A58D-3535779BC358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734B-AA97-4CDC-ABEA-857C5B2B5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8FB8-CB9D-41B2-A58D-3535779BC358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734B-AA97-4CDC-ABEA-857C5B2B5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8FB8-CB9D-41B2-A58D-3535779BC358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734B-AA97-4CDC-ABEA-857C5B2B5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8FB8-CB9D-41B2-A58D-3535779BC358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734B-AA97-4CDC-ABEA-857C5B2B5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48FB8-CB9D-41B2-A58D-3535779BC358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4734B-AA97-4CDC-ABEA-857C5B2B5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48FB8-CB9D-41B2-A58D-3535779BC358}" type="datetimeFigureOut">
              <a:rPr lang="en-US" smtClean="0"/>
              <a:pPr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4734B-AA97-4CDC-ABEA-857C5B2B5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GI&#193;O%20&#193;N%20C&#193;NH%20DI&#7872;U%20+%20C&#217;NG%20H&#7884;C%20V&#192;%20PTNL%20C&#193;C%20M&#212;N\TRANH%20&#7842;NH%20+%20VIDEO%20L&#7898;P%201%20(%2020-21)\TV%20T22VD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D3FAB8-5B45-41E9-8689-36EC12F34B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41"/>
          <a:stretch>
            <a:fillRect/>
          </a:stretch>
        </p:blipFill>
        <p:spPr>
          <a:xfrm>
            <a:off x="0" y="381000"/>
            <a:ext cx="9144000" cy="57912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681335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P-211" pitchFamily="34" charset="0"/>
              </a:rPr>
              <a:t>BÀI 104: THỔI BÓNG.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-152401" y="609600"/>
            <a:ext cx="2590801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Trả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lời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câu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hỏi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HP-211" pitchFamily="34" charset="0"/>
              <a:ea typeface="+mj-ea"/>
              <a:cs typeface="+mj-cs"/>
            </a:endParaRPr>
          </a:p>
        </p:txBody>
      </p:sp>
      <p:pic>
        <p:nvPicPr>
          <p:cNvPr id="6" name="Picture 5" descr="TV T22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375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410200"/>
            <a:ext cx="9144000" cy="132343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HP-211" pitchFamily="34" charset="0"/>
              </a:rPr>
              <a:t>Thầy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khuyên</a:t>
            </a:r>
            <a:r>
              <a:rPr lang="en-US" sz="2000" dirty="0">
                <a:latin typeface="HP-211" pitchFamily="34" charset="0"/>
              </a:rPr>
              <a:t>: </a:t>
            </a:r>
            <a:r>
              <a:rPr lang="en-US" sz="2000" dirty="0" err="1">
                <a:latin typeface="HP-211" pitchFamily="34" charset="0"/>
              </a:rPr>
              <a:t>Khi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chơi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không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nên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hiếu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thắng</a:t>
            </a:r>
            <a:r>
              <a:rPr lang="en-US" sz="2000" dirty="0">
                <a:latin typeface="HP-211" pitchFamily="34" charset="0"/>
              </a:rPr>
              <a:t>. Ai </a:t>
            </a:r>
            <a:r>
              <a:rPr lang="en-US" sz="2000" dirty="0" err="1">
                <a:latin typeface="HP-211" pitchFamily="34" charset="0"/>
              </a:rPr>
              <a:t>cũng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có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điểm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mạnh</a:t>
            </a:r>
            <a:r>
              <a:rPr lang="en-US" sz="2000" dirty="0">
                <a:latin typeface="HP-211" pitchFamily="34" charset="0"/>
              </a:rPr>
              <a:t>, </a:t>
            </a:r>
            <a:r>
              <a:rPr lang="en-US" sz="2000" dirty="0" err="1">
                <a:latin typeface="HP-211" pitchFamily="34" charset="0"/>
              </a:rPr>
              <a:t>điểm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yếu</a:t>
            </a:r>
            <a:r>
              <a:rPr lang="en-US" sz="2000" dirty="0">
                <a:latin typeface="HP-211" pitchFamily="34" charset="0"/>
              </a:rPr>
              <a:t>. </a:t>
            </a:r>
            <a:r>
              <a:rPr lang="en-US" sz="2000" dirty="0" err="1">
                <a:latin typeface="HP-211" pitchFamily="34" charset="0"/>
              </a:rPr>
              <a:t>Nhìn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thấy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ưu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điểm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của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các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bạn</a:t>
            </a:r>
            <a:r>
              <a:rPr lang="en-US" sz="2000" dirty="0">
                <a:latin typeface="HP-211" pitchFamily="34" charset="0"/>
              </a:rPr>
              <a:t>, </a:t>
            </a:r>
            <a:r>
              <a:rPr lang="en-US" sz="2000" dirty="0" err="1">
                <a:latin typeface="HP-211" pitchFamily="34" charset="0"/>
              </a:rPr>
              <a:t>học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hỏi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các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bạn</a:t>
            </a:r>
            <a:r>
              <a:rPr lang="en-US" sz="2000" dirty="0">
                <a:latin typeface="HP-211" pitchFamily="34" charset="0"/>
              </a:rPr>
              <a:t>, </a:t>
            </a:r>
            <a:r>
              <a:rPr lang="en-US" sz="2000" dirty="0" err="1">
                <a:latin typeface="HP-211" pitchFamily="34" charset="0"/>
              </a:rPr>
              <a:t>mau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tiến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bộ</a:t>
            </a:r>
            <a:r>
              <a:rPr lang="en-US" sz="2000" dirty="0">
                <a:latin typeface="HP-211" pitchFamily="34" charset="0"/>
              </a:rPr>
              <a:t>. </a:t>
            </a:r>
            <a:r>
              <a:rPr lang="en-US" sz="2000" dirty="0" err="1">
                <a:latin typeface="HP-211" pitchFamily="34" charset="0"/>
              </a:rPr>
              <a:t>Báo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vui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vẻ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nói</a:t>
            </a:r>
            <a:r>
              <a:rPr lang="en-US" sz="2000" dirty="0">
                <a:latin typeface="HP-211" pitchFamily="34" charset="0"/>
              </a:rPr>
              <a:t>: </a:t>
            </a:r>
            <a:r>
              <a:rPr lang="en-US" sz="2000" dirty="0" err="1">
                <a:latin typeface="HP-211" pitchFamily="34" charset="0"/>
              </a:rPr>
              <a:t>Từ</a:t>
            </a:r>
            <a:r>
              <a:rPr lang="en-US" sz="2000" dirty="0">
                <a:latin typeface="HP-211" pitchFamily="34" charset="0"/>
              </a:rPr>
              <a:t> nay </a:t>
            </a:r>
            <a:r>
              <a:rPr lang="en-US" sz="2000" dirty="0" err="1">
                <a:latin typeface="HP-211" pitchFamily="34" charset="0"/>
              </a:rPr>
              <a:t>em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sẽ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không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tức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giận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khi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thua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nữa</a:t>
            </a:r>
            <a:r>
              <a:rPr lang="en-US" sz="2000" dirty="0">
                <a:latin typeface="HP-211" pitchFamily="34" charset="0"/>
              </a:rPr>
              <a:t>. </a:t>
            </a:r>
            <a:r>
              <a:rPr lang="en-US" sz="2000" dirty="0" err="1">
                <a:latin typeface="HP-211" pitchFamily="34" charset="0"/>
              </a:rPr>
              <a:t>Nếu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em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còn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tức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thì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em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sẽ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thổi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bóng</a:t>
            </a:r>
            <a:r>
              <a:rPr lang="en-US" sz="2000" dirty="0">
                <a:latin typeface="HP-211" pitchFamily="34" charset="0"/>
              </a:rPr>
              <a:t>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81335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HP-211" pitchFamily="34" charset="0"/>
              </a:rPr>
              <a:t>BÀI 104: THỔI BÓNG.</a:t>
            </a:r>
          </a:p>
        </p:txBody>
      </p:sp>
      <p:pic>
        <p:nvPicPr>
          <p:cNvPr id="5" name="Picture 4" descr="TV T22 1.PNG"/>
          <p:cNvPicPr>
            <a:picLocks noChangeAspect="1"/>
          </p:cNvPicPr>
          <p:nvPr/>
        </p:nvPicPr>
        <p:blipFill>
          <a:blip r:embed="rId2"/>
          <a:srcRect b="23647"/>
          <a:stretch>
            <a:fillRect/>
          </a:stretch>
        </p:blipFill>
        <p:spPr>
          <a:xfrm>
            <a:off x="3505200" y="1066800"/>
            <a:ext cx="3203115" cy="2209800"/>
          </a:xfrm>
          <a:prstGeom prst="rect">
            <a:avLst/>
          </a:prstGeom>
        </p:spPr>
      </p:pic>
      <p:pic>
        <p:nvPicPr>
          <p:cNvPr id="6" name="Picture 5" descr="TV T22 2.PNG"/>
          <p:cNvPicPr>
            <a:picLocks noChangeAspect="1"/>
          </p:cNvPicPr>
          <p:nvPr/>
        </p:nvPicPr>
        <p:blipFill>
          <a:blip r:embed="rId3"/>
          <a:srcRect r="55451"/>
          <a:stretch>
            <a:fillRect/>
          </a:stretch>
        </p:blipFill>
        <p:spPr>
          <a:xfrm>
            <a:off x="6858000" y="990600"/>
            <a:ext cx="2286000" cy="2923456"/>
          </a:xfrm>
          <a:prstGeom prst="rect">
            <a:avLst/>
          </a:prstGeom>
        </p:spPr>
      </p:pic>
      <p:pic>
        <p:nvPicPr>
          <p:cNvPr id="7" name="Picture 6" descr="TV T22 3.PNG"/>
          <p:cNvPicPr>
            <a:picLocks noChangeAspect="1"/>
          </p:cNvPicPr>
          <p:nvPr/>
        </p:nvPicPr>
        <p:blipFill>
          <a:blip r:embed="rId4"/>
          <a:srcRect b="22648"/>
          <a:stretch>
            <a:fillRect/>
          </a:stretch>
        </p:blipFill>
        <p:spPr>
          <a:xfrm>
            <a:off x="0" y="3962400"/>
            <a:ext cx="3276600" cy="1961228"/>
          </a:xfrm>
          <a:prstGeom prst="rect">
            <a:avLst/>
          </a:prstGeom>
        </p:spPr>
      </p:pic>
      <p:pic>
        <p:nvPicPr>
          <p:cNvPr id="8" name="Picture 7" descr="TV T22 4.PNG"/>
          <p:cNvPicPr>
            <a:picLocks noChangeAspect="1"/>
          </p:cNvPicPr>
          <p:nvPr/>
        </p:nvPicPr>
        <p:blipFill>
          <a:blip r:embed="rId5"/>
          <a:srcRect b="22807"/>
          <a:stretch>
            <a:fillRect/>
          </a:stretch>
        </p:blipFill>
        <p:spPr>
          <a:xfrm>
            <a:off x="3352800" y="3962400"/>
            <a:ext cx="2971800" cy="1981200"/>
          </a:xfrm>
          <a:prstGeom prst="rect">
            <a:avLst/>
          </a:prstGeom>
        </p:spPr>
      </p:pic>
      <p:pic>
        <p:nvPicPr>
          <p:cNvPr id="9" name="Picture 8" descr="TV T22 5.PNG"/>
          <p:cNvPicPr>
            <a:picLocks noChangeAspect="1"/>
          </p:cNvPicPr>
          <p:nvPr/>
        </p:nvPicPr>
        <p:blipFill>
          <a:blip r:embed="rId6"/>
          <a:srcRect b="24609"/>
          <a:stretch>
            <a:fillRect/>
          </a:stretch>
        </p:blipFill>
        <p:spPr>
          <a:xfrm>
            <a:off x="6400800" y="3962401"/>
            <a:ext cx="2743200" cy="1981200"/>
          </a:xfrm>
          <a:prstGeom prst="rect">
            <a:avLst/>
          </a:prstGeom>
        </p:spPr>
      </p:pic>
      <p:pic>
        <p:nvPicPr>
          <p:cNvPr id="10" name="Picture 9" descr="TV T22.PNG"/>
          <p:cNvPicPr>
            <a:picLocks noChangeAspect="1"/>
          </p:cNvPicPr>
          <p:nvPr/>
        </p:nvPicPr>
        <p:blipFill>
          <a:blip r:embed="rId7"/>
          <a:srcRect b="18401"/>
          <a:stretch>
            <a:fillRect/>
          </a:stretch>
        </p:blipFill>
        <p:spPr>
          <a:xfrm>
            <a:off x="0" y="1066800"/>
            <a:ext cx="3369732" cy="2209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953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Câu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chuyện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giúp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các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em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hiểu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điều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gì</a:t>
            </a:r>
            <a:r>
              <a:rPr lang="en-US" sz="2800" dirty="0">
                <a:latin typeface="HP-211" pitchFamily="34" charset="0"/>
              </a:rPr>
              <a:t> ?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681335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P-211" pitchFamily="34" charset="0"/>
              </a:rPr>
              <a:t>BÀI 104: THỔI BÓNG.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133601"/>
            <a:ext cx="9753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HP-211" pitchFamily="34" charset="0"/>
              </a:rPr>
              <a:t>CẢM ƠN CÁC BẠN ĐÃ LẮNG NGHE.</a:t>
            </a:r>
          </a:p>
          <a:p>
            <a:pPr algn="ctr"/>
            <a:r>
              <a:rPr lang="en-US" sz="6600" dirty="0">
                <a:latin typeface="HP-211" pitchFamily="34" charset="0"/>
              </a:rPr>
              <a:t>HẸN GẶP LẠI.</a:t>
            </a: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858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HP-211" pitchFamily="34" charset="0"/>
              </a:rPr>
              <a:t>Kể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lại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chuyện</a:t>
            </a:r>
            <a:r>
              <a:rPr lang="en-US" sz="2400" dirty="0">
                <a:latin typeface="HP-211" pitchFamily="34" charset="0"/>
              </a:rPr>
              <a:t>: </a:t>
            </a:r>
            <a:r>
              <a:rPr lang="en-US" sz="2400" dirty="0" err="1">
                <a:latin typeface="HP-211" pitchFamily="34" charset="0"/>
              </a:rPr>
              <a:t>Ong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mật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và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ong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bầu</a:t>
            </a:r>
            <a:r>
              <a:rPr lang="en-US" sz="2400" dirty="0">
                <a:latin typeface="HP-211" pitchFamily="34" charset="0"/>
              </a:rPr>
              <a:t>.</a:t>
            </a:r>
          </a:p>
        </p:txBody>
      </p:sp>
      <p:pic>
        <p:nvPicPr>
          <p:cNvPr id="6" name="Picture 5" descr="TV T12 1.PNG"/>
          <p:cNvPicPr>
            <a:picLocks noChangeAspect="1"/>
          </p:cNvPicPr>
          <p:nvPr/>
        </p:nvPicPr>
        <p:blipFill>
          <a:blip r:embed="rId2"/>
          <a:srcRect b="25125"/>
          <a:stretch>
            <a:fillRect/>
          </a:stretch>
        </p:blipFill>
        <p:spPr>
          <a:xfrm>
            <a:off x="2895600" y="1371600"/>
            <a:ext cx="3124200" cy="2133600"/>
          </a:xfrm>
          <a:prstGeom prst="rect">
            <a:avLst/>
          </a:prstGeom>
        </p:spPr>
      </p:pic>
      <p:pic>
        <p:nvPicPr>
          <p:cNvPr id="7" name="Picture 6" descr="TV T12 2.PNG"/>
          <p:cNvPicPr>
            <a:picLocks noChangeAspect="1"/>
          </p:cNvPicPr>
          <p:nvPr/>
        </p:nvPicPr>
        <p:blipFill>
          <a:blip r:embed="rId3"/>
          <a:srcRect b="25177"/>
          <a:stretch>
            <a:fillRect/>
          </a:stretch>
        </p:blipFill>
        <p:spPr>
          <a:xfrm>
            <a:off x="6019800" y="1371600"/>
            <a:ext cx="3086100" cy="2133599"/>
          </a:xfrm>
          <a:prstGeom prst="rect">
            <a:avLst/>
          </a:prstGeom>
        </p:spPr>
      </p:pic>
      <p:pic>
        <p:nvPicPr>
          <p:cNvPr id="8" name="Picture 7" descr="TV T12 3.PNG"/>
          <p:cNvPicPr>
            <a:picLocks noChangeAspect="1"/>
          </p:cNvPicPr>
          <p:nvPr/>
        </p:nvPicPr>
        <p:blipFill>
          <a:blip r:embed="rId4"/>
          <a:srcRect b="25674"/>
          <a:stretch>
            <a:fillRect/>
          </a:stretch>
        </p:blipFill>
        <p:spPr>
          <a:xfrm>
            <a:off x="0" y="4021794"/>
            <a:ext cx="2895600" cy="2226606"/>
          </a:xfrm>
          <a:prstGeom prst="rect">
            <a:avLst/>
          </a:prstGeom>
        </p:spPr>
      </p:pic>
      <p:pic>
        <p:nvPicPr>
          <p:cNvPr id="9" name="Picture 8" descr="TV T12 4.PNG"/>
          <p:cNvPicPr>
            <a:picLocks noChangeAspect="1"/>
          </p:cNvPicPr>
          <p:nvPr/>
        </p:nvPicPr>
        <p:blipFill>
          <a:blip r:embed="rId5"/>
          <a:srcRect b="22434"/>
          <a:stretch>
            <a:fillRect/>
          </a:stretch>
        </p:blipFill>
        <p:spPr>
          <a:xfrm>
            <a:off x="2895599" y="4038600"/>
            <a:ext cx="3124201" cy="2209800"/>
          </a:xfrm>
          <a:prstGeom prst="rect">
            <a:avLst/>
          </a:prstGeom>
        </p:spPr>
      </p:pic>
      <p:pic>
        <p:nvPicPr>
          <p:cNvPr id="10" name="Picture 9" descr="TV T12 5.PNG"/>
          <p:cNvPicPr>
            <a:picLocks noChangeAspect="1"/>
          </p:cNvPicPr>
          <p:nvPr/>
        </p:nvPicPr>
        <p:blipFill>
          <a:blip r:embed="rId6"/>
          <a:srcRect b="25057"/>
          <a:stretch>
            <a:fillRect/>
          </a:stretch>
        </p:blipFill>
        <p:spPr>
          <a:xfrm>
            <a:off x="6013923" y="4038600"/>
            <a:ext cx="3053877" cy="2209800"/>
          </a:xfrm>
          <a:prstGeom prst="rect">
            <a:avLst/>
          </a:prstGeom>
        </p:spPr>
      </p:pic>
      <p:pic>
        <p:nvPicPr>
          <p:cNvPr id="11" name="Picture 10" descr="TV T12.PNG"/>
          <p:cNvPicPr>
            <a:picLocks noChangeAspect="1"/>
          </p:cNvPicPr>
          <p:nvPr/>
        </p:nvPicPr>
        <p:blipFill>
          <a:blip r:embed="rId7"/>
          <a:srcRect b="30930"/>
          <a:stretch>
            <a:fillRect/>
          </a:stretch>
        </p:blipFill>
        <p:spPr>
          <a:xfrm>
            <a:off x="0" y="1371600"/>
            <a:ext cx="2895600" cy="2133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9906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HP-211" pitchFamily="34" charset="0"/>
              </a:rPr>
              <a:t>Quan</a:t>
            </a:r>
            <a:r>
              <a:rPr lang="en-US" dirty="0">
                <a:latin typeface="HP-211" pitchFamily="34" charset="0"/>
              </a:rPr>
              <a:t> </a:t>
            </a:r>
            <a:r>
              <a:rPr lang="en-US" dirty="0" err="1">
                <a:latin typeface="HP-211" pitchFamily="34" charset="0"/>
              </a:rPr>
              <a:t>sát</a:t>
            </a:r>
            <a:r>
              <a:rPr lang="en-US" dirty="0">
                <a:latin typeface="HP-211" pitchFamily="34" charset="0"/>
              </a:rPr>
              <a:t> </a:t>
            </a:r>
            <a:r>
              <a:rPr lang="en-US" dirty="0" err="1">
                <a:latin typeface="HP-211" pitchFamily="34" charset="0"/>
              </a:rPr>
              <a:t>tranh</a:t>
            </a:r>
            <a:r>
              <a:rPr lang="en-US" dirty="0">
                <a:latin typeface="HP-211" pitchFamily="34" charset="0"/>
              </a:rPr>
              <a:t> </a:t>
            </a:r>
            <a:r>
              <a:rPr lang="en-US" dirty="0" err="1">
                <a:latin typeface="HP-211" pitchFamily="34" charset="0"/>
              </a:rPr>
              <a:t>nói</a:t>
            </a:r>
            <a:r>
              <a:rPr lang="en-US" dirty="0">
                <a:latin typeface="HP-211" pitchFamily="34" charset="0"/>
              </a:rPr>
              <a:t> </a:t>
            </a:r>
            <a:r>
              <a:rPr lang="en-US" dirty="0" err="1">
                <a:latin typeface="HP-211" pitchFamily="34" charset="0"/>
              </a:rPr>
              <a:t>tên</a:t>
            </a:r>
            <a:r>
              <a:rPr lang="en-US" dirty="0">
                <a:latin typeface="HP-211" pitchFamily="34" charset="0"/>
              </a:rPr>
              <a:t> </a:t>
            </a:r>
            <a:r>
              <a:rPr lang="en-US" dirty="0" err="1">
                <a:latin typeface="HP-211" pitchFamily="34" charset="0"/>
              </a:rPr>
              <a:t>nhân</a:t>
            </a:r>
            <a:r>
              <a:rPr lang="en-US" dirty="0">
                <a:latin typeface="HP-211" pitchFamily="34" charset="0"/>
              </a:rPr>
              <a:t> </a:t>
            </a:r>
            <a:r>
              <a:rPr lang="en-US" dirty="0" err="1">
                <a:latin typeface="HP-211" pitchFamily="34" charset="0"/>
              </a:rPr>
              <a:t>vật</a:t>
            </a:r>
            <a:r>
              <a:rPr lang="en-US" dirty="0">
                <a:latin typeface="HP-211" pitchFamily="34" charset="0"/>
              </a:rPr>
              <a:t> </a:t>
            </a:r>
            <a:r>
              <a:rPr lang="en-US" dirty="0" err="1">
                <a:latin typeface="HP-211" pitchFamily="34" charset="0"/>
              </a:rPr>
              <a:t>và</a:t>
            </a:r>
            <a:r>
              <a:rPr lang="en-US" dirty="0">
                <a:latin typeface="HP-211" pitchFamily="34" charset="0"/>
              </a:rPr>
              <a:t> </a:t>
            </a:r>
            <a:r>
              <a:rPr lang="en-US" dirty="0" err="1">
                <a:latin typeface="HP-211" pitchFamily="34" charset="0"/>
              </a:rPr>
              <a:t>phỏng</a:t>
            </a:r>
            <a:r>
              <a:rPr lang="en-US" dirty="0">
                <a:latin typeface="HP-211" pitchFamily="34" charset="0"/>
              </a:rPr>
              <a:t> </a:t>
            </a:r>
            <a:r>
              <a:rPr lang="en-US" dirty="0" err="1">
                <a:latin typeface="HP-211" pitchFamily="34" charset="0"/>
              </a:rPr>
              <a:t>đoán</a:t>
            </a:r>
            <a:r>
              <a:rPr lang="en-US" dirty="0">
                <a:latin typeface="HP-211" pitchFamily="34" charset="0"/>
              </a:rPr>
              <a:t> </a:t>
            </a:r>
            <a:r>
              <a:rPr lang="en-US" dirty="0" err="1">
                <a:latin typeface="HP-211" pitchFamily="34" charset="0"/>
              </a:rPr>
              <a:t>nội</a:t>
            </a:r>
            <a:r>
              <a:rPr lang="en-US" dirty="0">
                <a:latin typeface="HP-211" pitchFamily="34" charset="0"/>
              </a:rPr>
              <a:t> dung </a:t>
            </a:r>
            <a:r>
              <a:rPr lang="en-US" dirty="0" err="1">
                <a:latin typeface="HP-211" pitchFamily="34" charset="0"/>
              </a:rPr>
              <a:t>trong</a:t>
            </a:r>
            <a:r>
              <a:rPr lang="en-US" dirty="0">
                <a:latin typeface="HP-211" pitchFamily="34" charset="0"/>
              </a:rPr>
              <a:t> </a:t>
            </a:r>
            <a:r>
              <a:rPr lang="en-US" dirty="0" err="1">
                <a:latin typeface="HP-211" pitchFamily="34" charset="0"/>
              </a:rPr>
              <a:t>truyện</a:t>
            </a:r>
            <a:r>
              <a:rPr lang="en-US" dirty="0">
                <a:latin typeface="HP-211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681335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HP-211" pitchFamily="34" charset="0"/>
              </a:rPr>
              <a:t>BÀI 104: THỔI BÓNG.</a:t>
            </a:r>
          </a:p>
        </p:txBody>
      </p:sp>
      <p:pic>
        <p:nvPicPr>
          <p:cNvPr id="5" name="Picture 4" descr="TV T22 1.PNG"/>
          <p:cNvPicPr>
            <a:picLocks noChangeAspect="1"/>
          </p:cNvPicPr>
          <p:nvPr/>
        </p:nvPicPr>
        <p:blipFill>
          <a:blip r:embed="rId2"/>
          <a:srcRect b="23647"/>
          <a:stretch>
            <a:fillRect/>
          </a:stretch>
        </p:blipFill>
        <p:spPr>
          <a:xfrm>
            <a:off x="3505200" y="1447800"/>
            <a:ext cx="3203115" cy="2209800"/>
          </a:xfrm>
          <a:prstGeom prst="rect">
            <a:avLst/>
          </a:prstGeom>
        </p:spPr>
      </p:pic>
      <p:pic>
        <p:nvPicPr>
          <p:cNvPr id="6" name="Picture 5" descr="TV T22 2.PNG"/>
          <p:cNvPicPr>
            <a:picLocks noChangeAspect="1"/>
          </p:cNvPicPr>
          <p:nvPr/>
        </p:nvPicPr>
        <p:blipFill>
          <a:blip r:embed="rId3"/>
          <a:srcRect r="55451"/>
          <a:stretch>
            <a:fillRect/>
          </a:stretch>
        </p:blipFill>
        <p:spPr>
          <a:xfrm>
            <a:off x="6858000" y="1371600"/>
            <a:ext cx="2286000" cy="2923456"/>
          </a:xfrm>
          <a:prstGeom prst="rect">
            <a:avLst/>
          </a:prstGeom>
        </p:spPr>
      </p:pic>
      <p:pic>
        <p:nvPicPr>
          <p:cNvPr id="7" name="Picture 6" descr="TV T22 3.PNG"/>
          <p:cNvPicPr>
            <a:picLocks noChangeAspect="1"/>
          </p:cNvPicPr>
          <p:nvPr/>
        </p:nvPicPr>
        <p:blipFill>
          <a:blip r:embed="rId4"/>
          <a:srcRect b="22648"/>
          <a:stretch>
            <a:fillRect/>
          </a:stretch>
        </p:blipFill>
        <p:spPr>
          <a:xfrm>
            <a:off x="0" y="4419599"/>
            <a:ext cx="3276600" cy="1961228"/>
          </a:xfrm>
          <a:prstGeom prst="rect">
            <a:avLst/>
          </a:prstGeom>
        </p:spPr>
      </p:pic>
      <p:pic>
        <p:nvPicPr>
          <p:cNvPr id="8" name="Picture 7" descr="TV T22 4.PNG"/>
          <p:cNvPicPr>
            <a:picLocks noChangeAspect="1"/>
          </p:cNvPicPr>
          <p:nvPr/>
        </p:nvPicPr>
        <p:blipFill>
          <a:blip r:embed="rId5"/>
          <a:srcRect b="22807"/>
          <a:stretch>
            <a:fillRect/>
          </a:stretch>
        </p:blipFill>
        <p:spPr>
          <a:xfrm>
            <a:off x="3352800" y="4419599"/>
            <a:ext cx="2971800" cy="1981200"/>
          </a:xfrm>
          <a:prstGeom prst="rect">
            <a:avLst/>
          </a:prstGeom>
        </p:spPr>
      </p:pic>
      <p:pic>
        <p:nvPicPr>
          <p:cNvPr id="9" name="Picture 8" descr="TV T22 5.PNG"/>
          <p:cNvPicPr>
            <a:picLocks noChangeAspect="1"/>
          </p:cNvPicPr>
          <p:nvPr/>
        </p:nvPicPr>
        <p:blipFill>
          <a:blip r:embed="rId6"/>
          <a:srcRect b="24609"/>
          <a:stretch>
            <a:fillRect/>
          </a:stretch>
        </p:blipFill>
        <p:spPr>
          <a:xfrm>
            <a:off x="6400800" y="4419600"/>
            <a:ext cx="2743200" cy="1981200"/>
          </a:xfrm>
          <a:prstGeom prst="rect">
            <a:avLst/>
          </a:prstGeom>
        </p:spPr>
      </p:pic>
      <p:pic>
        <p:nvPicPr>
          <p:cNvPr id="10" name="Picture 9" descr="TV T22.PNG"/>
          <p:cNvPicPr>
            <a:picLocks noChangeAspect="1"/>
          </p:cNvPicPr>
          <p:nvPr/>
        </p:nvPicPr>
        <p:blipFill>
          <a:blip r:embed="rId7"/>
          <a:srcRect b="18401"/>
          <a:stretch>
            <a:fillRect/>
          </a:stretch>
        </p:blipFill>
        <p:spPr>
          <a:xfrm>
            <a:off x="0" y="1447800"/>
            <a:ext cx="3369732" cy="22098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681335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P-211" pitchFamily="34" charset="0"/>
              </a:rPr>
              <a:t>BÀI 104: THỔI BÓNG.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762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HP-211" pitchFamily="34" charset="0"/>
              </a:rPr>
              <a:t>Nghe</a:t>
            </a:r>
            <a:r>
              <a:rPr lang="en-US" dirty="0">
                <a:latin typeface="HP-211" pitchFamily="34" charset="0"/>
              </a:rPr>
              <a:t> </a:t>
            </a:r>
            <a:r>
              <a:rPr lang="en-US" dirty="0" err="1">
                <a:latin typeface="HP-211" pitchFamily="34" charset="0"/>
              </a:rPr>
              <a:t>kể</a:t>
            </a:r>
            <a:r>
              <a:rPr lang="en-US" dirty="0">
                <a:latin typeface="HP-211" pitchFamily="34" charset="0"/>
              </a:rPr>
              <a:t> </a:t>
            </a:r>
            <a:r>
              <a:rPr lang="en-US" dirty="0" err="1">
                <a:latin typeface="HP-211" pitchFamily="34" charset="0"/>
              </a:rPr>
              <a:t>chuyện</a:t>
            </a:r>
            <a:r>
              <a:rPr lang="en-US" dirty="0">
                <a:latin typeface="HP-211" pitchFamily="34" charset="0"/>
              </a:rPr>
              <a:t>:</a:t>
            </a:r>
          </a:p>
        </p:txBody>
      </p:sp>
      <p:pic>
        <p:nvPicPr>
          <p:cNvPr id="5" name="TV T22VD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1066800"/>
            <a:ext cx="9144000" cy="57721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681335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P-211" pitchFamily="34" charset="0"/>
              </a:rPr>
              <a:t>BÀI 104: THỔI BÓNG.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-152401" y="609600"/>
            <a:ext cx="2590801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Trả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lời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câu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hỏi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HP-211" pitchFamily="34" charset="0"/>
              <a:ea typeface="+mj-ea"/>
              <a:cs typeface="+mj-cs"/>
            </a:endParaRPr>
          </a:p>
        </p:txBody>
      </p:sp>
      <p:pic>
        <p:nvPicPr>
          <p:cNvPr id="5" name="Picture 4" descr="TV T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579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638800"/>
            <a:ext cx="9144000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HP-211" pitchFamily="34" charset="0"/>
              </a:rPr>
              <a:t>Giờ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ra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chơi</a:t>
            </a:r>
            <a:r>
              <a:rPr lang="en-US" sz="3600" dirty="0">
                <a:latin typeface="HP-211" pitchFamily="34" charset="0"/>
              </a:rPr>
              <a:t>, </a:t>
            </a:r>
            <a:r>
              <a:rPr lang="en-US" sz="3600" dirty="0" err="1">
                <a:latin typeface="HP-211" pitchFamily="34" charset="0"/>
              </a:rPr>
              <a:t>báo</a:t>
            </a:r>
            <a:r>
              <a:rPr lang="en-US" sz="3600" dirty="0">
                <a:latin typeface="HP-211" pitchFamily="34" charset="0"/>
              </a:rPr>
              <a:t> con </a:t>
            </a:r>
            <a:r>
              <a:rPr lang="en-US" sz="3600" dirty="0" err="1">
                <a:latin typeface="HP-211" pitchFamily="34" charset="0"/>
              </a:rPr>
              <a:t>ra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sân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nô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đùa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cùng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các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bạn</a:t>
            </a:r>
            <a:r>
              <a:rPr lang="en-US" sz="3600" dirty="0">
                <a:latin typeface="HP-211" pitchFamily="34" charset="0"/>
              </a:rPr>
              <a:t>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681335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P-211" pitchFamily="34" charset="0"/>
              </a:rPr>
              <a:t>BÀI 104: THỔI BÓNG.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-152401" y="609600"/>
            <a:ext cx="2590801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Trả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lời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câu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hỏi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HP-211" pitchFamily="34" charset="0"/>
              <a:ea typeface="+mj-ea"/>
              <a:cs typeface="+mj-cs"/>
            </a:endParaRPr>
          </a:p>
        </p:txBody>
      </p:sp>
      <p:pic>
        <p:nvPicPr>
          <p:cNvPr id="6" name="Picture 5" descr="TV T22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882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638800"/>
            <a:ext cx="9144000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HP-211" pitchFamily="34" charset="0"/>
              </a:rPr>
              <a:t>Trong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cuộc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thi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chạy</a:t>
            </a:r>
            <a:r>
              <a:rPr lang="en-US" sz="3600" dirty="0">
                <a:latin typeface="HP-211" pitchFamily="34" charset="0"/>
              </a:rPr>
              <a:t>, </a:t>
            </a:r>
            <a:r>
              <a:rPr lang="en-US" sz="3600" dirty="0" err="1">
                <a:latin typeface="HP-211" pitchFamily="34" charset="0"/>
              </a:rPr>
              <a:t>báo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chiến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thắng</a:t>
            </a:r>
            <a:r>
              <a:rPr lang="en-US" sz="3600" dirty="0">
                <a:latin typeface="HP-211" pitchFamily="34" charset="0"/>
              </a:rPr>
              <a:t>. </a:t>
            </a:r>
            <a:r>
              <a:rPr lang="en-US" sz="3600" dirty="0" err="1">
                <a:latin typeface="HP-211" pitchFamily="34" charset="0"/>
              </a:rPr>
              <a:t>Nó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hớn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hở</a:t>
            </a:r>
            <a:r>
              <a:rPr lang="en-US" sz="3600" dirty="0">
                <a:latin typeface="HP-211" pitchFamily="34" charset="0"/>
              </a:rPr>
              <a:t>, </a:t>
            </a:r>
            <a:r>
              <a:rPr lang="en-US" sz="3600" dirty="0" err="1">
                <a:latin typeface="HP-211" pitchFamily="34" charset="0"/>
              </a:rPr>
              <a:t>hò</a:t>
            </a:r>
            <a:r>
              <a:rPr lang="en-US" sz="3600" dirty="0">
                <a:latin typeface="HP-211" pitchFamily="34" charset="0"/>
              </a:rPr>
              <a:t> reo </a:t>
            </a:r>
            <a:r>
              <a:rPr lang="en-US" sz="3600" dirty="0" err="1">
                <a:latin typeface="HP-211" pitchFamily="34" charset="0"/>
              </a:rPr>
              <a:t>ầm</a:t>
            </a:r>
            <a:r>
              <a:rPr lang="en-US" sz="3600" dirty="0">
                <a:latin typeface="HP-211" pitchFamily="34" charset="0"/>
              </a:rPr>
              <a:t> ĩ.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681335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P-211" pitchFamily="34" charset="0"/>
              </a:rPr>
              <a:t>BÀI 104: THỔI BÓNG.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-152401" y="609600"/>
            <a:ext cx="2590801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Trả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lời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câu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hỏi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HP-211" pitchFamily="34" charset="0"/>
              <a:ea typeface="+mj-ea"/>
              <a:cs typeface="+mj-cs"/>
            </a:endParaRPr>
          </a:p>
        </p:txBody>
      </p:sp>
      <p:pic>
        <p:nvPicPr>
          <p:cNvPr id="7" name="Picture 6" descr="TV T22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6741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3800" y="2286000"/>
            <a:ext cx="5181600" cy="304698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HP-211" pitchFamily="34" charset="0"/>
              </a:rPr>
              <a:t>Trong</a:t>
            </a:r>
            <a:r>
              <a:rPr lang="en-US" sz="4800" dirty="0">
                <a:latin typeface="HP-211" pitchFamily="34" charset="0"/>
              </a:rPr>
              <a:t> </a:t>
            </a:r>
            <a:r>
              <a:rPr lang="en-US" sz="4800" dirty="0" err="1">
                <a:latin typeface="HP-211" pitchFamily="34" charset="0"/>
              </a:rPr>
              <a:t>cuộc</a:t>
            </a:r>
            <a:r>
              <a:rPr lang="en-US" sz="4800" dirty="0">
                <a:latin typeface="HP-211" pitchFamily="34" charset="0"/>
              </a:rPr>
              <a:t> </a:t>
            </a:r>
            <a:r>
              <a:rPr lang="en-US" sz="4800" dirty="0" err="1">
                <a:latin typeface="HP-211" pitchFamily="34" charset="0"/>
              </a:rPr>
              <a:t>thi</a:t>
            </a:r>
            <a:r>
              <a:rPr lang="en-US" sz="4800" dirty="0">
                <a:latin typeface="HP-211" pitchFamily="34" charset="0"/>
              </a:rPr>
              <a:t> </a:t>
            </a:r>
            <a:r>
              <a:rPr lang="en-US" sz="4800" dirty="0" err="1">
                <a:latin typeface="HP-211" pitchFamily="34" charset="0"/>
              </a:rPr>
              <a:t>leo</a:t>
            </a:r>
            <a:r>
              <a:rPr lang="en-US" sz="4800" dirty="0">
                <a:latin typeface="HP-211" pitchFamily="34" charset="0"/>
              </a:rPr>
              <a:t> </a:t>
            </a:r>
            <a:r>
              <a:rPr lang="en-US" sz="4800" dirty="0" err="1">
                <a:latin typeface="HP-211" pitchFamily="34" charset="0"/>
              </a:rPr>
              <a:t>cây</a:t>
            </a:r>
            <a:r>
              <a:rPr lang="en-US" sz="4800" dirty="0">
                <a:latin typeface="HP-211" pitchFamily="34" charset="0"/>
              </a:rPr>
              <a:t>, </a:t>
            </a:r>
            <a:r>
              <a:rPr lang="en-US" sz="4800" dirty="0" err="1">
                <a:latin typeface="HP-211" pitchFamily="34" charset="0"/>
              </a:rPr>
              <a:t>khỉ</a:t>
            </a:r>
            <a:r>
              <a:rPr lang="en-US" sz="4800" dirty="0">
                <a:latin typeface="HP-211" pitchFamily="34" charset="0"/>
              </a:rPr>
              <a:t> </a:t>
            </a:r>
            <a:r>
              <a:rPr lang="en-US" sz="4800" dirty="0" err="1">
                <a:latin typeface="HP-211" pitchFamily="34" charset="0"/>
              </a:rPr>
              <a:t>thắng</a:t>
            </a:r>
            <a:r>
              <a:rPr lang="en-US" sz="4800" dirty="0">
                <a:latin typeface="HP-211" pitchFamily="34" charset="0"/>
              </a:rPr>
              <a:t>. </a:t>
            </a:r>
            <a:r>
              <a:rPr lang="en-US" sz="4800" dirty="0" err="1">
                <a:latin typeface="HP-211" pitchFamily="34" charset="0"/>
              </a:rPr>
              <a:t>Báo</a:t>
            </a:r>
            <a:r>
              <a:rPr lang="en-US" sz="4800" dirty="0">
                <a:latin typeface="HP-211" pitchFamily="34" charset="0"/>
              </a:rPr>
              <a:t> con </a:t>
            </a:r>
            <a:r>
              <a:rPr lang="en-US" sz="4800" dirty="0" err="1">
                <a:latin typeface="HP-211" pitchFamily="34" charset="0"/>
              </a:rPr>
              <a:t>ỉu</a:t>
            </a:r>
            <a:r>
              <a:rPr lang="en-US" sz="4800" dirty="0">
                <a:latin typeface="HP-211" pitchFamily="34" charset="0"/>
              </a:rPr>
              <a:t> </a:t>
            </a:r>
            <a:r>
              <a:rPr lang="en-US" sz="4800" dirty="0" err="1">
                <a:latin typeface="HP-211" pitchFamily="34" charset="0"/>
              </a:rPr>
              <a:t>xìu</a:t>
            </a:r>
            <a:r>
              <a:rPr lang="en-US" sz="4800" dirty="0">
                <a:latin typeface="HP-211" pitchFamily="34" charset="0"/>
              </a:rPr>
              <a:t>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681335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P-211" pitchFamily="34" charset="0"/>
              </a:rPr>
              <a:t>BÀI 104: THỔI BÓNG.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-152401" y="609600"/>
            <a:ext cx="2590801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Trả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lời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câu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hỏi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HP-211" pitchFamily="34" charset="0"/>
              <a:ea typeface="+mj-ea"/>
              <a:cs typeface="+mj-cs"/>
            </a:endParaRPr>
          </a:p>
        </p:txBody>
      </p:sp>
      <p:pic>
        <p:nvPicPr>
          <p:cNvPr id="6" name="Picture 5" descr="TV T22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19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486400"/>
            <a:ext cx="9144000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HP-211" pitchFamily="34" charset="0"/>
              </a:rPr>
              <a:t>Trong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cuộc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thi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vật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tay</a:t>
            </a:r>
            <a:r>
              <a:rPr lang="en-US" sz="3600" dirty="0">
                <a:latin typeface="HP-211" pitchFamily="34" charset="0"/>
              </a:rPr>
              <a:t>, </a:t>
            </a:r>
            <a:r>
              <a:rPr lang="en-US" sz="3600" dirty="0" err="1">
                <a:latin typeface="HP-211" pitchFamily="34" charset="0"/>
              </a:rPr>
              <a:t>gấu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thắng</a:t>
            </a:r>
            <a:r>
              <a:rPr lang="en-US" sz="3600" dirty="0">
                <a:latin typeface="HP-211" pitchFamily="34" charset="0"/>
              </a:rPr>
              <a:t>. </a:t>
            </a:r>
            <a:r>
              <a:rPr lang="en-US" sz="3600" dirty="0" err="1">
                <a:latin typeface="HP-211" pitchFamily="34" charset="0"/>
              </a:rPr>
              <a:t>Báo</a:t>
            </a:r>
            <a:r>
              <a:rPr lang="en-US" sz="3600" dirty="0">
                <a:latin typeface="HP-211" pitchFamily="34" charset="0"/>
              </a:rPr>
              <a:t> con </a:t>
            </a:r>
            <a:r>
              <a:rPr lang="en-US" sz="3600" dirty="0" err="1">
                <a:latin typeface="HP-211" pitchFamily="34" charset="0"/>
              </a:rPr>
              <a:t>xị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mặt</a:t>
            </a:r>
            <a:r>
              <a:rPr lang="en-US" sz="3600" dirty="0">
                <a:latin typeface="HP-211" pitchFamily="34" charset="0"/>
              </a:rPr>
              <a:t>, </a:t>
            </a:r>
            <a:r>
              <a:rPr lang="en-US" sz="3600" dirty="0" err="1">
                <a:latin typeface="HP-211" pitchFamily="34" charset="0"/>
              </a:rPr>
              <a:t>vùng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vằng</a:t>
            </a:r>
            <a:r>
              <a:rPr lang="en-US" sz="3600" dirty="0">
                <a:latin typeface="HP-211" pitchFamily="34" charset="0"/>
              </a:rPr>
              <a:t>.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681335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P-211" pitchFamily="34" charset="0"/>
              </a:rPr>
              <a:t>BÀI 104: THỔI BÓNG.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-152401" y="609600"/>
            <a:ext cx="2590801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Trả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lời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câu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hỏi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HP-211" pitchFamily="34" charset="0"/>
              <a:ea typeface="+mj-ea"/>
              <a:cs typeface="+mj-cs"/>
            </a:endParaRPr>
          </a:p>
        </p:txBody>
      </p:sp>
      <p:pic>
        <p:nvPicPr>
          <p:cNvPr id="7" name="Picture 6" descr="TV T22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515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HP-211" pitchFamily="34" charset="0"/>
              </a:rPr>
              <a:t>Thầy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hổ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nhờ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báo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thổi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bóng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trag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trí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lớp</a:t>
            </a:r>
            <a:r>
              <a:rPr lang="en-US" sz="3200" dirty="0">
                <a:latin typeface="HP-211" pitchFamily="34" charset="0"/>
              </a:rPr>
              <a:t>. </a:t>
            </a:r>
            <a:r>
              <a:rPr lang="en-US" sz="3200" dirty="0" err="1">
                <a:latin typeface="HP-211" pitchFamily="34" charset="0"/>
              </a:rPr>
              <a:t>Báo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làm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rất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nhanh</a:t>
            </a:r>
            <a:r>
              <a:rPr lang="en-US" sz="3200" dirty="0">
                <a:latin typeface="HP-211" pitchFamily="34" charset="0"/>
              </a:rPr>
              <a:t>. </a:t>
            </a:r>
            <a:r>
              <a:rPr lang="en-US" sz="3200" dirty="0" err="1">
                <a:latin typeface="HP-211" pitchFamily="34" charset="0"/>
              </a:rPr>
              <a:t>Loáng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một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cái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đã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thổi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xong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rổ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bóng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đủ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màu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sắc</a:t>
            </a:r>
            <a:r>
              <a:rPr lang="en-US" sz="3200" dirty="0">
                <a:latin typeface="HP-211" pitchFamily="34" charset="0"/>
              </a:rPr>
              <a:t>.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286</Words>
  <Application>Microsoft Office PowerPoint</Application>
  <PresentationFormat>Trình chiếu Trên màn hình (4:3)</PresentationFormat>
  <Paragraphs>28</Paragraphs>
  <Slides>12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6" baseType="lpstr">
      <vt:lpstr>Arial</vt:lpstr>
      <vt:lpstr>Calibri</vt:lpstr>
      <vt:lpstr>HP-211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Trang Dao Phuong</cp:lastModifiedBy>
  <cp:revision>6</cp:revision>
  <dcterms:created xsi:type="dcterms:W3CDTF">2021-01-31T15:46:46Z</dcterms:created>
  <dcterms:modified xsi:type="dcterms:W3CDTF">2022-01-28T14:49:26Z</dcterms:modified>
</cp:coreProperties>
</file>