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07" r:id="rId2"/>
    <p:sldId id="271" r:id="rId3"/>
    <p:sldId id="259" r:id="rId4"/>
    <p:sldId id="256" r:id="rId5"/>
    <p:sldId id="312" r:id="rId6"/>
    <p:sldId id="313" r:id="rId7"/>
    <p:sldId id="308" r:id="rId8"/>
    <p:sldId id="311" r:id="rId9"/>
    <p:sldId id="272" r:id="rId10"/>
    <p:sldId id="293" r:id="rId11"/>
    <p:sldId id="315" r:id="rId12"/>
    <p:sldId id="316" r:id="rId13"/>
    <p:sldId id="317" r:id="rId14"/>
    <p:sldId id="319" r:id="rId15"/>
    <p:sldId id="276" r:id="rId16"/>
    <p:sldId id="320" r:id="rId17"/>
    <p:sldId id="321" r:id="rId18"/>
    <p:sldId id="303" r:id="rId19"/>
    <p:sldId id="322" r:id="rId20"/>
  </p:sldIdLst>
  <p:sldSz cx="12192000" cy="6858000"/>
  <p:notesSz cx="6858000" cy="9144000"/>
  <p:embeddedFontLst>
    <p:embeddedFont>
      <p:font typeface="仓耳羽辰体-谷力 W05" panose="02020400000000000000" pitchFamily="18" charset="-122"/>
      <p:regular r:id="rId22"/>
    </p:embeddedFont>
    <p:embeddedFont>
      <p:font typeface="iCiel Cadena" panose="02000503000000020004" pitchFamily="2" charset="77"/>
      <p:bold r:id="rId23"/>
    </p:embeddedFont>
    <p:embeddedFont>
      <p:font typeface="iCiel Cucho"/>
      <p:regular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Prata" panose="020B0604020202020204" pitchFamily="34" charset="0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4A"/>
    <a:srgbClr val="FFC38B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92857"/>
  </p:normalViewPr>
  <p:slideViewPr>
    <p:cSldViewPr snapToGrid="0">
      <p:cViewPr varScale="1">
        <p:scale>
          <a:sx n="57" d="100"/>
          <a:sy n="57" d="100"/>
        </p:scale>
        <p:origin x="23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4181-9786-470E-ABF7-F2E4446A280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DE55-BD7B-401C-AA40-53BBCE2CB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6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9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3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9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9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CBEB42-6EEF-4497-8A57-40135F294C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28" y="-22069"/>
            <a:ext cx="1642128" cy="1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1694122" y="1347449"/>
            <a:ext cx="8803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LUYỆN TỪ VÀ CÂU</a:t>
            </a: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0" y="2114191"/>
            <a:ext cx="8914285" cy="4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464418" y="757238"/>
            <a:ext cx="8943533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1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Dòng nào dưới đây nêu đúng nghĩa của từ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?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a)   Người làm việc trong cơ quan nhà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b)   Người dân của một nước, có quyền lợi và nghĩa vụ với đất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c)   Người lao động chân tay làm công ăn lương.</a:t>
            </a: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7FA3C79-D6BC-47DB-80F0-246D41F7F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9" y="692898"/>
            <a:ext cx="4198614" cy="61651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793784" y="242888"/>
            <a:ext cx="894353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2: 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Xếp những từ có tiếng </a:t>
            </a:r>
            <a:r>
              <a:rPr lang="vi-VN" sz="3600" b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công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cho dưới đây thành 3 nhóm: </a:t>
            </a:r>
            <a:endParaRPr lang="en-US" sz="3600" b="1">
              <a:solidFill>
                <a:srgbClr val="002060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8" name="Google Shape;1326;p44">
            <a:extLst>
              <a:ext uri="{FF2B5EF4-FFF2-40B4-BE49-F238E27FC236}">
                <a16:creationId xmlns:a16="http://schemas.microsoft.com/office/drawing/2014/main" id="{BEFA8053-63C4-43DF-A02D-380F51FA2EF3}"/>
              </a:ext>
            </a:extLst>
          </p:cNvPr>
          <p:cNvSpPr txBox="1">
            <a:spLocks/>
          </p:cNvSpPr>
          <p:nvPr/>
        </p:nvSpPr>
        <p:spPr>
          <a:xfrm>
            <a:off x="700088" y="1836121"/>
            <a:ext cx="11130926" cy="11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200"/>
              <a:buFont typeface="Open Sans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 dân, công nhân, công bằng, công cộng, công lí, công nghiệp, công chúng, công minh, công tâm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/>
        </p:nvGraphicFramePr>
        <p:xfrm>
          <a:off x="421976" y="3477677"/>
          <a:ext cx="11409038" cy="27299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8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7" name="Google Shape;1806;p72">
            <a:extLst>
              <a:ext uri="{FF2B5EF4-FFF2-40B4-BE49-F238E27FC236}">
                <a16:creationId xmlns:a16="http://schemas.microsoft.com/office/drawing/2014/main" id="{A4657EEC-0EAC-45C4-BF57-56CC6E7A05F6}"/>
              </a:ext>
            </a:extLst>
          </p:cNvPr>
          <p:cNvSpPr txBox="1">
            <a:spLocks/>
          </p:cNvSpPr>
          <p:nvPr/>
        </p:nvSpPr>
        <p:spPr>
          <a:xfrm>
            <a:off x="2909474" y="115485"/>
            <a:ext cx="6143879" cy="121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AE0"/>
              </a:buClr>
              <a:buSzPts val="3000"/>
              <a:buFont typeface="Prata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Ciel Cadena" panose="02000503000000020004" pitchFamily="2" charset="0"/>
                <a:sym typeface="Prata"/>
              </a:rPr>
              <a:t>Giải nghĩa từ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Ciel Cadena" panose="02000503000000020004" pitchFamily="2" charset="0"/>
              <a:sym typeface="Prata"/>
            </a:endParaRPr>
          </a:p>
        </p:txBody>
      </p:sp>
      <p:sp>
        <p:nvSpPr>
          <p:cNvPr id="10" name="Google Shape;1808;p72">
            <a:extLst>
              <a:ext uri="{FF2B5EF4-FFF2-40B4-BE49-F238E27FC236}">
                <a16:creationId xmlns:a16="http://schemas.microsoft.com/office/drawing/2014/main" id="{7E848B92-9717-466E-8DDD-0D66F24C0AD6}"/>
              </a:ext>
            </a:extLst>
          </p:cNvPr>
          <p:cNvSpPr txBox="1">
            <a:spLocks/>
          </p:cNvSpPr>
          <p:nvPr/>
        </p:nvSpPr>
        <p:spPr>
          <a:xfrm>
            <a:off x="1224583" y="4120344"/>
            <a:ext cx="2332440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1" name="Google Shape;1809;p72">
            <a:extLst>
              <a:ext uri="{FF2B5EF4-FFF2-40B4-BE49-F238E27FC236}">
                <a16:creationId xmlns:a16="http://schemas.microsoft.com/office/drawing/2014/main" id="{5715D82E-BEA0-4BE5-940C-8682AF5089D3}"/>
              </a:ext>
            </a:extLst>
          </p:cNvPr>
          <p:cNvSpPr txBox="1">
            <a:spLocks/>
          </p:cNvSpPr>
          <p:nvPr/>
        </p:nvSpPr>
        <p:spPr>
          <a:xfrm>
            <a:off x="4087190" y="4935995"/>
            <a:ext cx="3788449" cy="160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1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bộ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lĩnh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xuất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hàng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tiêu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dùng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2" name="Google Shape;1810;p72">
            <a:extLst>
              <a:ext uri="{FF2B5EF4-FFF2-40B4-BE49-F238E27FC236}">
                <a16:creationId xmlns:a16="http://schemas.microsoft.com/office/drawing/2014/main" id="{E1A64FF7-6F3E-49B7-A9DC-02F0117093D1}"/>
              </a:ext>
            </a:extLst>
          </p:cNvPr>
          <p:cNvSpPr txBox="1">
            <a:spLocks/>
          </p:cNvSpPr>
          <p:nvPr/>
        </p:nvSpPr>
        <p:spPr>
          <a:xfrm>
            <a:off x="4363313" y="4053137"/>
            <a:ext cx="2892532" cy="639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nghiệp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3" name="Google Shape;1811;p72">
            <a:extLst>
              <a:ext uri="{FF2B5EF4-FFF2-40B4-BE49-F238E27FC236}">
                <a16:creationId xmlns:a16="http://schemas.microsoft.com/office/drawing/2014/main" id="{134D8AD4-1055-412A-A887-F634E570FD92}"/>
              </a:ext>
            </a:extLst>
          </p:cNvPr>
          <p:cNvSpPr txBox="1">
            <a:spLocks/>
          </p:cNvSpPr>
          <p:nvPr/>
        </p:nvSpPr>
        <p:spPr>
          <a:xfrm>
            <a:off x="3226362" y="2089379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phù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ích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hội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4" name="Google Shape;1812;p72">
            <a:extLst>
              <a:ext uri="{FF2B5EF4-FFF2-40B4-BE49-F238E27FC236}">
                <a16:creationId xmlns:a16="http://schemas.microsoft.com/office/drawing/2014/main" id="{BAA2D759-E9A0-41BB-AEB0-0A2231294808}"/>
              </a:ext>
            </a:extLst>
          </p:cNvPr>
          <p:cNvSpPr txBox="1">
            <a:spLocks/>
          </p:cNvSpPr>
          <p:nvPr/>
        </p:nvSpPr>
        <p:spPr>
          <a:xfrm>
            <a:off x="3990180" y="1342469"/>
            <a:ext cx="1528735" cy="58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lí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5" name="Google Shape;1813;p72">
            <a:extLst>
              <a:ext uri="{FF2B5EF4-FFF2-40B4-BE49-F238E27FC236}">
                <a16:creationId xmlns:a16="http://schemas.microsoft.com/office/drawing/2014/main" id="{139A4685-8CED-4020-893D-20B4CC5A5878}"/>
              </a:ext>
            </a:extLst>
          </p:cNvPr>
          <p:cNvSpPr txBox="1">
            <a:spLocks/>
          </p:cNvSpPr>
          <p:nvPr/>
        </p:nvSpPr>
        <p:spPr>
          <a:xfrm>
            <a:off x="6522042" y="2114083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đông đảo người đọc, xem, nghe, trong mối quan hệ với tác giả, diễn viên, ca sĩ, ….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6" name="Google Shape;1814;p72">
            <a:extLst>
              <a:ext uri="{FF2B5EF4-FFF2-40B4-BE49-F238E27FC236}">
                <a16:creationId xmlns:a16="http://schemas.microsoft.com/office/drawing/2014/main" id="{6632ED0B-903F-4740-9D97-3DC94927867A}"/>
              </a:ext>
            </a:extLst>
          </p:cNvPr>
          <p:cNvSpPr txBox="1">
            <a:spLocks/>
          </p:cNvSpPr>
          <p:nvPr/>
        </p:nvSpPr>
        <p:spPr>
          <a:xfrm>
            <a:off x="6963844" y="1342467"/>
            <a:ext cx="2329908" cy="603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chúng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7" name="Google Shape;1815;p72">
            <a:extLst>
              <a:ext uri="{FF2B5EF4-FFF2-40B4-BE49-F238E27FC236}">
                <a16:creationId xmlns:a16="http://schemas.microsoft.com/office/drawing/2014/main" id="{461B4F4A-60F8-49FF-97FB-F6785130C03D}"/>
              </a:ext>
            </a:extLst>
          </p:cNvPr>
          <p:cNvSpPr txBox="1">
            <a:spLocks/>
          </p:cNvSpPr>
          <p:nvPr/>
        </p:nvSpPr>
        <p:spPr>
          <a:xfrm>
            <a:off x="9913321" y="2089378"/>
            <a:ext cx="2131195" cy="1361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lòng ngay thẳng, chỉ vì việc chung, không vì tư lợi mà thiên vị.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8" name="Google Shape;1816;p72">
            <a:extLst>
              <a:ext uri="{FF2B5EF4-FFF2-40B4-BE49-F238E27FC236}">
                <a16:creationId xmlns:a16="http://schemas.microsoft.com/office/drawing/2014/main" id="{96CC5993-1F58-4655-9DAC-BAE2A767E693}"/>
              </a:ext>
            </a:extLst>
          </p:cNvPr>
          <p:cNvSpPr txBox="1">
            <a:spLocks/>
          </p:cNvSpPr>
          <p:nvPr/>
        </p:nvSpPr>
        <p:spPr>
          <a:xfrm>
            <a:off x="9965401" y="1342467"/>
            <a:ext cx="1886887" cy="547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tâm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cxnSp>
        <p:nvCxnSpPr>
          <p:cNvPr id="19" name="Google Shape;1817;p72">
            <a:extLst>
              <a:ext uri="{FF2B5EF4-FFF2-40B4-BE49-F238E27FC236}">
                <a16:creationId xmlns:a16="http://schemas.microsoft.com/office/drawing/2014/main" id="{BA1A8636-C6FE-48C7-9DF4-A3234CEBDFA9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29375" y="3435803"/>
            <a:ext cx="714866" cy="6079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1818;p72">
            <a:extLst>
              <a:ext uri="{FF2B5EF4-FFF2-40B4-BE49-F238E27FC236}">
                <a16:creationId xmlns:a16="http://schemas.microsoft.com/office/drawing/2014/main" id="{06B710DD-5B5D-4AB0-8C82-4C5BCBE1F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390803" y="3426605"/>
            <a:ext cx="2321978" cy="29651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820;p72">
            <a:extLst>
              <a:ext uri="{FF2B5EF4-FFF2-40B4-BE49-F238E27FC236}">
                <a16:creationId xmlns:a16="http://schemas.microsoft.com/office/drawing/2014/main" id="{AC684AB9-588F-4E65-B098-298554B53E5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035568" y="3677474"/>
            <a:ext cx="1393199" cy="505159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1808;p72">
            <a:extLst>
              <a:ext uri="{FF2B5EF4-FFF2-40B4-BE49-F238E27FC236}">
                <a16:creationId xmlns:a16="http://schemas.microsoft.com/office/drawing/2014/main" id="{EE1A5A37-0B11-4786-A929-8BBD0889ADD9}"/>
              </a:ext>
            </a:extLst>
          </p:cNvPr>
          <p:cNvSpPr txBox="1">
            <a:spLocks/>
          </p:cNvSpPr>
          <p:nvPr/>
        </p:nvSpPr>
        <p:spPr>
          <a:xfrm>
            <a:off x="700088" y="1342469"/>
            <a:ext cx="2192679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3" name="Google Shape;1808;p72">
            <a:extLst>
              <a:ext uri="{FF2B5EF4-FFF2-40B4-BE49-F238E27FC236}">
                <a16:creationId xmlns:a16="http://schemas.microsoft.com/office/drawing/2014/main" id="{9F02F706-C58C-444E-B8B1-56E502DEBD4F}"/>
              </a:ext>
            </a:extLst>
          </p:cNvPr>
          <p:cNvSpPr txBox="1">
            <a:spLocks/>
          </p:cNvSpPr>
          <p:nvPr/>
        </p:nvSpPr>
        <p:spPr>
          <a:xfrm>
            <a:off x="8351333" y="4182633"/>
            <a:ext cx="2154867" cy="53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minh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4" name="Google Shape;1807;p72">
            <a:extLst>
              <a:ext uri="{FF2B5EF4-FFF2-40B4-BE49-F238E27FC236}">
                <a16:creationId xmlns:a16="http://schemas.microsoft.com/office/drawing/2014/main" id="{3CF6A21A-39CB-4724-A870-410097D1F359}"/>
              </a:ext>
            </a:extLst>
          </p:cNvPr>
          <p:cNvSpPr txBox="1">
            <a:spLocks/>
          </p:cNvSpPr>
          <p:nvPr/>
        </p:nvSpPr>
        <p:spPr>
          <a:xfrm>
            <a:off x="672860" y="2126229"/>
            <a:ext cx="2219908" cy="1256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Theo đúng lẽ phải, không thiên vị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25" name="Google Shape;1807;p72">
            <a:extLst>
              <a:ext uri="{FF2B5EF4-FFF2-40B4-BE49-F238E27FC236}">
                <a16:creationId xmlns:a16="http://schemas.microsoft.com/office/drawing/2014/main" id="{FA7311EF-E3C4-4C4C-95C4-4E7F1D953012}"/>
              </a:ext>
            </a:extLst>
          </p:cNvPr>
          <p:cNvSpPr txBox="1">
            <a:spLocks/>
          </p:cNvSpPr>
          <p:nvPr/>
        </p:nvSpPr>
        <p:spPr>
          <a:xfrm>
            <a:off x="8351333" y="4935995"/>
            <a:ext cx="2154866" cy="886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bằng và sáng suốt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cxnSp>
        <p:nvCxnSpPr>
          <p:cNvPr id="27" name="Google Shape;1820;p72">
            <a:extLst>
              <a:ext uri="{FF2B5EF4-FFF2-40B4-BE49-F238E27FC236}">
                <a16:creationId xmlns:a16="http://schemas.microsoft.com/office/drawing/2014/main" id="{A71E6E44-D6C3-4977-BAE6-00EECE564C4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799430" y="3451309"/>
            <a:ext cx="2209031" cy="25609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" name="Google Shape;1820;p72">
            <a:extLst>
              <a:ext uri="{FF2B5EF4-FFF2-40B4-BE49-F238E27FC236}">
                <a16:creationId xmlns:a16="http://schemas.microsoft.com/office/drawing/2014/main" id="{1158B6DC-5F39-443D-8291-31BFD85C55D3}"/>
              </a:ext>
            </a:extLst>
          </p:cNvPr>
          <p:cNvCxnSpPr>
            <a:cxnSpLocks/>
          </p:cNvCxnSpPr>
          <p:nvPr/>
        </p:nvCxnSpPr>
        <p:spPr>
          <a:xfrm flipV="1">
            <a:off x="9407583" y="3462966"/>
            <a:ext cx="1666727" cy="21450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1820;p72">
            <a:extLst>
              <a:ext uri="{FF2B5EF4-FFF2-40B4-BE49-F238E27FC236}">
                <a16:creationId xmlns:a16="http://schemas.microsoft.com/office/drawing/2014/main" id="{879779CF-9C5C-4C19-9F5E-AB9AB48D074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12780" y="3705231"/>
            <a:ext cx="1096799" cy="34790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1807;p72">
            <a:extLst>
              <a:ext uri="{FF2B5EF4-FFF2-40B4-BE49-F238E27FC236}">
                <a16:creationId xmlns:a16="http://schemas.microsoft.com/office/drawing/2014/main" id="{AEA8873E-DF2D-46C1-BEFB-C763AD1803E4}"/>
              </a:ext>
            </a:extLst>
          </p:cNvPr>
          <p:cNvSpPr txBox="1">
            <a:spLocks/>
          </p:cNvSpPr>
          <p:nvPr/>
        </p:nvSpPr>
        <p:spPr>
          <a:xfrm>
            <a:off x="1192151" y="4920180"/>
            <a:ext cx="2397304" cy="1311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nơi có đông người tới, thuộc về mọi người hoặc phục vụ chung cho mọi người.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5" name="Picture 4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2365"/>
              </p:ext>
            </p:extLst>
          </p:nvPr>
        </p:nvGraphicFramePr>
        <p:xfrm>
          <a:off x="350044" y="1964458"/>
          <a:ext cx="11409038" cy="41919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  <p:sp>
        <p:nvSpPr>
          <p:cNvPr id="7" name="Google Shape;1326;p44">
            <a:extLst>
              <a:ext uri="{FF2B5EF4-FFF2-40B4-BE49-F238E27FC236}">
                <a16:creationId xmlns:a16="http://schemas.microsoft.com/office/drawing/2014/main" id="{7CFC7B0B-054F-451F-9BD7-C18F8A4EC76F}"/>
              </a:ext>
            </a:extLst>
          </p:cNvPr>
          <p:cNvSpPr txBox="1">
            <a:spLocks/>
          </p:cNvSpPr>
          <p:nvPr/>
        </p:nvSpPr>
        <p:spPr>
          <a:xfrm>
            <a:off x="1235594" y="378959"/>
            <a:ext cx="3273539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Google Shape;1326;p44">
            <a:extLst>
              <a:ext uri="{FF2B5EF4-FFF2-40B4-BE49-F238E27FC236}">
                <a16:creationId xmlns:a16="http://schemas.microsoft.com/office/drawing/2014/main" id="{D3068CF9-1C10-4193-8023-682FFFBF86C3}"/>
              </a:ext>
            </a:extLst>
          </p:cNvPr>
          <p:cNvSpPr txBox="1">
            <a:spLocks/>
          </p:cNvSpPr>
          <p:nvPr/>
        </p:nvSpPr>
        <p:spPr>
          <a:xfrm>
            <a:off x="3395370" y="370453"/>
            <a:ext cx="3681416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326;p44">
            <a:extLst>
              <a:ext uri="{FF2B5EF4-FFF2-40B4-BE49-F238E27FC236}">
                <a16:creationId xmlns:a16="http://schemas.microsoft.com/office/drawing/2014/main" id="{65DE058A-803C-43A3-8338-81B414E7ABFA}"/>
              </a:ext>
            </a:extLst>
          </p:cNvPr>
          <p:cNvSpPr txBox="1">
            <a:spLocks/>
          </p:cNvSpPr>
          <p:nvPr/>
        </p:nvSpPr>
        <p:spPr>
          <a:xfrm>
            <a:off x="5736307" y="370555"/>
            <a:ext cx="3741989" cy="51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bằng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Google Shape;1326;p44">
            <a:extLst>
              <a:ext uri="{FF2B5EF4-FFF2-40B4-BE49-F238E27FC236}">
                <a16:creationId xmlns:a16="http://schemas.microsoft.com/office/drawing/2014/main" id="{918F4A74-C95F-47A7-A712-1D337D48741A}"/>
              </a:ext>
            </a:extLst>
          </p:cNvPr>
          <p:cNvSpPr txBox="1">
            <a:spLocks/>
          </p:cNvSpPr>
          <p:nvPr/>
        </p:nvSpPr>
        <p:spPr>
          <a:xfrm>
            <a:off x="9624585" y="340870"/>
            <a:ext cx="3574331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1326;p44">
            <a:extLst>
              <a:ext uri="{FF2B5EF4-FFF2-40B4-BE49-F238E27FC236}">
                <a16:creationId xmlns:a16="http://schemas.microsoft.com/office/drawing/2014/main" id="{E901C2C3-FFAE-41E1-93C1-DB79D533E900}"/>
              </a:ext>
            </a:extLst>
          </p:cNvPr>
          <p:cNvSpPr txBox="1">
            <a:spLocks/>
          </p:cNvSpPr>
          <p:nvPr/>
        </p:nvSpPr>
        <p:spPr>
          <a:xfrm>
            <a:off x="8063835" y="370453"/>
            <a:ext cx="2599012" cy="58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Google Shape;1326;p44">
            <a:extLst>
              <a:ext uri="{FF2B5EF4-FFF2-40B4-BE49-F238E27FC236}">
                <a16:creationId xmlns:a16="http://schemas.microsoft.com/office/drawing/2014/main" id="{A3A6DA0F-4E88-4AC0-A8EA-D13AB8706A35}"/>
              </a:ext>
            </a:extLst>
          </p:cNvPr>
          <p:cNvSpPr txBox="1">
            <a:spLocks/>
          </p:cNvSpPr>
          <p:nvPr/>
        </p:nvSpPr>
        <p:spPr>
          <a:xfrm>
            <a:off x="1235594" y="982957"/>
            <a:ext cx="4119578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Google Shape;1326;p44">
            <a:extLst>
              <a:ext uri="{FF2B5EF4-FFF2-40B4-BE49-F238E27FC236}">
                <a16:creationId xmlns:a16="http://schemas.microsoft.com/office/drawing/2014/main" id="{951B0AB3-2873-4BD4-B0BB-571AAAAD9555}"/>
              </a:ext>
            </a:extLst>
          </p:cNvPr>
          <p:cNvSpPr txBox="1">
            <a:spLocks/>
          </p:cNvSpPr>
          <p:nvPr/>
        </p:nvSpPr>
        <p:spPr>
          <a:xfrm>
            <a:off x="3827158" y="983211"/>
            <a:ext cx="4119578" cy="46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:a16="http://schemas.microsoft.com/office/drawing/2014/main" id="{B9D85E9D-6E17-47EE-9641-634D19083298}"/>
              </a:ext>
            </a:extLst>
          </p:cNvPr>
          <p:cNvSpPr txBox="1">
            <a:spLocks/>
          </p:cNvSpPr>
          <p:nvPr/>
        </p:nvSpPr>
        <p:spPr>
          <a:xfrm>
            <a:off x="6365213" y="990829"/>
            <a:ext cx="3685616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7" name="Google Shape;1326;p44">
            <a:extLst>
              <a:ext uri="{FF2B5EF4-FFF2-40B4-BE49-F238E27FC236}">
                <a16:creationId xmlns:a16="http://schemas.microsoft.com/office/drawing/2014/main" id="{AE4B3C9F-BAD7-49B7-BF86-0085AB5384F2}"/>
              </a:ext>
            </a:extLst>
          </p:cNvPr>
          <p:cNvSpPr txBox="1">
            <a:spLocks/>
          </p:cNvSpPr>
          <p:nvPr/>
        </p:nvSpPr>
        <p:spPr>
          <a:xfrm>
            <a:off x="8663412" y="1006504"/>
            <a:ext cx="3361440" cy="63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3164 0.25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77556E-17 L 0.14557 0.6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495 0.4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8347 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4375 0.4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92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201 0.2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25508 0.4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-0.29284 0.481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-381000" ty="55245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6A42CD6F-13DA-47FD-8361-CBCAA9D3C42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1BB5552-4828-4BC5-8966-52DEE2065EDA}"/>
              </a:ext>
            </a:extLst>
          </p:cNvPr>
          <p:cNvGrpSpPr/>
          <p:nvPr/>
        </p:nvGrpSpPr>
        <p:grpSpPr>
          <a:xfrm>
            <a:off x="743884" y="1743763"/>
            <a:ext cx="10914447" cy="4321491"/>
            <a:chOff x="685800" y="1428750"/>
            <a:chExt cx="7748232" cy="3067853"/>
          </a:xfrm>
        </p:grpSpPr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B3A39F0E-050E-4090-B911-E1772F9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3" y="1428750"/>
              <a:ext cx="1536173" cy="1527188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D2A57FA-A6D6-4A12-A16E-32BBC59D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2955938"/>
              <a:ext cx="1540666" cy="1540665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solidFill>
              <a:srgbClr val="FFA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1FB80528-6F94-479D-B623-9BC52E2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1428750"/>
              <a:ext cx="1540666" cy="1527188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D290844D-EEC3-4979-8684-D5FA7F64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8" y="2955935"/>
              <a:ext cx="1536173" cy="1540665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0" name="Group 22">
              <a:extLst>
                <a:ext uri="{FF2B5EF4-FFF2-40B4-BE49-F238E27FC236}">
                  <a16:creationId xmlns:a16="http://schemas.microsoft.com/office/drawing/2014/main" id="{3FE1A79F-9998-4FFF-BCED-B202FC760E07}"/>
                </a:ext>
              </a:extLst>
            </p:cNvPr>
            <p:cNvGrpSpPr/>
            <p:nvPr/>
          </p:nvGrpSpPr>
          <p:grpSpPr>
            <a:xfrm>
              <a:off x="685800" y="1735144"/>
              <a:ext cx="2736956" cy="304800"/>
              <a:chOff x="671534" y="1791491"/>
              <a:chExt cx="2736956" cy="304800"/>
            </a:xfrm>
          </p:grpSpPr>
          <p:cxnSp>
            <p:nvCxnSpPr>
              <p:cNvPr id="100" name="Straight Connector 18">
                <a:extLst>
                  <a:ext uri="{FF2B5EF4-FFF2-40B4-BE49-F238E27FC236}">
                    <a16:creationId xmlns:a16="http://schemas.microsoft.com/office/drawing/2014/main" id="{3ECB849D-08AC-403A-94EF-A0BAAE04D7FA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023F662D-4C3A-4AA7-9686-5B9A15155E6B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1" name="Group 23">
              <a:extLst>
                <a:ext uri="{FF2B5EF4-FFF2-40B4-BE49-F238E27FC236}">
                  <a16:creationId xmlns:a16="http://schemas.microsoft.com/office/drawing/2014/main" id="{530747EE-051E-4AD1-8DF0-D6DB76901114}"/>
                </a:ext>
              </a:extLst>
            </p:cNvPr>
            <p:cNvGrpSpPr/>
            <p:nvPr/>
          </p:nvGrpSpPr>
          <p:grpSpPr>
            <a:xfrm flipV="1">
              <a:off x="685800" y="3871932"/>
              <a:ext cx="2736956" cy="304801"/>
              <a:chOff x="671534" y="1791491"/>
              <a:chExt cx="2736956" cy="304800"/>
            </a:xfrm>
          </p:grpSpPr>
          <p:cxnSp>
            <p:nvCxnSpPr>
              <p:cNvPr id="98" name="Straight Connector 24">
                <a:extLst>
                  <a:ext uri="{FF2B5EF4-FFF2-40B4-BE49-F238E27FC236}">
                    <a16:creationId xmlns:a16="http://schemas.microsoft.com/office/drawing/2014/main" id="{1894E224-EEC2-4544-88CB-447E9B9658CC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Straight Connector 25">
                <a:extLst>
                  <a:ext uri="{FF2B5EF4-FFF2-40B4-BE49-F238E27FC236}">
                    <a16:creationId xmlns:a16="http://schemas.microsoft.com/office/drawing/2014/main" id="{2800B2B2-6ADD-4AC8-A7E2-0015A782F1B0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63F0D0BB-0F14-43A3-BD7B-B3AFDBD48AF4}"/>
                </a:ext>
              </a:extLst>
            </p:cNvPr>
            <p:cNvGrpSpPr/>
            <p:nvPr/>
          </p:nvGrpSpPr>
          <p:grpSpPr>
            <a:xfrm flipH="1">
              <a:off x="5725733" y="1735144"/>
              <a:ext cx="2708299" cy="304800"/>
              <a:chOff x="671534" y="1791491"/>
              <a:chExt cx="2736956" cy="304800"/>
            </a:xfrm>
          </p:grpSpPr>
          <p:cxnSp>
            <p:nvCxnSpPr>
              <p:cNvPr id="96" name="Straight Connector 32">
                <a:extLst>
                  <a:ext uri="{FF2B5EF4-FFF2-40B4-BE49-F238E27FC236}">
                    <a16:creationId xmlns:a16="http://schemas.microsoft.com/office/drawing/2014/main" id="{9A7C35AD-3EEB-4AAF-9A81-0710A2012707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Straight Connector 33">
                <a:extLst>
                  <a:ext uri="{FF2B5EF4-FFF2-40B4-BE49-F238E27FC236}">
                    <a16:creationId xmlns:a16="http://schemas.microsoft.com/office/drawing/2014/main" id="{46C716CF-E510-4407-82F7-9963088C07AC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3" name="Group 29">
              <a:extLst>
                <a:ext uri="{FF2B5EF4-FFF2-40B4-BE49-F238E27FC236}">
                  <a16:creationId xmlns:a16="http://schemas.microsoft.com/office/drawing/2014/main" id="{173919DF-598E-4667-8164-3FDC3AF95FAB}"/>
                </a:ext>
              </a:extLst>
            </p:cNvPr>
            <p:cNvGrpSpPr/>
            <p:nvPr/>
          </p:nvGrpSpPr>
          <p:grpSpPr>
            <a:xfrm flipH="1" flipV="1">
              <a:off x="5725733" y="3871932"/>
              <a:ext cx="2708299" cy="304801"/>
              <a:chOff x="671534" y="1791491"/>
              <a:chExt cx="2736956" cy="304800"/>
            </a:xfrm>
          </p:grpSpPr>
          <p:cxnSp>
            <p:nvCxnSpPr>
              <p:cNvPr id="94" name="Straight Connector 30">
                <a:extLst>
                  <a:ext uri="{FF2B5EF4-FFF2-40B4-BE49-F238E27FC236}">
                    <a16:creationId xmlns:a16="http://schemas.microsoft.com/office/drawing/2014/main" id="{AFB4A8B9-7D06-44D2-B2E0-D536CF23BC7F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Straight Connector 31">
                <a:extLst>
                  <a:ext uri="{FF2B5EF4-FFF2-40B4-BE49-F238E27FC236}">
                    <a16:creationId xmlns:a16="http://schemas.microsoft.com/office/drawing/2014/main" id="{716A507E-7D48-4563-9B32-368893072C43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81FB0DE-1C2C-470D-B4C9-35C66B12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7" y="2390037"/>
            <a:ext cx="34982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thuộc mọi tầng lớp, đang sống trong một khu vực địa lý.</a:t>
            </a:r>
          </a:p>
          <a:p>
            <a:pPr marL="0" indent="57150" algn="just">
              <a:buNone/>
            </a:pPr>
            <a:endParaRPr lang="en-US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058E987-59D4-4BB1-8473-405BCB54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118" y="2504337"/>
            <a:ext cx="3028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thường, quần chúng nhân dân</a:t>
            </a:r>
            <a:r>
              <a:rPr lang="en-US" dirty="0">
                <a:solidFill>
                  <a:srgbClr val="0070C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FCF523-FAB3-47F7-95F0-E0C14D822094}"/>
              </a:ext>
            </a:extLst>
          </p:cNvPr>
          <p:cNvSpPr txBox="1"/>
          <p:nvPr/>
        </p:nvSpPr>
        <p:spPr>
          <a:xfrm>
            <a:off x="892370" y="1529029"/>
            <a:ext cx="257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nhân dân: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757C99-1042-42C9-84F7-0061C0EC89A2}"/>
              </a:ext>
            </a:extLst>
          </p:cNvPr>
          <p:cNvSpPr txBox="1"/>
          <p:nvPr/>
        </p:nvSpPr>
        <p:spPr>
          <a:xfrm>
            <a:off x="9090571" y="1523220"/>
            <a:ext cx="287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dân chúng: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61749-4845-4A9C-8CAC-0A6705172EAE}"/>
              </a:ext>
            </a:extLst>
          </p:cNvPr>
          <p:cNvSpPr/>
          <p:nvPr/>
        </p:nvSpPr>
        <p:spPr>
          <a:xfrm>
            <a:off x="4672535" y="2169551"/>
            <a:ext cx="28836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GIẢI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NGHĨA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TỪ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1F8EB-9CBA-4D29-BB65-FB0B56259D8C}"/>
              </a:ext>
            </a:extLst>
          </p:cNvPr>
          <p:cNvSpPr txBox="1"/>
          <p:nvPr/>
        </p:nvSpPr>
        <p:spPr>
          <a:xfrm>
            <a:off x="5185428" y="192854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B8576-E4EF-4A30-8ADB-1BAFF436502F}"/>
              </a:ext>
            </a:extLst>
          </p:cNvPr>
          <p:cNvSpPr txBox="1"/>
          <p:nvPr/>
        </p:nvSpPr>
        <p:spPr>
          <a:xfrm>
            <a:off x="5185428" y="303836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C63E9-0439-4676-AEAB-FB63DAA1DE75}"/>
              </a:ext>
            </a:extLst>
          </p:cNvPr>
          <p:cNvSpPr txBox="1"/>
          <p:nvPr/>
        </p:nvSpPr>
        <p:spPr>
          <a:xfrm>
            <a:off x="5185427" y="537992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4: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Có thể thay từ </a:t>
            </a:r>
            <a:r>
              <a:rPr lang="vi-VN" sz="28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>
              <a:solidFill>
                <a:srgbClr val="FF0000"/>
              </a:solidFill>
              <a:latin typeface="iCiel Cucho" pitchFamily="50" charset="0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49A301FD-5BD2-4FE2-AF46-EA366E57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3" y="2275455"/>
            <a:ext cx="1069949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61913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107950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B2FDF-5BC3-4A46-8B56-2756D20132B0}"/>
              </a:ext>
            </a:extLst>
          </p:cNvPr>
          <p:cNvSpPr txBox="1"/>
          <p:nvPr/>
        </p:nvSpPr>
        <p:spPr>
          <a:xfrm>
            <a:off x="5308422" y="303718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Không thể thay thế từ công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Từ công dân có hàm ý “người dân một nước độc lập” để thể hiện sự đối lập ý của từ nô lệ.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0466A4C4-D77B-4CBA-A5EA-8B2F366A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" y="1244584"/>
            <a:ext cx="3541609" cy="5647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5" y="1063784"/>
            <a:ext cx="5530133" cy="4192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46EC4-E99A-4ADF-845E-81FEFBC2F98A}"/>
              </a:ext>
            </a:extLst>
          </p:cNvPr>
          <p:cNvSpPr/>
          <p:nvPr/>
        </p:nvSpPr>
        <p:spPr>
          <a:xfrm>
            <a:off x="4290856" y="155094"/>
            <a:ext cx="3610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Dặn dò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C0282696-F721-473A-B0FE-3C451D90E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0" y="1140828"/>
            <a:ext cx="5530133" cy="4192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F495D-7D41-4F86-8357-248434746A7B}"/>
              </a:ext>
            </a:extLst>
          </p:cNvPr>
          <p:cNvSpPr/>
          <p:nvPr/>
        </p:nvSpPr>
        <p:spPr>
          <a:xfrm>
            <a:off x="1359775" y="2860462"/>
            <a:ext cx="37591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</a:t>
            </a:r>
          </a:p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9D4E5-4E04-458D-9D3F-16D98AF930DD}"/>
              </a:ext>
            </a:extLst>
          </p:cNvPr>
          <p:cNvSpPr/>
          <p:nvPr/>
        </p:nvSpPr>
        <p:spPr>
          <a:xfrm>
            <a:off x="7247449" y="2510334"/>
            <a:ext cx="3759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algn="ctr"/>
            <a:r>
              <a:rPr lang="en-US" sz="320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quan hệ từ.</a:t>
            </a:r>
            <a:endParaRPr lang="en-US" sz="3200" b="0" cap="none" spc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" y="2522685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574318" y="1347449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731A4D-525B-4758-8DDA-FEC54050BB3C}"/>
              </a:ext>
            </a:extLst>
          </p:cNvPr>
          <p:cNvSpPr txBox="1"/>
          <p:nvPr/>
        </p:nvSpPr>
        <p:spPr>
          <a:xfrm>
            <a:off x="8791574" y="540069"/>
            <a:ext cx="162496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STEP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4AB876-910E-4678-903E-16B9469A3047}"/>
              </a:ext>
            </a:extLst>
          </p:cNvPr>
          <p:cNvGrpSpPr/>
          <p:nvPr/>
        </p:nvGrpSpPr>
        <p:grpSpPr>
          <a:xfrm>
            <a:off x="5090385" y="1547994"/>
            <a:ext cx="6447919" cy="1481029"/>
            <a:chOff x="4939657" y="1947190"/>
            <a:chExt cx="4880928" cy="901702"/>
          </a:xfrm>
        </p:grpSpPr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33DF05C9-E48A-41BC-9CFA-A3FE23F8AD90}"/>
                </a:ext>
              </a:extLst>
            </p:cNvPr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69" name="圆角矩形 128">
                <a:extLst>
                  <a:ext uri="{FF2B5EF4-FFF2-40B4-BE49-F238E27FC236}">
                    <a16:creationId xmlns:a16="http://schemas.microsoft.com/office/drawing/2014/main" id="{C7EB71D5-FAFB-4F27-9867-F552F4C24904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29">
                <a:extLst>
                  <a:ext uri="{FF2B5EF4-FFF2-40B4-BE49-F238E27FC236}">
                    <a16:creationId xmlns:a16="http://schemas.microsoft.com/office/drawing/2014/main" id="{2671190A-890D-404C-B536-4DABD441B82F}"/>
                  </a:ext>
                </a:extLst>
              </p:cNvPr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kern="0" dirty="0">
                    <a:solidFill>
                      <a:sysClr val="window" lastClr="FFFFFF"/>
                    </a:solidFill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2">
              <a:extLst>
                <a:ext uri="{FF2B5EF4-FFF2-40B4-BE49-F238E27FC236}">
                  <a16:creationId xmlns:a16="http://schemas.microsoft.com/office/drawing/2014/main" id="{9F5C356A-E423-43FC-B6CA-8964CBA2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717" y="1977114"/>
              <a:ext cx="56349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72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09C37F0B-5FB4-40D3-B921-D36E96AC2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1" y="2240480"/>
              <a:ext cx="3606331" cy="28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Hiểu nghĩa của từ công dân</a:t>
              </a:r>
              <a:endPara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58E8078-1123-43DD-8650-E193B12D2868}"/>
              </a:ext>
            </a:extLst>
          </p:cNvPr>
          <p:cNvGrpSpPr/>
          <p:nvPr/>
        </p:nvGrpSpPr>
        <p:grpSpPr>
          <a:xfrm>
            <a:off x="5090384" y="4865050"/>
            <a:ext cx="6447919" cy="1481029"/>
            <a:chOff x="4939657" y="4025229"/>
            <a:chExt cx="4880928" cy="901701"/>
          </a:xfrm>
        </p:grpSpPr>
        <p:grpSp>
          <p:nvGrpSpPr>
            <p:cNvPr id="72" name="组合 19">
              <a:extLst>
                <a:ext uri="{FF2B5EF4-FFF2-40B4-BE49-F238E27FC236}">
                  <a16:creationId xmlns:a16="http://schemas.microsoft.com/office/drawing/2014/main" id="{D3FEE33B-FFF9-4C4D-BAB0-3D0948CEEECE}"/>
                </a:ext>
              </a:extLst>
            </p:cNvPr>
            <p:cNvGrpSpPr/>
            <p:nvPr/>
          </p:nvGrpSpPr>
          <p:grpSpPr bwMode="auto">
            <a:xfrm>
              <a:off x="4939657" y="4025229"/>
              <a:ext cx="4880928" cy="901701"/>
              <a:chOff x="3477295" y="3554569"/>
              <a:chExt cx="4881094" cy="901522"/>
            </a:xfrm>
          </p:grpSpPr>
          <p:sp>
            <p:nvSpPr>
              <p:cNvPr id="75" name="圆角矩形 135">
                <a:extLst>
                  <a:ext uri="{FF2B5EF4-FFF2-40B4-BE49-F238E27FC236}">
                    <a16:creationId xmlns:a16="http://schemas.microsoft.com/office/drawing/2014/main" id="{D99D7A23-28F5-48BE-B4F3-D301DC66AC9A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任意多边形 136">
                <a:extLst>
                  <a:ext uri="{FF2B5EF4-FFF2-40B4-BE49-F238E27FC236}">
                    <a16:creationId xmlns:a16="http://schemas.microsoft.com/office/drawing/2014/main" id="{C3552D51-D9F6-49A5-B205-D15781D7D2B5}"/>
                  </a:ext>
                </a:extLst>
              </p:cNvPr>
              <p:cNvSpPr/>
              <p:nvPr/>
            </p:nvSpPr>
            <p:spPr>
              <a:xfrm>
                <a:off x="3477295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24">
              <a:extLst>
                <a:ext uri="{FF2B5EF4-FFF2-40B4-BE49-F238E27FC236}">
                  <a16:creationId xmlns:a16="http://schemas.microsoft.com/office/drawing/2014/main" id="{9CD40868-391C-4F6F-B39F-7DA2C9C1E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39" y="4072235"/>
              <a:ext cx="56349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7200" kern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id="{B153B3B7-AB16-4384-AD06-12C68264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2" y="4141118"/>
              <a:ext cx="360633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1738B19-58F2-4FA7-BD0D-4D99CFF684BC}"/>
              </a:ext>
            </a:extLst>
          </p:cNvPr>
          <p:cNvGrpSpPr/>
          <p:nvPr/>
        </p:nvGrpSpPr>
        <p:grpSpPr>
          <a:xfrm>
            <a:off x="1147627" y="3178563"/>
            <a:ext cx="6447918" cy="1481027"/>
            <a:chOff x="1934911" y="3017166"/>
            <a:chExt cx="4880927" cy="901701"/>
          </a:xfrm>
        </p:grpSpPr>
        <p:grpSp>
          <p:nvGrpSpPr>
            <p:cNvPr id="78" name="组合 13">
              <a:extLst>
                <a:ext uri="{FF2B5EF4-FFF2-40B4-BE49-F238E27FC236}">
                  <a16:creationId xmlns:a16="http://schemas.microsoft.com/office/drawing/2014/main" id="{93DAA42B-A4DC-44B7-8FC8-717C59DDB14C}"/>
                </a:ext>
              </a:extLst>
            </p:cNvPr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81" name="圆角矩形 152">
                <a:extLst>
                  <a:ext uri="{FF2B5EF4-FFF2-40B4-BE49-F238E27FC236}">
                    <a16:creationId xmlns:a16="http://schemas.microsoft.com/office/drawing/2014/main" id="{17740CA8-0398-4FC7-8B31-D59628A3FA3B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任意多边形 154">
                <a:extLst>
                  <a:ext uri="{FF2B5EF4-FFF2-40B4-BE49-F238E27FC236}">
                    <a16:creationId xmlns:a16="http://schemas.microsoft.com/office/drawing/2014/main" id="{FA30CC51-B324-4893-9A52-F3A43E8C345B}"/>
                  </a:ext>
                </a:extLst>
              </p:cNvPr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23">
              <a:extLst>
                <a:ext uri="{FF2B5EF4-FFF2-40B4-BE49-F238E27FC236}">
                  <a16:creationId xmlns:a16="http://schemas.microsoft.com/office/drawing/2014/main" id="{A29AD581-3A57-44C2-A659-880BE8D6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224" y="3090022"/>
              <a:ext cx="561901" cy="67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66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66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9861462C-9D9D-4ABB-9738-2CB5ADA6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97" y="3119637"/>
              <a:ext cx="360633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726C1F-3A89-40DB-8289-37AFDC34697F}"/>
              </a:ext>
            </a:extLst>
          </p:cNvPr>
          <p:cNvSpPr/>
          <p:nvPr/>
        </p:nvSpPr>
        <p:spPr>
          <a:xfrm>
            <a:off x="1879265" y="183353"/>
            <a:ext cx="8537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MỤC TIÊU BÀI HỌC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6F79526-E9CF-46D0-AE7D-9E665DA7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5" y="3740535"/>
            <a:ext cx="3817267" cy="3292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697741" y="524836"/>
            <a:ext cx="7139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Các vế câu trong câu ghép có thể được nối với nhau bằng gì?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518455" y="801835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Có thể được nối với nhau bằng một quan hệ từ hoặc một cặp quan hệ từ.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725154" y="779877"/>
            <a:ext cx="713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418048" y="1050009"/>
            <a:ext cx="9498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và, rồi, thì, nhưng, hay, hoặc,...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346838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127210" y="875147"/>
            <a:ext cx="8302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cặp 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346843" y="761059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</a:t>
            </a:r>
            <a:r>
              <a:rPr lang="en-US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cặp</a:t>
            </a:r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vì – nên, do – nên, nếu – thì, </a:t>
            </a:r>
            <a:endParaRPr lang="en-US" sz="4800" b="1">
              <a:ln w="0"/>
              <a:solidFill>
                <a:srgbClr val="FF0000"/>
              </a:solidFill>
              <a:latin typeface="UTM Isadora" panose="02040603050506020204" pitchFamily="18" charset="0"/>
            </a:endParaRPr>
          </a:p>
          <a:p>
            <a:pPr algn="ctr"/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tuy- nhưng,…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D7EF061-D351-403F-AD1D-B47D7C89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49" y="-18495"/>
            <a:ext cx="6876495" cy="6876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9955E-9741-46AA-9C21-79D3B165B8D0}"/>
              </a:ext>
            </a:extLst>
          </p:cNvPr>
          <p:cNvSpPr/>
          <p:nvPr/>
        </p:nvSpPr>
        <p:spPr>
          <a:xfrm>
            <a:off x="-4" y="1508693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Mở rộng vốn từ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23C0D-98EF-451E-A39D-BB4C64054892}"/>
              </a:ext>
            </a:extLst>
          </p:cNvPr>
          <p:cNvSpPr txBox="1"/>
          <p:nvPr/>
        </p:nvSpPr>
        <p:spPr>
          <a:xfrm>
            <a:off x="-4" y="2793863"/>
            <a:ext cx="6249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0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CÔNG DÂN</a:t>
            </a:r>
          </a:p>
        </p:txBody>
      </p:sp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-22168" y="-692734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283091" y="-981641"/>
            <a:ext cx="6858000" cy="2332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C6F33F6-E6C7-403D-8E20-F16F602A6DCE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991CDD5-533D-428F-A0D3-CDDB8AC73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4" y="276151"/>
            <a:ext cx="3143283" cy="3143283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1F56B397-E512-4BB4-85EF-7E3090621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98" y="701152"/>
            <a:ext cx="3128831" cy="3128831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BCBF79FC-2DC4-4E05-A0A3-98F879F84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4" y="2994433"/>
            <a:ext cx="3143283" cy="3143283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4629BA30-1E7C-4872-AEFD-86B9F382B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83" y="3410007"/>
            <a:ext cx="3121605" cy="31288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D57AD0C-9601-43D7-9C7B-17A23FD6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" y="134530"/>
            <a:ext cx="3849735" cy="6588940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99E4B47-A892-46B7-A149-22D03979D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123"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827</Words>
  <Application>Microsoft Macintosh PowerPoint</Application>
  <PresentationFormat>Widescreen</PresentationFormat>
  <Paragraphs>116</Paragraphs>
  <Slides>19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iCiel Cucho</vt:lpstr>
      <vt:lpstr>Times New Roman</vt:lpstr>
      <vt:lpstr>Arial</vt:lpstr>
      <vt:lpstr>#9Slide03 Arima Madurai Black</vt:lpstr>
      <vt:lpstr>等线</vt:lpstr>
      <vt:lpstr>UTM Cookies</vt:lpstr>
      <vt:lpstr>微软雅黑</vt:lpstr>
      <vt:lpstr>Open Sans</vt:lpstr>
      <vt:lpstr>Prata</vt:lpstr>
      <vt:lpstr>UTM Showcard</vt:lpstr>
      <vt:lpstr>宋体</vt:lpstr>
      <vt:lpstr>UTM Isadora</vt:lpstr>
      <vt:lpstr>Wingdings</vt:lpstr>
      <vt:lpstr>iCiel Cadena</vt:lpstr>
      <vt:lpstr>等线 Light</vt:lpstr>
      <vt:lpstr>仓耳羽辰体-谷力 W05</vt:lpstr>
      <vt:lpstr>Lato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七 七</dc:creator>
  <cp:lastModifiedBy>Microsoft Office User</cp:lastModifiedBy>
  <cp:revision>148</cp:revision>
  <dcterms:created xsi:type="dcterms:W3CDTF">2019-05-18T10:06:56Z</dcterms:created>
  <dcterms:modified xsi:type="dcterms:W3CDTF">2022-01-24T19:22:37Z</dcterms:modified>
</cp:coreProperties>
</file>